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Default Extension="gif" ContentType="image/gif"/>
  <Default Extension="m4v" ContentType="video/unknown"/>
  <Override PartName="/ppt/diagrams/data1.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64.xml" ContentType="application/vnd.openxmlformats-officedocument.presentationml.slide+xml"/>
  <Override PartName="/ppt/slides/slide62.xml" ContentType="application/vnd.openxmlformats-officedocument.presentationml.slide+xml"/>
  <Override PartName="/ppt/slides/slide29.xml" ContentType="application/vnd.openxmlformats-officedocument.presentationml.slide+xml"/>
  <Override PartName="/ppt/slides/slide68.xml" ContentType="application/vnd.openxmlformats-officedocument.presentationml.slide+xml"/>
  <Override PartName="/ppt/slides/slide30.xml" ContentType="application/vnd.openxmlformats-officedocument.presentationml.slide+xml"/>
  <Override PartName="/ppt/slides/slide48.xml" ContentType="application/vnd.openxmlformats-officedocument.presentationml.slide+xml"/>
  <Override PartName="/ppt/slides/slide31.xml" ContentType="application/vnd.openxmlformats-officedocument.presentationml.slide+xml"/>
  <Override PartName="/ppt/slides/slide28.xml" ContentType="application/vnd.openxmlformats-officedocument.presentationml.slide+xml"/>
  <Override PartName="/ppt/slides/slide69.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5.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7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67.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66.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61.xml" ContentType="application/vnd.openxmlformats-officedocument.presentationml.slide+xml"/>
  <Override PartName="/ppt/slides/slide13.xml" ContentType="application/vnd.openxmlformats-officedocument.presentationml.slide+xml"/>
  <Override PartName="/ppt/slides/slide2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5.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53.xml" ContentType="application/vnd.openxmlformats-officedocument.presentationml.slide+xml"/>
  <Override PartName="/ppt/slides/slide21.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16.xml" ContentType="application/vnd.openxmlformats-officedocument.presentationml.slide+xml"/>
  <Override PartName="/ppt/slides/slide55.xml" ContentType="application/vnd.openxmlformats-officedocument.presentationml.slide+xml"/>
  <Override PartName="/ppt/slides/slide57.xml" ContentType="application/vnd.openxmlformats-officedocument.presentationml.slide+xml"/>
  <Override PartName="/ppt/slides/slide17.xml" ContentType="application/vnd.openxmlformats-officedocument.presentationml.slide+xml"/>
  <Override PartName="/ppt/slides/slide56.xml" ContentType="application/vnd.openxmlformats-officedocument.presentationml.slide+xml"/>
  <Override PartName="/ppt/slideLayouts/slideLayout4.xml" ContentType="application/vnd.openxmlformats-officedocument.presentationml.slideLayout+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notesSlides/notesSlide6.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notesSlides/notesSlide2.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33.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rawing2.xml" ContentType="application/vnd.ms-office.drawingml.diagramDrawing+xml"/>
  <Override PartName="/ppt/diagrams/layout1.xml" ContentType="application/vnd.openxmlformats-officedocument.drawingml.diagramLayout+xml"/>
  <Override PartName="/ppt/diagrams/colors2.xml" ContentType="application/vnd.openxmlformats-officedocument.drawingml.diagramColors+xml"/>
  <Override PartName="/ppt/diagrams/quickStyle1.xml" ContentType="application/vnd.openxmlformats-officedocument.drawingml.diagramStyle+xml"/>
  <Override PartName="/ppt/diagrams/quickStyle2.xml" ContentType="application/vnd.openxmlformats-officedocument.drawingml.diagramStyle+xml"/>
  <Override PartName="/ppt/diagrams/layout2.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notesMasters/notesMaster1.xml" ContentType="application/vnd.openxmlformats-officedocument.presentationml.notesMaster+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4.xml" ContentType="application/vnd.ms-office.drawingml.diagramDrawing+xml"/>
  <Override PartName="/ppt/diagrams/layout6.xml" ContentType="application/vnd.openxmlformats-officedocument.drawingml.diagramLayout+xml"/>
  <Override PartName="/ppt/diagrams/colors5.xml" ContentType="application/vnd.openxmlformats-officedocument.drawingml.diagramColors+xml"/>
  <Override PartName="/ppt/theme/theme1.xml" ContentType="application/vnd.openxmlformats-officedocument.theme+xml"/>
  <Override PartName="/ppt/diagrams/drawing5.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diagrams/layout5.xml" ContentType="application/vnd.openxmlformats-officedocument.drawingml.diagramLayout+xml"/>
  <Override PartName="/ppt/diagrams/drawing6.xml" ContentType="application/vnd.ms-office.drawingml.diagramDrawing+xml"/>
  <Override PartName="/ppt/diagrams/quickStyle5.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03" r:id="rId2"/>
    <p:sldId id="346" r:id="rId3"/>
    <p:sldId id="347" r:id="rId4"/>
    <p:sldId id="348" r:id="rId5"/>
    <p:sldId id="349" r:id="rId6"/>
    <p:sldId id="351" r:id="rId7"/>
    <p:sldId id="352" r:id="rId8"/>
    <p:sldId id="353" r:id="rId9"/>
    <p:sldId id="354" r:id="rId10"/>
    <p:sldId id="280" r:id="rId11"/>
    <p:sldId id="281" r:id="rId12"/>
    <p:sldId id="282" r:id="rId13"/>
    <p:sldId id="283" r:id="rId14"/>
    <p:sldId id="284" r:id="rId15"/>
    <p:sldId id="285" r:id="rId16"/>
    <p:sldId id="300" r:id="rId17"/>
    <p:sldId id="287" r:id="rId18"/>
    <p:sldId id="301" r:id="rId19"/>
    <p:sldId id="256" r:id="rId20"/>
    <p:sldId id="257" r:id="rId21"/>
    <p:sldId id="261" r:id="rId22"/>
    <p:sldId id="258" r:id="rId23"/>
    <p:sldId id="259" r:id="rId24"/>
    <p:sldId id="273" r:id="rId25"/>
    <p:sldId id="262" r:id="rId26"/>
    <p:sldId id="265" r:id="rId27"/>
    <p:sldId id="264" r:id="rId28"/>
    <p:sldId id="266" r:id="rId29"/>
    <p:sldId id="272" r:id="rId30"/>
    <p:sldId id="274" r:id="rId31"/>
    <p:sldId id="268" r:id="rId32"/>
    <p:sldId id="275" r:id="rId33"/>
    <p:sldId id="276" r:id="rId34"/>
    <p:sldId id="277" r:id="rId35"/>
    <p:sldId id="355"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5" r:id="rId59"/>
    <p:sldId id="336" r:id="rId60"/>
    <p:sldId id="337" r:id="rId61"/>
    <p:sldId id="338" r:id="rId62"/>
    <p:sldId id="339" r:id="rId63"/>
    <p:sldId id="340" r:id="rId64"/>
    <p:sldId id="341" r:id="rId65"/>
    <p:sldId id="342" r:id="rId66"/>
    <p:sldId id="343" r:id="rId67"/>
    <p:sldId id="344" r:id="rId68"/>
    <p:sldId id="345" r:id="rId69"/>
    <p:sldId id="356" r:id="rId70"/>
    <p:sldId id="334"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565"/>
    <a:srgbClr val="E5F45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3" autoAdjust="0"/>
    <p:restoredTop sz="82674" autoAdjust="0"/>
  </p:normalViewPr>
  <p:slideViewPr>
    <p:cSldViewPr>
      <p:cViewPr varScale="1">
        <p:scale>
          <a:sx n="60" d="100"/>
          <a:sy n="60" d="100"/>
        </p:scale>
        <p:origin x="-1818" y="-7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0CB8C-DF3E-4B83-A7B8-D06B8286FF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C7BF25B-650A-4AA7-AC90-701EA5E9D054}">
      <dgm:prSet phldrT="[Text]"/>
      <dgm:spPr/>
      <dgm:t>
        <a:bodyPr/>
        <a:lstStyle/>
        <a:p>
          <a:r>
            <a:rPr lang="en-US" dirty="0" smtClean="0"/>
            <a:t>Reduces controller and pilot workload</a:t>
          </a:r>
          <a:endParaRPr lang="en-US" dirty="0"/>
        </a:p>
      </dgm:t>
    </dgm:pt>
    <dgm:pt modelId="{8F78911B-8E0D-4152-A3C8-5C9009876E4A}" type="parTrans" cxnId="{231C48FB-BD81-48ED-A736-EAC88244C310}">
      <dgm:prSet/>
      <dgm:spPr/>
      <dgm:t>
        <a:bodyPr/>
        <a:lstStyle/>
        <a:p>
          <a:endParaRPr lang="en-US"/>
        </a:p>
      </dgm:t>
    </dgm:pt>
    <dgm:pt modelId="{BFFD12ED-13C6-4B56-8C2C-CB4BC70161F4}" type="sibTrans" cxnId="{231C48FB-BD81-48ED-A736-EAC88244C310}">
      <dgm:prSet/>
      <dgm:spPr/>
      <dgm:t>
        <a:bodyPr/>
        <a:lstStyle/>
        <a:p>
          <a:endParaRPr lang="en-US"/>
        </a:p>
      </dgm:t>
    </dgm:pt>
    <dgm:pt modelId="{AF0DDA83-3A1C-4D9B-A33C-51724DF6C96B}">
      <dgm:prSet/>
      <dgm:spPr/>
      <dgm:t>
        <a:bodyPr/>
        <a:lstStyle/>
        <a:p>
          <a:r>
            <a:rPr lang="en-US" dirty="0" smtClean="0"/>
            <a:t>Human memory less critical</a:t>
          </a:r>
        </a:p>
      </dgm:t>
    </dgm:pt>
    <dgm:pt modelId="{A5A13D15-13EE-4FBF-91E4-B8E095504ADD}" type="parTrans" cxnId="{274F86F7-06BD-49B6-8C64-D33BF41FD348}">
      <dgm:prSet/>
      <dgm:spPr/>
      <dgm:t>
        <a:bodyPr/>
        <a:lstStyle/>
        <a:p>
          <a:endParaRPr lang="en-US"/>
        </a:p>
      </dgm:t>
    </dgm:pt>
    <dgm:pt modelId="{B706DD56-0BE6-43CE-B4A0-EE84127BBD67}" type="sibTrans" cxnId="{274F86F7-06BD-49B6-8C64-D33BF41FD348}">
      <dgm:prSet/>
      <dgm:spPr/>
      <dgm:t>
        <a:bodyPr/>
        <a:lstStyle/>
        <a:p>
          <a:endParaRPr lang="en-US"/>
        </a:p>
      </dgm:t>
    </dgm:pt>
    <dgm:pt modelId="{71D92AC3-ADF6-468D-B865-6951689885DF}">
      <dgm:prSet/>
      <dgm:spPr/>
      <dgm:t>
        <a:bodyPr/>
        <a:lstStyle/>
        <a:p>
          <a:r>
            <a:rPr lang="en-US" dirty="0" smtClean="0"/>
            <a:t>Increases capacity of radio frequencies</a:t>
          </a:r>
        </a:p>
      </dgm:t>
    </dgm:pt>
    <dgm:pt modelId="{8D96EE8D-C89B-4738-B414-BE289FAE7F71}" type="parTrans" cxnId="{524AF91B-399E-4CE6-858B-D463E76D3606}">
      <dgm:prSet/>
      <dgm:spPr/>
      <dgm:t>
        <a:bodyPr/>
        <a:lstStyle/>
        <a:p>
          <a:endParaRPr lang="en-US"/>
        </a:p>
      </dgm:t>
    </dgm:pt>
    <dgm:pt modelId="{F90D4D27-6CC7-4DE5-B554-7750A34AD60A}" type="sibTrans" cxnId="{524AF91B-399E-4CE6-858B-D463E76D3606}">
      <dgm:prSet/>
      <dgm:spPr/>
      <dgm:t>
        <a:bodyPr/>
        <a:lstStyle/>
        <a:p>
          <a:endParaRPr lang="en-US"/>
        </a:p>
      </dgm:t>
    </dgm:pt>
    <dgm:pt modelId="{06E09179-E562-47B4-A523-DD97B383FB8D}">
      <dgm:prSet/>
      <dgm:spPr/>
      <dgm:t>
        <a:bodyPr/>
        <a:lstStyle/>
        <a:p>
          <a:r>
            <a:rPr lang="en-US" dirty="0" smtClean="0"/>
            <a:t>Diminishes error and increases clarity</a:t>
          </a:r>
        </a:p>
      </dgm:t>
    </dgm:pt>
    <dgm:pt modelId="{FCEE8E26-F265-4BFB-BD45-B57DEB84A48C}" type="parTrans" cxnId="{E2A8BF12-B6D9-4B86-ACAC-7D7FF7D158AF}">
      <dgm:prSet/>
      <dgm:spPr/>
      <dgm:t>
        <a:bodyPr/>
        <a:lstStyle/>
        <a:p>
          <a:endParaRPr lang="en-US"/>
        </a:p>
      </dgm:t>
    </dgm:pt>
    <dgm:pt modelId="{6599869F-DB38-4F5B-AE4C-AAD71AAEACC6}" type="sibTrans" cxnId="{E2A8BF12-B6D9-4B86-ACAC-7D7FF7D158AF}">
      <dgm:prSet/>
      <dgm:spPr/>
      <dgm:t>
        <a:bodyPr/>
        <a:lstStyle/>
        <a:p>
          <a:endParaRPr lang="en-US"/>
        </a:p>
      </dgm:t>
    </dgm:pt>
    <dgm:pt modelId="{AE1B1D75-6E19-4E81-BB0B-014A1AE23838}">
      <dgm:prSet/>
      <dgm:spPr/>
      <dgm:t>
        <a:bodyPr/>
        <a:lstStyle/>
        <a:p>
          <a:r>
            <a:rPr lang="en-US" dirty="0" smtClean="0"/>
            <a:t>Presents unique advantages and applications</a:t>
          </a:r>
        </a:p>
      </dgm:t>
    </dgm:pt>
    <dgm:pt modelId="{8ED293EF-FAD9-4F67-A41E-EE1DED1CA440}" type="parTrans" cxnId="{F983E8AE-674C-40D2-B4D5-D0BBF7DC3215}">
      <dgm:prSet/>
      <dgm:spPr/>
      <dgm:t>
        <a:bodyPr/>
        <a:lstStyle/>
        <a:p>
          <a:endParaRPr lang="en-US"/>
        </a:p>
      </dgm:t>
    </dgm:pt>
    <dgm:pt modelId="{828A9B1E-F310-4182-A96F-D5E9D857B523}" type="sibTrans" cxnId="{F983E8AE-674C-40D2-B4D5-D0BBF7DC3215}">
      <dgm:prSet/>
      <dgm:spPr/>
      <dgm:t>
        <a:bodyPr/>
        <a:lstStyle/>
        <a:p>
          <a:endParaRPr lang="en-US"/>
        </a:p>
      </dgm:t>
    </dgm:pt>
    <dgm:pt modelId="{4B8E4033-8B20-4915-A386-B32DD9BBC2BD}" type="pres">
      <dgm:prSet presAssocID="{1E70CB8C-DF3E-4B83-A7B8-D06B8286FF5F}" presName="linear" presStyleCnt="0">
        <dgm:presLayoutVars>
          <dgm:dir/>
          <dgm:animLvl val="lvl"/>
          <dgm:resizeHandles val="exact"/>
        </dgm:presLayoutVars>
      </dgm:prSet>
      <dgm:spPr/>
      <dgm:t>
        <a:bodyPr/>
        <a:lstStyle/>
        <a:p>
          <a:endParaRPr lang="en-US"/>
        </a:p>
      </dgm:t>
    </dgm:pt>
    <dgm:pt modelId="{16BCE1F4-46DB-4966-8ED6-4B7B088521E2}" type="pres">
      <dgm:prSet presAssocID="{2C7BF25B-650A-4AA7-AC90-701EA5E9D054}" presName="parentLin" presStyleCnt="0"/>
      <dgm:spPr/>
    </dgm:pt>
    <dgm:pt modelId="{44D11441-5A93-4DD4-A886-B72E9622453E}" type="pres">
      <dgm:prSet presAssocID="{2C7BF25B-650A-4AA7-AC90-701EA5E9D054}" presName="parentLeftMargin" presStyleLbl="node1" presStyleIdx="0" presStyleCnt="5"/>
      <dgm:spPr/>
      <dgm:t>
        <a:bodyPr/>
        <a:lstStyle/>
        <a:p>
          <a:endParaRPr lang="en-US"/>
        </a:p>
      </dgm:t>
    </dgm:pt>
    <dgm:pt modelId="{48A89B70-2BB8-451D-B222-6AC6AE58EE25}" type="pres">
      <dgm:prSet presAssocID="{2C7BF25B-650A-4AA7-AC90-701EA5E9D054}" presName="parentText" presStyleLbl="node1" presStyleIdx="0" presStyleCnt="5">
        <dgm:presLayoutVars>
          <dgm:chMax val="0"/>
          <dgm:bulletEnabled val="1"/>
        </dgm:presLayoutVars>
      </dgm:prSet>
      <dgm:spPr/>
      <dgm:t>
        <a:bodyPr/>
        <a:lstStyle/>
        <a:p>
          <a:endParaRPr lang="en-US"/>
        </a:p>
      </dgm:t>
    </dgm:pt>
    <dgm:pt modelId="{0A9D5117-3F93-463F-8E5E-7EFD098719D8}" type="pres">
      <dgm:prSet presAssocID="{2C7BF25B-650A-4AA7-AC90-701EA5E9D054}" presName="negativeSpace" presStyleCnt="0"/>
      <dgm:spPr/>
    </dgm:pt>
    <dgm:pt modelId="{9A3BEAB5-D715-4873-B8B8-C8D2AA0DD6E2}" type="pres">
      <dgm:prSet presAssocID="{2C7BF25B-650A-4AA7-AC90-701EA5E9D054}" presName="childText" presStyleLbl="conFgAcc1" presStyleIdx="0" presStyleCnt="5">
        <dgm:presLayoutVars>
          <dgm:bulletEnabled val="1"/>
        </dgm:presLayoutVars>
      </dgm:prSet>
      <dgm:spPr/>
    </dgm:pt>
    <dgm:pt modelId="{D3005349-5366-48EC-A62E-CE0E9A0AA420}" type="pres">
      <dgm:prSet presAssocID="{BFFD12ED-13C6-4B56-8C2C-CB4BC70161F4}" presName="spaceBetweenRectangles" presStyleCnt="0"/>
      <dgm:spPr/>
    </dgm:pt>
    <dgm:pt modelId="{CAA563A0-5991-4604-A29F-44A8FF00B111}" type="pres">
      <dgm:prSet presAssocID="{AF0DDA83-3A1C-4D9B-A33C-51724DF6C96B}" presName="parentLin" presStyleCnt="0"/>
      <dgm:spPr/>
    </dgm:pt>
    <dgm:pt modelId="{DC654785-88CC-4E31-9EFE-032C7AE98F46}" type="pres">
      <dgm:prSet presAssocID="{AF0DDA83-3A1C-4D9B-A33C-51724DF6C96B}" presName="parentLeftMargin" presStyleLbl="node1" presStyleIdx="0" presStyleCnt="5"/>
      <dgm:spPr/>
      <dgm:t>
        <a:bodyPr/>
        <a:lstStyle/>
        <a:p>
          <a:endParaRPr lang="en-US"/>
        </a:p>
      </dgm:t>
    </dgm:pt>
    <dgm:pt modelId="{E24D0C31-3055-4D74-A978-849C755D984D}" type="pres">
      <dgm:prSet presAssocID="{AF0DDA83-3A1C-4D9B-A33C-51724DF6C96B}" presName="parentText" presStyleLbl="node1" presStyleIdx="1" presStyleCnt="5">
        <dgm:presLayoutVars>
          <dgm:chMax val="0"/>
          <dgm:bulletEnabled val="1"/>
        </dgm:presLayoutVars>
      </dgm:prSet>
      <dgm:spPr/>
      <dgm:t>
        <a:bodyPr/>
        <a:lstStyle/>
        <a:p>
          <a:endParaRPr lang="en-US"/>
        </a:p>
      </dgm:t>
    </dgm:pt>
    <dgm:pt modelId="{AA1758D5-768C-4A8F-AF76-472F521EFC16}" type="pres">
      <dgm:prSet presAssocID="{AF0DDA83-3A1C-4D9B-A33C-51724DF6C96B}" presName="negativeSpace" presStyleCnt="0"/>
      <dgm:spPr/>
    </dgm:pt>
    <dgm:pt modelId="{4ACFF500-B2EF-4795-BD88-6C3BDE0A9305}" type="pres">
      <dgm:prSet presAssocID="{AF0DDA83-3A1C-4D9B-A33C-51724DF6C96B}" presName="childText" presStyleLbl="conFgAcc1" presStyleIdx="1" presStyleCnt="5">
        <dgm:presLayoutVars>
          <dgm:bulletEnabled val="1"/>
        </dgm:presLayoutVars>
      </dgm:prSet>
      <dgm:spPr/>
    </dgm:pt>
    <dgm:pt modelId="{3E9EE0EF-621E-45F8-93A9-90280FE8255E}" type="pres">
      <dgm:prSet presAssocID="{B706DD56-0BE6-43CE-B4A0-EE84127BBD67}" presName="spaceBetweenRectangles" presStyleCnt="0"/>
      <dgm:spPr/>
    </dgm:pt>
    <dgm:pt modelId="{340528C9-8E5C-46F7-9EA5-EBD381F1B8FD}" type="pres">
      <dgm:prSet presAssocID="{71D92AC3-ADF6-468D-B865-6951689885DF}" presName="parentLin" presStyleCnt="0"/>
      <dgm:spPr/>
    </dgm:pt>
    <dgm:pt modelId="{5B33D43A-E287-469F-9182-FD157AAFB428}" type="pres">
      <dgm:prSet presAssocID="{71D92AC3-ADF6-468D-B865-6951689885DF}" presName="parentLeftMargin" presStyleLbl="node1" presStyleIdx="1" presStyleCnt="5"/>
      <dgm:spPr/>
      <dgm:t>
        <a:bodyPr/>
        <a:lstStyle/>
        <a:p>
          <a:endParaRPr lang="en-US"/>
        </a:p>
      </dgm:t>
    </dgm:pt>
    <dgm:pt modelId="{C70D8EE3-D32D-4237-894E-888B37932BFD}" type="pres">
      <dgm:prSet presAssocID="{71D92AC3-ADF6-468D-B865-6951689885DF}" presName="parentText" presStyleLbl="node1" presStyleIdx="2" presStyleCnt="5">
        <dgm:presLayoutVars>
          <dgm:chMax val="0"/>
          <dgm:bulletEnabled val="1"/>
        </dgm:presLayoutVars>
      </dgm:prSet>
      <dgm:spPr/>
      <dgm:t>
        <a:bodyPr/>
        <a:lstStyle/>
        <a:p>
          <a:endParaRPr lang="en-US"/>
        </a:p>
      </dgm:t>
    </dgm:pt>
    <dgm:pt modelId="{E2A4E9E9-F606-4BD6-BDF8-9EA1AB521F0F}" type="pres">
      <dgm:prSet presAssocID="{71D92AC3-ADF6-468D-B865-6951689885DF}" presName="negativeSpace" presStyleCnt="0"/>
      <dgm:spPr/>
    </dgm:pt>
    <dgm:pt modelId="{C03A2AEE-A1F7-4122-B56A-B990C47C292F}" type="pres">
      <dgm:prSet presAssocID="{71D92AC3-ADF6-468D-B865-6951689885DF}" presName="childText" presStyleLbl="conFgAcc1" presStyleIdx="2" presStyleCnt="5">
        <dgm:presLayoutVars>
          <dgm:bulletEnabled val="1"/>
        </dgm:presLayoutVars>
      </dgm:prSet>
      <dgm:spPr/>
    </dgm:pt>
    <dgm:pt modelId="{B9DF72CF-F566-47D7-8F2E-C156F41D4626}" type="pres">
      <dgm:prSet presAssocID="{F90D4D27-6CC7-4DE5-B554-7750A34AD60A}" presName="spaceBetweenRectangles" presStyleCnt="0"/>
      <dgm:spPr/>
    </dgm:pt>
    <dgm:pt modelId="{E3B37AB4-F21A-46D6-8D8A-E9FCB4F5573A}" type="pres">
      <dgm:prSet presAssocID="{06E09179-E562-47B4-A523-DD97B383FB8D}" presName="parentLin" presStyleCnt="0"/>
      <dgm:spPr/>
    </dgm:pt>
    <dgm:pt modelId="{2FA245A3-3159-4C43-BFC3-0ECE0159387F}" type="pres">
      <dgm:prSet presAssocID="{06E09179-E562-47B4-A523-DD97B383FB8D}" presName="parentLeftMargin" presStyleLbl="node1" presStyleIdx="2" presStyleCnt="5"/>
      <dgm:spPr/>
      <dgm:t>
        <a:bodyPr/>
        <a:lstStyle/>
        <a:p>
          <a:endParaRPr lang="en-US"/>
        </a:p>
      </dgm:t>
    </dgm:pt>
    <dgm:pt modelId="{ED5B2FBF-1108-45FF-AE0A-92F8D29942AC}" type="pres">
      <dgm:prSet presAssocID="{06E09179-E562-47B4-A523-DD97B383FB8D}" presName="parentText" presStyleLbl="node1" presStyleIdx="3" presStyleCnt="5">
        <dgm:presLayoutVars>
          <dgm:chMax val="0"/>
          <dgm:bulletEnabled val="1"/>
        </dgm:presLayoutVars>
      </dgm:prSet>
      <dgm:spPr/>
      <dgm:t>
        <a:bodyPr/>
        <a:lstStyle/>
        <a:p>
          <a:endParaRPr lang="en-US"/>
        </a:p>
      </dgm:t>
    </dgm:pt>
    <dgm:pt modelId="{1A5D321D-E56E-4410-94AD-20E3E7988869}" type="pres">
      <dgm:prSet presAssocID="{06E09179-E562-47B4-A523-DD97B383FB8D}" presName="negativeSpace" presStyleCnt="0"/>
      <dgm:spPr/>
    </dgm:pt>
    <dgm:pt modelId="{7F574E83-3F53-48DE-8799-EB658A9D6BAB}" type="pres">
      <dgm:prSet presAssocID="{06E09179-E562-47B4-A523-DD97B383FB8D}" presName="childText" presStyleLbl="conFgAcc1" presStyleIdx="3" presStyleCnt="5">
        <dgm:presLayoutVars>
          <dgm:bulletEnabled val="1"/>
        </dgm:presLayoutVars>
      </dgm:prSet>
      <dgm:spPr/>
    </dgm:pt>
    <dgm:pt modelId="{3314C3F4-536C-4543-9D6B-83CE54113C78}" type="pres">
      <dgm:prSet presAssocID="{6599869F-DB38-4F5B-AE4C-AAD71AAEACC6}" presName="spaceBetweenRectangles" presStyleCnt="0"/>
      <dgm:spPr/>
    </dgm:pt>
    <dgm:pt modelId="{885BC033-0C36-4EF1-817A-8E1B697C2386}" type="pres">
      <dgm:prSet presAssocID="{AE1B1D75-6E19-4E81-BB0B-014A1AE23838}" presName="parentLin" presStyleCnt="0"/>
      <dgm:spPr/>
    </dgm:pt>
    <dgm:pt modelId="{FB3E5DED-78A6-423F-B0A3-821CFED70E5B}" type="pres">
      <dgm:prSet presAssocID="{AE1B1D75-6E19-4E81-BB0B-014A1AE23838}" presName="parentLeftMargin" presStyleLbl="node1" presStyleIdx="3" presStyleCnt="5"/>
      <dgm:spPr/>
      <dgm:t>
        <a:bodyPr/>
        <a:lstStyle/>
        <a:p>
          <a:endParaRPr lang="en-US"/>
        </a:p>
      </dgm:t>
    </dgm:pt>
    <dgm:pt modelId="{9E6E4211-BBDB-4712-9B2C-96110C2377BE}" type="pres">
      <dgm:prSet presAssocID="{AE1B1D75-6E19-4E81-BB0B-014A1AE23838}" presName="parentText" presStyleLbl="node1" presStyleIdx="4" presStyleCnt="5">
        <dgm:presLayoutVars>
          <dgm:chMax val="0"/>
          <dgm:bulletEnabled val="1"/>
        </dgm:presLayoutVars>
      </dgm:prSet>
      <dgm:spPr/>
      <dgm:t>
        <a:bodyPr/>
        <a:lstStyle/>
        <a:p>
          <a:endParaRPr lang="en-US"/>
        </a:p>
      </dgm:t>
    </dgm:pt>
    <dgm:pt modelId="{F4E10875-F0D6-47CD-A500-5F27CAFFE5C2}" type="pres">
      <dgm:prSet presAssocID="{AE1B1D75-6E19-4E81-BB0B-014A1AE23838}" presName="negativeSpace" presStyleCnt="0"/>
      <dgm:spPr/>
    </dgm:pt>
    <dgm:pt modelId="{6F5D4152-989C-4491-9430-8FFF24F6B961}" type="pres">
      <dgm:prSet presAssocID="{AE1B1D75-6E19-4E81-BB0B-014A1AE23838}" presName="childText" presStyleLbl="conFgAcc1" presStyleIdx="4" presStyleCnt="5">
        <dgm:presLayoutVars>
          <dgm:bulletEnabled val="1"/>
        </dgm:presLayoutVars>
      </dgm:prSet>
      <dgm:spPr/>
    </dgm:pt>
  </dgm:ptLst>
  <dgm:cxnLst>
    <dgm:cxn modelId="{E2A8BF12-B6D9-4B86-ACAC-7D7FF7D158AF}" srcId="{1E70CB8C-DF3E-4B83-A7B8-D06B8286FF5F}" destId="{06E09179-E562-47B4-A523-DD97B383FB8D}" srcOrd="3" destOrd="0" parTransId="{FCEE8E26-F265-4BFB-BD45-B57DEB84A48C}" sibTransId="{6599869F-DB38-4F5B-AE4C-AAD71AAEACC6}"/>
    <dgm:cxn modelId="{A9DC3890-84BB-4312-8C64-588F35BB065B}" type="presOf" srcId="{2C7BF25B-650A-4AA7-AC90-701EA5E9D054}" destId="{44D11441-5A93-4DD4-A886-B72E9622453E}" srcOrd="0" destOrd="0" presId="urn:microsoft.com/office/officeart/2005/8/layout/list1"/>
    <dgm:cxn modelId="{804F48C1-012B-4F8C-85F8-F597C180B125}" type="presOf" srcId="{AF0DDA83-3A1C-4D9B-A33C-51724DF6C96B}" destId="{E24D0C31-3055-4D74-A978-849C755D984D}" srcOrd="1" destOrd="0" presId="urn:microsoft.com/office/officeart/2005/8/layout/list1"/>
    <dgm:cxn modelId="{524AF91B-399E-4CE6-858B-D463E76D3606}" srcId="{1E70CB8C-DF3E-4B83-A7B8-D06B8286FF5F}" destId="{71D92AC3-ADF6-468D-B865-6951689885DF}" srcOrd="2" destOrd="0" parTransId="{8D96EE8D-C89B-4738-B414-BE289FAE7F71}" sibTransId="{F90D4D27-6CC7-4DE5-B554-7750A34AD60A}"/>
    <dgm:cxn modelId="{231C48FB-BD81-48ED-A736-EAC88244C310}" srcId="{1E70CB8C-DF3E-4B83-A7B8-D06B8286FF5F}" destId="{2C7BF25B-650A-4AA7-AC90-701EA5E9D054}" srcOrd="0" destOrd="0" parTransId="{8F78911B-8E0D-4152-A3C8-5C9009876E4A}" sibTransId="{BFFD12ED-13C6-4B56-8C2C-CB4BC70161F4}"/>
    <dgm:cxn modelId="{4F41E246-9DF0-4CC2-8874-387E5889EDEB}" type="presOf" srcId="{AF0DDA83-3A1C-4D9B-A33C-51724DF6C96B}" destId="{DC654785-88CC-4E31-9EFE-032C7AE98F46}" srcOrd="0" destOrd="0" presId="urn:microsoft.com/office/officeart/2005/8/layout/list1"/>
    <dgm:cxn modelId="{61C23522-B381-4CD2-A031-577A4744FA5A}" type="presOf" srcId="{AE1B1D75-6E19-4E81-BB0B-014A1AE23838}" destId="{FB3E5DED-78A6-423F-B0A3-821CFED70E5B}" srcOrd="0" destOrd="0" presId="urn:microsoft.com/office/officeart/2005/8/layout/list1"/>
    <dgm:cxn modelId="{274F86F7-06BD-49B6-8C64-D33BF41FD348}" srcId="{1E70CB8C-DF3E-4B83-A7B8-D06B8286FF5F}" destId="{AF0DDA83-3A1C-4D9B-A33C-51724DF6C96B}" srcOrd="1" destOrd="0" parTransId="{A5A13D15-13EE-4FBF-91E4-B8E095504ADD}" sibTransId="{B706DD56-0BE6-43CE-B4A0-EE84127BBD67}"/>
    <dgm:cxn modelId="{96951BF4-98A6-48A6-8087-08D695871D53}" type="presOf" srcId="{2C7BF25B-650A-4AA7-AC90-701EA5E9D054}" destId="{48A89B70-2BB8-451D-B222-6AC6AE58EE25}" srcOrd="1" destOrd="0" presId="urn:microsoft.com/office/officeart/2005/8/layout/list1"/>
    <dgm:cxn modelId="{F983E8AE-674C-40D2-B4D5-D0BBF7DC3215}" srcId="{1E70CB8C-DF3E-4B83-A7B8-D06B8286FF5F}" destId="{AE1B1D75-6E19-4E81-BB0B-014A1AE23838}" srcOrd="4" destOrd="0" parTransId="{8ED293EF-FAD9-4F67-A41E-EE1DED1CA440}" sibTransId="{828A9B1E-F310-4182-A96F-D5E9D857B523}"/>
    <dgm:cxn modelId="{A9EC247B-7C0C-4613-A994-CA39F9E24076}" type="presOf" srcId="{AE1B1D75-6E19-4E81-BB0B-014A1AE23838}" destId="{9E6E4211-BBDB-4712-9B2C-96110C2377BE}" srcOrd="1" destOrd="0" presId="urn:microsoft.com/office/officeart/2005/8/layout/list1"/>
    <dgm:cxn modelId="{0E82694E-FA05-4FEB-A261-8854D570A2EC}" type="presOf" srcId="{06E09179-E562-47B4-A523-DD97B383FB8D}" destId="{ED5B2FBF-1108-45FF-AE0A-92F8D29942AC}" srcOrd="1" destOrd="0" presId="urn:microsoft.com/office/officeart/2005/8/layout/list1"/>
    <dgm:cxn modelId="{E4793152-58DA-4397-8AC7-8B97C78594E3}" type="presOf" srcId="{71D92AC3-ADF6-468D-B865-6951689885DF}" destId="{5B33D43A-E287-469F-9182-FD157AAFB428}" srcOrd="0" destOrd="0" presId="urn:microsoft.com/office/officeart/2005/8/layout/list1"/>
    <dgm:cxn modelId="{421DA5EA-D56D-40B6-8AB1-307A3ADF2400}" type="presOf" srcId="{06E09179-E562-47B4-A523-DD97B383FB8D}" destId="{2FA245A3-3159-4C43-BFC3-0ECE0159387F}" srcOrd="0" destOrd="0" presId="urn:microsoft.com/office/officeart/2005/8/layout/list1"/>
    <dgm:cxn modelId="{B97EC14C-52EB-40C9-9CCE-6C111ACF9EC8}" type="presOf" srcId="{71D92AC3-ADF6-468D-B865-6951689885DF}" destId="{C70D8EE3-D32D-4237-894E-888B37932BFD}" srcOrd="1" destOrd="0" presId="urn:microsoft.com/office/officeart/2005/8/layout/list1"/>
    <dgm:cxn modelId="{147913F6-B880-4210-B5C1-C186277BF972}" type="presOf" srcId="{1E70CB8C-DF3E-4B83-A7B8-D06B8286FF5F}" destId="{4B8E4033-8B20-4915-A386-B32DD9BBC2BD}" srcOrd="0" destOrd="0" presId="urn:microsoft.com/office/officeart/2005/8/layout/list1"/>
    <dgm:cxn modelId="{4926F855-5D92-4695-A3D6-2871B1C9A950}" type="presParOf" srcId="{4B8E4033-8B20-4915-A386-B32DD9BBC2BD}" destId="{16BCE1F4-46DB-4966-8ED6-4B7B088521E2}" srcOrd="0" destOrd="0" presId="urn:microsoft.com/office/officeart/2005/8/layout/list1"/>
    <dgm:cxn modelId="{ECD90549-FCFA-4AC2-BD72-479D7A77A406}" type="presParOf" srcId="{16BCE1F4-46DB-4966-8ED6-4B7B088521E2}" destId="{44D11441-5A93-4DD4-A886-B72E9622453E}" srcOrd="0" destOrd="0" presId="urn:microsoft.com/office/officeart/2005/8/layout/list1"/>
    <dgm:cxn modelId="{6C857B0B-08DB-433C-A2BD-2F1EC0CBB6A7}" type="presParOf" srcId="{16BCE1F4-46DB-4966-8ED6-4B7B088521E2}" destId="{48A89B70-2BB8-451D-B222-6AC6AE58EE25}" srcOrd="1" destOrd="0" presId="urn:microsoft.com/office/officeart/2005/8/layout/list1"/>
    <dgm:cxn modelId="{89CB6EC0-F74A-4A52-BFDE-2A3C374E4975}" type="presParOf" srcId="{4B8E4033-8B20-4915-A386-B32DD9BBC2BD}" destId="{0A9D5117-3F93-463F-8E5E-7EFD098719D8}" srcOrd="1" destOrd="0" presId="urn:microsoft.com/office/officeart/2005/8/layout/list1"/>
    <dgm:cxn modelId="{40AF0E10-B4F4-4CD5-978E-8591180ADFF2}" type="presParOf" srcId="{4B8E4033-8B20-4915-A386-B32DD9BBC2BD}" destId="{9A3BEAB5-D715-4873-B8B8-C8D2AA0DD6E2}" srcOrd="2" destOrd="0" presId="urn:microsoft.com/office/officeart/2005/8/layout/list1"/>
    <dgm:cxn modelId="{2C117F96-9332-4B46-A204-A7AD55B6DDAA}" type="presParOf" srcId="{4B8E4033-8B20-4915-A386-B32DD9BBC2BD}" destId="{D3005349-5366-48EC-A62E-CE0E9A0AA420}" srcOrd="3" destOrd="0" presId="urn:microsoft.com/office/officeart/2005/8/layout/list1"/>
    <dgm:cxn modelId="{D2F1D47C-EDE6-4FDB-B2BA-F736506556BA}" type="presParOf" srcId="{4B8E4033-8B20-4915-A386-B32DD9BBC2BD}" destId="{CAA563A0-5991-4604-A29F-44A8FF00B111}" srcOrd="4" destOrd="0" presId="urn:microsoft.com/office/officeart/2005/8/layout/list1"/>
    <dgm:cxn modelId="{8640E87E-C73B-42ED-89EC-9E7B9E5CB089}" type="presParOf" srcId="{CAA563A0-5991-4604-A29F-44A8FF00B111}" destId="{DC654785-88CC-4E31-9EFE-032C7AE98F46}" srcOrd="0" destOrd="0" presId="urn:microsoft.com/office/officeart/2005/8/layout/list1"/>
    <dgm:cxn modelId="{E270AFC5-36FA-4E13-9309-095BAE017D13}" type="presParOf" srcId="{CAA563A0-5991-4604-A29F-44A8FF00B111}" destId="{E24D0C31-3055-4D74-A978-849C755D984D}" srcOrd="1" destOrd="0" presId="urn:microsoft.com/office/officeart/2005/8/layout/list1"/>
    <dgm:cxn modelId="{8C614353-E70D-4D3B-8551-6883E645ADD1}" type="presParOf" srcId="{4B8E4033-8B20-4915-A386-B32DD9BBC2BD}" destId="{AA1758D5-768C-4A8F-AF76-472F521EFC16}" srcOrd="5" destOrd="0" presId="urn:microsoft.com/office/officeart/2005/8/layout/list1"/>
    <dgm:cxn modelId="{3FAD754F-159E-43C3-A9EF-D380BD5C26C1}" type="presParOf" srcId="{4B8E4033-8B20-4915-A386-B32DD9BBC2BD}" destId="{4ACFF500-B2EF-4795-BD88-6C3BDE0A9305}" srcOrd="6" destOrd="0" presId="urn:microsoft.com/office/officeart/2005/8/layout/list1"/>
    <dgm:cxn modelId="{38C34EF0-3DFE-4903-97E1-B1C4F00D82A6}" type="presParOf" srcId="{4B8E4033-8B20-4915-A386-B32DD9BBC2BD}" destId="{3E9EE0EF-621E-45F8-93A9-90280FE8255E}" srcOrd="7" destOrd="0" presId="urn:microsoft.com/office/officeart/2005/8/layout/list1"/>
    <dgm:cxn modelId="{8BD45146-9BE7-43BE-814B-8D5C70427B6B}" type="presParOf" srcId="{4B8E4033-8B20-4915-A386-B32DD9BBC2BD}" destId="{340528C9-8E5C-46F7-9EA5-EBD381F1B8FD}" srcOrd="8" destOrd="0" presId="urn:microsoft.com/office/officeart/2005/8/layout/list1"/>
    <dgm:cxn modelId="{0C57D31B-86F4-4B86-970D-5840759ADA3E}" type="presParOf" srcId="{340528C9-8E5C-46F7-9EA5-EBD381F1B8FD}" destId="{5B33D43A-E287-469F-9182-FD157AAFB428}" srcOrd="0" destOrd="0" presId="urn:microsoft.com/office/officeart/2005/8/layout/list1"/>
    <dgm:cxn modelId="{A4C9A7D2-BC85-4352-A28E-50CBCFDB9A1A}" type="presParOf" srcId="{340528C9-8E5C-46F7-9EA5-EBD381F1B8FD}" destId="{C70D8EE3-D32D-4237-894E-888B37932BFD}" srcOrd="1" destOrd="0" presId="urn:microsoft.com/office/officeart/2005/8/layout/list1"/>
    <dgm:cxn modelId="{73A53F27-E712-4841-8E6A-5ACA3E2F8272}" type="presParOf" srcId="{4B8E4033-8B20-4915-A386-B32DD9BBC2BD}" destId="{E2A4E9E9-F606-4BD6-BDF8-9EA1AB521F0F}" srcOrd="9" destOrd="0" presId="urn:microsoft.com/office/officeart/2005/8/layout/list1"/>
    <dgm:cxn modelId="{9394A236-F89E-43FA-AFAD-4C7C99F69755}" type="presParOf" srcId="{4B8E4033-8B20-4915-A386-B32DD9BBC2BD}" destId="{C03A2AEE-A1F7-4122-B56A-B990C47C292F}" srcOrd="10" destOrd="0" presId="urn:microsoft.com/office/officeart/2005/8/layout/list1"/>
    <dgm:cxn modelId="{BD08583E-65BC-4830-ACAA-99CB0380CA1D}" type="presParOf" srcId="{4B8E4033-8B20-4915-A386-B32DD9BBC2BD}" destId="{B9DF72CF-F566-47D7-8F2E-C156F41D4626}" srcOrd="11" destOrd="0" presId="urn:microsoft.com/office/officeart/2005/8/layout/list1"/>
    <dgm:cxn modelId="{B124606F-8EA7-4C92-AD61-F0D6119F4426}" type="presParOf" srcId="{4B8E4033-8B20-4915-A386-B32DD9BBC2BD}" destId="{E3B37AB4-F21A-46D6-8D8A-E9FCB4F5573A}" srcOrd="12" destOrd="0" presId="urn:microsoft.com/office/officeart/2005/8/layout/list1"/>
    <dgm:cxn modelId="{E33ADB3D-DE0E-451A-B72E-F47EED729276}" type="presParOf" srcId="{E3B37AB4-F21A-46D6-8D8A-E9FCB4F5573A}" destId="{2FA245A3-3159-4C43-BFC3-0ECE0159387F}" srcOrd="0" destOrd="0" presId="urn:microsoft.com/office/officeart/2005/8/layout/list1"/>
    <dgm:cxn modelId="{997B6FBC-7E84-4065-8A82-19A7C9351DC1}" type="presParOf" srcId="{E3B37AB4-F21A-46D6-8D8A-E9FCB4F5573A}" destId="{ED5B2FBF-1108-45FF-AE0A-92F8D29942AC}" srcOrd="1" destOrd="0" presId="urn:microsoft.com/office/officeart/2005/8/layout/list1"/>
    <dgm:cxn modelId="{078C16E8-84C9-4738-87EE-5CB077DE7756}" type="presParOf" srcId="{4B8E4033-8B20-4915-A386-B32DD9BBC2BD}" destId="{1A5D321D-E56E-4410-94AD-20E3E7988869}" srcOrd="13" destOrd="0" presId="urn:microsoft.com/office/officeart/2005/8/layout/list1"/>
    <dgm:cxn modelId="{43A3D848-95F9-4B5C-90AC-8EABEDA5E961}" type="presParOf" srcId="{4B8E4033-8B20-4915-A386-B32DD9BBC2BD}" destId="{7F574E83-3F53-48DE-8799-EB658A9D6BAB}" srcOrd="14" destOrd="0" presId="urn:microsoft.com/office/officeart/2005/8/layout/list1"/>
    <dgm:cxn modelId="{FA0DCDAE-0DD3-4BA9-9DED-6C6164281DEC}" type="presParOf" srcId="{4B8E4033-8B20-4915-A386-B32DD9BBC2BD}" destId="{3314C3F4-536C-4543-9D6B-83CE54113C78}" srcOrd="15" destOrd="0" presId="urn:microsoft.com/office/officeart/2005/8/layout/list1"/>
    <dgm:cxn modelId="{F898330D-273D-4257-B98A-C86CCB42F311}" type="presParOf" srcId="{4B8E4033-8B20-4915-A386-B32DD9BBC2BD}" destId="{885BC033-0C36-4EF1-817A-8E1B697C2386}" srcOrd="16" destOrd="0" presId="urn:microsoft.com/office/officeart/2005/8/layout/list1"/>
    <dgm:cxn modelId="{ECC80BBC-BF23-4651-A249-238EBA975DB0}" type="presParOf" srcId="{885BC033-0C36-4EF1-817A-8E1B697C2386}" destId="{FB3E5DED-78A6-423F-B0A3-821CFED70E5B}" srcOrd="0" destOrd="0" presId="urn:microsoft.com/office/officeart/2005/8/layout/list1"/>
    <dgm:cxn modelId="{8D046F75-C9D8-4C67-BE69-F726D5CFF8EE}" type="presParOf" srcId="{885BC033-0C36-4EF1-817A-8E1B697C2386}" destId="{9E6E4211-BBDB-4712-9B2C-96110C2377BE}" srcOrd="1" destOrd="0" presId="urn:microsoft.com/office/officeart/2005/8/layout/list1"/>
    <dgm:cxn modelId="{824EFB5C-CA44-4FBA-90EF-06CAAD0D9474}" type="presParOf" srcId="{4B8E4033-8B20-4915-A386-B32DD9BBC2BD}" destId="{F4E10875-F0D6-47CD-A500-5F27CAFFE5C2}" srcOrd="17" destOrd="0" presId="urn:microsoft.com/office/officeart/2005/8/layout/list1"/>
    <dgm:cxn modelId="{589CEE28-D82C-4C32-85EF-130EA39AFE2F}" type="presParOf" srcId="{4B8E4033-8B20-4915-A386-B32DD9BBC2BD}" destId="{6F5D4152-989C-4491-9430-8FFF24F6B961}" srcOrd="18"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87ADC-1FE0-438D-AF8F-F4E84BC37CC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F27FE1B-060C-4215-9DC1-5745E3D6967C}">
      <dgm:prSet phldrT="[Text]"/>
      <dgm:spPr/>
      <dgm:t>
        <a:bodyPr/>
        <a:lstStyle/>
        <a:p>
          <a:r>
            <a:rPr lang="en-US" dirty="0" smtClean="0"/>
            <a:t>Literature Review</a:t>
          </a:r>
          <a:endParaRPr lang="en-US" dirty="0"/>
        </a:p>
      </dgm:t>
    </dgm:pt>
    <dgm:pt modelId="{DF9FBAE6-ACBA-4BD7-8BA6-5A529028F0B6}" type="parTrans" cxnId="{4502ED64-32E7-42C9-BB0D-E8EC3452417C}">
      <dgm:prSet/>
      <dgm:spPr/>
      <dgm:t>
        <a:bodyPr/>
        <a:lstStyle/>
        <a:p>
          <a:endParaRPr lang="en-US"/>
        </a:p>
      </dgm:t>
    </dgm:pt>
    <dgm:pt modelId="{B2771E1A-E065-4CA8-A48D-66415500BAA2}" type="sibTrans" cxnId="{4502ED64-32E7-42C9-BB0D-E8EC3452417C}">
      <dgm:prSet/>
      <dgm:spPr/>
      <dgm:t>
        <a:bodyPr/>
        <a:lstStyle/>
        <a:p>
          <a:endParaRPr lang="en-US"/>
        </a:p>
      </dgm:t>
    </dgm:pt>
    <dgm:pt modelId="{A8A15FAD-833C-494D-8DFE-DAD6F5300973}">
      <dgm:prSet/>
      <dgm:spPr/>
      <dgm:t>
        <a:bodyPr/>
        <a:lstStyle/>
        <a:p>
          <a:r>
            <a:rPr lang="en-US" dirty="0" smtClean="0"/>
            <a:t>Human-factor via interviewing </a:t>
          </a:r>
        </a:p>
      </dgm:t>
    </dgm:pt>
    <dgm:pt modelId="{776ACD57-066A-4363-8A49-AF7F44E7F454}" type="parTrans" cxnId="{8C287A30-FF5F-482E-B7B7-B1DC9483B9C9}">
      <dgm:prSet/>
      <dgm:spPr/>
      <dgm:t>
        <a:bodyPr/>
        <a:lstStyle/>
        <a:p>
          <a:endParaRPr lang="en-US"/>
        </a:p>
      </dgm:t>
    </dgm:pt>
    <dgm:pt modelId="{B6E6BC1A-30F7-4FF1-B0D6-2CB1DD487760}" type="sibTrans" cxnId="{8C287A30-FF5F-482E-B7B7-B1DC9483B9C9}">
      <dgm:prSet/>
      <dgm:spPr/>
      <dgm:t>
        <a:bodyPr/>
        <a:lstStyle/>
        <a:p>
          <a:endParaRPr lang="en-US"/>
        </a:p>
      </dgm:t>
    </dgm:pt>
    <dgm:pt modelId="{58FED077-81C6-40A8-8C76-9D06653D9338}">
      <dgm:prSet/>
      <dgm:spPr/>
      <dgm:t>
        <a:bodyPr/>
        <a:lstStyle/>
        <a:p>
          <a:r>
            <a:rPr lang="en-US" dirty="0" smtClean="0"/>
            <a:t>Current uses of </a:t>
          </a:r>
          <a:r>
            <a:rPr lang="en-US" dirty="0" err="1" smtClean="0"/>
            <a:t>DataComm</a:t>
          </a:r>
          <a:endParaRPr lang="en-US" dirty="0" smtClean="0"/>
        </a:p>
      </dgm:t>
    </dgm:pt>
    <dgm:pt modelId="{D13F260F-87C9-4FD6-BC1B-F9F66C498819}" type="parTrans" cxnId="{94543B9B-D332-496A-8F19-78B56B057813}">
      <dgm:prSet/>
      <dgm:spPr/>
      <dgm:t>
        <a:bodyPr/>
        <a:lstStyle/>
        <a:p>
          <a:endParaRPr lang="en-US"/>
        </a:p>
      </dgm:t>
    </dgm:pt>
    <dgm:pt modelId="{C65C8715-F858-4C00-A7DA-CA7094C957AA}" type="sibTrans" cxnId="{94543B9B-D332-496A-8F19-78B56B057813}">
      <dgm:prSet/>
      <dgm:spPr/>
      <dgm:t>
        <a:bodyPr/>
        <a:lstStyle/>
        <a:p>
          <a:endParaRPr lang="en-US"/>
        </a:p>
      </dgm:t>
    </dgm:pt>
    <dgm:pt modelId="{C46DF967-352D-4274-935E-0151AC23CBB0}">
      <dgm:prSet/>
      <dgm:spPr/>
      <dgm:t>
        <a:bodyPr/>
        <a:lstStyle/>
        <a:p>
          <a:r>
            <a:rPr lang="en-US" dirty="0" smtClean="0"/>
            <a:t>Future of Data </a:t>
          </a:r>
          <a:r>
            <a:rPr lang="en-US" dirty="0" err="1" smtClean="0"/>
            <a:t>Comm</a:t>
          </a:r>
          <a:r>
            <a:rPr lang="en-US" dirty="0" smtClean="0"/>
            <a:t> </a:t>
          </a:r>
        </a:p>
      </dgm:t>
    </dgm:pt>
    <dgm:pt modelId="{917FA0BC-A414-4529-9979-6791F390EDA8}" type="parTrans" cxnId="{64DFD3B2-A41C-47E8-ABEE-EF574BBD9A97}">
      <dgm:prSet/>
      <dgm:spPr/>
      <dgm:t>
        <a:bodyPr/>
        <a:lstStyle/>
        <a:p>
          <a:endParaRPr lang="en-US"/>
        </a:p>
      </dgm:t>
    </dgm:pt>
    <dgm:pt modelId="{61E7DC37-AEA4-4414-9311-F05FF6AEFAAC}" type="sibTrans" cxnId="{64DFD3B2-A41C-47E8-ABEE-EF574BBD9A97}">
      <dgm:prSet/>
      <dgm:spPr/>
      <dgm:t>
        <a:bodyPr/>
        <a:lstStyle/>
        <a:p>
          <a:endParaRPr lang="en-US"/>
        </a:p>
      </dgm:t>
    </dgm:pt>
    <dgm:pt modelId="{91AB8357-E157-414F-99AC-51288F8E6516}">
      <dgm:prSet/>
      <dgm:spPr/>
      <dgm:t>
        <a:bodyPr/>
        <a:lstStyle/>
        <a:p>
          <a:r>
            <a:rPr lang="en-US" dirty="0" smtClean="0"/>
            <a:t>Generation of Innovative Ideas</a:t>
          </a:r>
        </a:p>
      </dgm:t>
    </dgm:pt>
    <dgm:pt modelId="{779A847A-0B67-48FF-922E-892070B80985}" type="parTrans" cxnId="{4D42FCA8-C147-4C18-AAB2-421233BDC3F8}">
      <dgm:prSet/>
      <dgm:spPr/>
      <dgm:t>
        <a:bodyPr/>
        <a:lstStyle/>
        <a:p>
          <a:endParaRPr lang="en-US"/>
        </a:p>
      </dgm:t>
    </dgm:pt>
    <dgm:pt modelId="{E5AC8C3B-DA37-41C6-ADA0-6F26C75B0F68}" type="sibTrans" cxnId="{4D42FCA8-C147-4C18-AAB2-421233BDC3F8}">
      <dgm:prSet/>
      <dgm:spPr/>
      <dgm:t>
        <a:bodyPr/>
        <a:lstStyle/>
        <a:p>
          <a:endParaRPr lang="en-US"/>
        </a:p>
      </dgm:t>
    </dgm:pt>
    <dgm:pt modelId="{71BA8B01-9EF8-4D5E-A41D-4FCAFBA2DE71}" type="pres">
      <dgm:prSet presAssocID="{66D87ADC-1FE0-438D-AF8F-F4E84BC37CCA}" presName="linear" presStyleCnt="0">
        <dgm:presLayoutVars>
          <dgm:dir/>
          <dgm:animLvl val="lvl"/>
          <dgm:resizeHandles val="exact"/>
        </dgm:presLayoutVars>
      </dgm:prSet>
      <dgm:spPr/>
      <dgm:t>
        <a:bodyPr/>
        <a:lstStyle/>
        <a:p>
          <a:endParaRPr lang="en-US"/>
        </a:p>
      </dgm:t>
    </dgm:pt>
    <dgm:pt modelId="{3959616D-77EB-4A66-A029-F80C63896D8B}" type="pres">
      <dgm:prSet presAssocID="{AF27FE1B-060C-4215-9DC1-5745E3D6967C}" presName="parentLin" presStyleCnt="0"/>
      <dgm:spPr/>
    </dgm:pt>
    <dgm:pt modelId="{5CFB98AE-8005-48A8-8A9E-FFFEAAEF7BD6}" type="pres">
      <dgm:prSet presAssocID="{AF27FE1B-060C-4215-9DC1-5745E3D6967C}" presName="parentLeftMargin" presStyleLbl="node1" presStyleIdx="0" presStyleCnt="5"/>
      <dgm:spPr/>
      <dgm:t>
        <a:bodyPr/>
        <a:lstStyle/>
        <a:p>
          <a:endParaRPr lang="en-US"/>
        </a:p>
      </dgm:t>
    </dgm:pt>
    <dgm:pt modelId="{81213499-80AD-4A9A-8730-C267C1F5EA61}" type="pres">
      <dgm:prSet presAssocID="{AF27FE1B-060C-4215-9DC1-5745E3D6967C}" presName="parentText" presStyleLbl="node1" presStyleIdx="0" presStyleCnt="5">
        <dgm:presLayoutVars>
          <dgm:chMax val="0"/>
          <dgm:bulletEnabled val="1"/>
        </dgm:presLayoutVars>
      </dgm:prSet>
      <dgm:spPr/>
      <dgm:t>
        <a:bodyPr/>
        <a:lstStyle/>
        <a:p>
          <a:endParaRPr lang="en-US"/>
        </a:p>
      </dgm:t>
    </dgm:pt>
    <dgm:pt modelId="{6231AE8A-A7CC-4BA9-8E9E-593BB83F68AC}" type="pres">
      <dgm:prSet presAssocID="{AF27FE1B-060C-4215-9DC1-5745E3D6967C}" presName="negativeSpace" presStyleCnt="0"/>
      <dgm:spPr/>
    </dgm:pt>
    <dgm:pt modelId="{AAA4E851-3C07-4FD5-A87E-329BE6D5120D}" type="pres">
      <dgm:prSet presAssocID="{AF27FE1B-060C-4215-9DC1-5745E3D6967C}" presName="childText" presStyleLbl="conFgAcc1" presStyleIdx="0" presStyleCnt="5">
        <dgm:presLayoutVars>
          <dgm:bulletEnabled val="1"/>
        </dgm:presLayoutVars>
      </dgm:prSet>
      <dgm:spPr/>
    </dgm:pt>
    <dgm:pt modelId="{945F4CC2-081F-438B-A3A1-810D4288EBCF}" type="pres">
      <dgm:prSet presAssocID="{B2771E1A-E065-4CA8-A48D-66415500BAA2}" presName="spaceBetweenRectangles" presStyleCnt="0"/>
      <dgm:spPr/>
    </dgm:pt>
    <dgm:pt modelId="{11708DE4-5E1A-4AD7-9562-D1E8D9D809C8}" type="pres">
      <dgm:prSet presAssocID="{A8A15FAD-833C-494D-8DFE-DAD6F5300973}" presName="parentLin" presStyleCnt="0"/>
      <dgm:spPr/>
    </dgm:pt>
    <dgm:pt modelId="{6737746E-6537-4B33-875B-8237E7199A62}" type="pres">
      <dgm:prSet presAssocID="{A8A15FAD-833C-494D-8DFE-DAD6F5300973}" presName="parentLeftMargin" presStyleLbl="node1" presStyleIdx="0" presStyleCnt="5"/>
      <dgm:spPr/>
      <dgm:t>
        <a:bodyPr/>
        <a:lstStyle/>
        <a:p>
          <a:endParaRPr lang="en-US"/>
        </a:p>
      </dgm:t>
    </dgm:pt>
    <dgm:pt modelId="{4BCEE4D4-A6D3-4A62-9E95-803CD9AB2350}" type="pres">
      <dgm:prSet presAssocID="{A8A15FAD-833C-494D-8DFE-DAD6F5300973}" presName="parentText" presStyleLbl="node1" presStyleIdx="1" presStyleCnt="5">
        <dgm:presLayoutVars>
          <dgm:chMax val="0"/>
          <dgm:bulletEnabled val="1"/>
        </dgm:presLayoutVars>
      </dgm:prSet>
      <dgm:spPr/>
      <dgm:t>
        <a:bodyPr/>
        <a:lstStyle/>
        <a:p>
          <a:endParaRPr lang="en-US"/>
        </a:p>
      </dgm:t>
    </dgm:pt>
    <dgm:pt modelId="{1F6D9939-7F20-4608-8E4C-7C9EF8D70A0D}" type="pres">
      <dgm:prSet presAssocID="{A8A15FAD-833C-494D-8DFE-DAD6F5300973}" presName="negativeSpace" presStyleCnt="0"/>
      <dgm:spPr/>
    </dgm:pt>
    <dgm:pt modelId="{A479234D-FC9D-4247-BA24-A284B6C514E3}" type="pres">
      <dgm:prSet presAssocID="{A8A15FAD-833C-494D-8DFE-DAD6F5300973}" presName="childText" presStyleLbl="conFgAcc1" presStyleIdx="1" presStyleCnt="5">
        <dgm:presLayoutVars>
          <dgm:bulletEnabled val="1"/>
        </dgm:presLayoutVars>
      </dgm:prSet>
      <dgm:spPr/>
    </dgm:pt>
    <dgm:pt modelId="{70CA3E0A-2245-4620-8624-FD85C342C9A6}" type="pres">
      <dgm:prSet presAssocID="{B6E6BC1A-30F7-4FF1-B0D6-2CB1DD487760}" presName="spaceBetweenRectangles" presStyleCnt="0"/>
      <dgm:spPr/>
    </dgm:pt>
    <dgm:pt modelId="{F6916DF8-FA88-4652-B43F-46F62B48793F}" type="pres">
      <dgm:prSet presAssocID="{58FED077-81C6-40A8-8C76-9D06653D9338}" presName="parentLin" presStyleCnt="0"/>
      <dgm:spPr/>
    </dgm:pt>
    <dgm:pt modelId="{4749251A-F149-4AEB-9BCB-C193BDA27E2B}" type="pres">
      <dgm:prSet presAssocID="{58FED077-81C6-40A8-8C76-9D06653D9338}" presName="parentLeftMargin" presStyleLbl="node1" presStyleIdx="1" presStyleCnt="5"/>
      <dgm:spPr/>
      <dgm:t>
        <a:bodyPr/>
        <a:lstStyle/>
        <a:p>
          <a:endParaRPr lang="en-US"/>
        </a:p>
      </dgm:t>
    </dgm:pt>
    <dgm:pt modelId="{DCB933EE-E6FD-47D0-811C-368C489CDF0E}" type="pres">
      <dgm:prSet presAssocID="{58FED077-81C6-40A8-8C76-9D06653D9338}" presName="parentText" presStyleLbl="node1" presStyleIdx="2" presStyleCnt="5">
        <dgm:presLayoutVars>
          <dgm:chMax val="0"/>
          <dgm:bulletEnabled val="1"/>
        </dgm:presLayoutVars>
      </dgm:prSet>
      <dgm:spPr/>
      <dgm:t>
        <a:bodyPr/>
        <a:lstStyle/>
        <a:p>
          <a:endParaRPr lang="en-US"/>
        </a:p>
      </dgm:t>
    </dgm:pt>
    <dgm:pt modelId="{8815A7CC-B0D7-467A-B898-30FED1B1CF37}" type="pres">
      <dgm:prSet presAssocID="{58FED077-81C6-40A8-8C76-9D06653D9338}" presName="negativeSpace" presStyleCnt="0"/>
      <dgm:spPr/>
    </dgm:pt>
    <dgm:pt modelId="{20C8252E-5160-4A3F-91AB-A877239BD2F9}" type="pres">
      <dgm:prSet presAssocID="{58FED077-81C6-40A8-8C76-9D06653D9338}" presName="childText" presStyleLbl="conFgAcc1" presStyleIdx="2" presStyleCnt="5">
        <dgm:presLayoutVars>
          <dgm:bulletEnabled val="1"/>
        </dgm:presLayoutVars>
      </dgm:prSet>
      <dgm:spPr/>
    </dgm:pt>
    <dgm:pt modelId="{3694542B-9FD4-42D1-885E-3D097F02C774}" type="pres">
      <dgm:prSet presAssocID="{C65C8715-F858-4C00-A7DA-CA7094C957AA}" presName="spaceBetweenRectangles" presStyleCnt="0"/>
      <dgm:spPr/>
    </dgm:pt>
    <dgm:pt modelId="{AD1FF604-A585-4402-99BC-212AF50F54FE}" type="pres">
      <dgm:prSet presAssocID="{C46DF967-352D-4274-935E-0151AC23CBB0}" presName="parentLin" presStyleCnt="0"/>
      <dgm:spPr/>
    </dgm:pt>
    <dgm:pt modelId="{685E5E53-C040-4C73-B128-961596E7B5E5}" type="pres">
      <dgm:prSet presAssocID="{C46DF967-352D-4274-935E-0151AC23CBB0}" presName="parentLeftMargin" presStyleLbl="node1" presStyleIdx="2" presStyleCnt="5"/>
      <dgm:spPr/>
      <dgm:t>
        <a:bodyPr/>
        <a:lstStyle/>
        <a:p>
          <a:endParaRPr lang="en-US"/>
        </a:p>
      </dgm:t>
    </dgm:pt>
    <dgm:pt modelId="{45729E67-E81D-4FFD-94DE-20D2D75E152E}" type="pres">
      <dgm:prSet presAssocID="{C46DF967-352D-4274-935E-0151AC23CBB0}" presName="parentText" presStyleLbl="node1" presStyleIdx="3" presStyleCnt="5">
        <dgm:presLayoutVars>
          <dgm:chMax val="0"/>
          <dgm:bulletEnabled val="1"/>
        </dgm:presLayoutVars>
      </dgm:prSet>
      <dgm:spPr/>
      <dgm:t>
        <a:bodyPr/>
        <a:lstStyle/>
        <a:p>
          <a:endParaRPr lang="en-US"/>
        </a:p>
      </dgm:t>
    </dgm:pt>
    <dgm:pt modelId="{97CA4F09-72AE-4CB7-B0EA-37485CFCF668}" type="pres">
      <dgm:prSet presAssocID="{C46DF967-352D-4274-935E-0151AC23CBB0}" presName="negativeSpace" presStyleCnt="0"/>
      <dgm:spPr/>
    </dgm:pt>
    <dgm:pt modelId="{A0DD9B67-EC9C-46EA-9B77-5E7059B35776}" type="pres">
      <dgm:prSet presAssocID="{C46DF967-352D-4274-935E-0151AC23CBB0}" presName="childText" presStyleLbl="conFgAcc1" presStyleIdx="3" presStyleCnt="5">
        <dgm:presLayoutVars>
          <dgm:bulletEnabled val="1"/>
        </dgm:presLayoutVars>
      </dgm:prSet>
      <dgm:spPr/>
    </dgm:pt>
    <dgm:pt modelId="{DAECB8C0-E977-4D1B-BCA4-916DB0E103F2}" type="pres">
      <dgm:prSet presAssocID="{61E7DC37-AEA4-4414-9311-F05FF6AEFAAC}" presName="spaceBetweenRectangles" presStyleCnt="0"/>
      <dgm:spPr/>
    </dgm:pt>
    <dgm:pt modelId="{FEAF197C-CFD9-4F4A-84FA-6E0C9DC5524F}" type="pres">
      <dgm:prSet presAssocID="{91AB8357-E157-414F-99AC-51288F8E6516}" presName="parentLin" presStyleCnt="0"/>
      <dgm:spPr/>
    </dgm:pt>
    <dgm:pt modelId="{8B53F894-AFCF-47E3-B4E6-332CAE99AFEE}" type="pres">
      <dgm:prSet presAssocID="{91AB8357-E157-414F-99AC-51288F8E6516}" presName="parentLeftMargin" presStyleLbl="node1" presStyleIdx="3" presStyleCnt="5"/>
      <dgm:spPr/>
      <dgm:t>
        <a:bodyPr/>
        <a:lstStyle/>
        <a:p>
          <a:endParaRPr lang="en-US"/>
        </a:p>
      </dgm:t>
    </dgm:pt>
    <dgm:pt modelId="{D39E8AB0-0444-4656-B9D5-0F059804A524}" type="pres">
      <dgm:prSet presAssocID="{91AB8357-E157-414F-99AC-51288F8E6516}" presName="parentText" presStyleLbl="node1" presStyleIdx="4" presStyleCnt="5">
        <dgm:presLayoutVars>
          <dgm:chMax val="0"/>
          <dgm:bulletEnabled val="1"/>
        </dgm:presLayoutVars>
      </dgm:prSet>
      <dgm:spPr/>
      <dgm:t>
        <a:bodyPr/>
        <a:lstStyle/>
        <a:p>
          <a:endParaRPr lang="en-US"/>
        </a:p>
      </dgm:t>
    </dgm:pt>
    <dgm:pt modelId="{041016E8-02BD-4978-9F06-1FB0449D6FA1}" type="pres">
      <dgm:prSet presAssocID="{91AB8357-E157-414F-99AC-51288F8E6516}" presName="negativeSpace" presStyleCnt="0"/>
      <dgm:spPr/>
    </dgm:pt>
    <dgm:pt modelId="{C80351CC-8CDC-4CE6-8070-150137B5B565}" type="pres">
      <dgm:prSet presAssocID="{91AB8357-E157-414F-99AC-51288F8E6516}" presName="childText" presStyleLbl="conFgAcc1" presStyleIdx="4" presStyleCnt="5">
        <dgm:presLayoutVars>
          <dgm:bulletEnabled val="1"/>
        </dgm:presLayoutVars>
      </dgm:prSet>
      <dgm:spPr/>
    </dgm:pt>
  </dgm:ptLst>
  <dgm:cxnLst>
    <dgm:cxn modelId="{0979B7C2-C209-49D8-9085-E91F20098B7C}" type="presOf" srcId="{C46DF967-352D-4274-935E-0151AC23CBB0}" destId="{685E5E53-C040-4C73-B128-961596E7B5E5}" srcOrd="0" destOrd="0" presId="urn:microsoft.com/office/officeart/2005/8/layout/list1"/>
    <dgm:cxn modelId="{4502ED64-32E7-42C9-BB0D-E8EC3452417C}" srcId="{66D87ADC-1FE0-438D-AF8F-F4E84BC37CCA}" destId="{AF27FE1B-060C-4215-9DC1-5745E3D6967C}" srcOrd="0" destOrd="0" parTransId="{DF9FBAE6-ACBA-4BD7-8BA6-5A529028F0B6}" sibTransId="{B2771E1A-E065-4CA8-A48D-66415500BAA2}"/>
    <dgm:cxn modelId="{8C287A30-FF5F-482E-B7B7-B1DC9483B9C9}" srcId="{66D87ADC-1FE0-438D-AF8F-F4E84BC37CCA}" destId="{A8A15FAD-833C-494D-8DFE-DAD6F5300973}" srcOrd="1" destOrd="0" parTransId="{776ACD57-066A-4363-8A49-AF7F44E7F454}" sibTransId="{B6E6BC1A-30F7-4FF1-B0D6-2CB1DD487760}"/>
    <dgm:cxn modelId="{7B1FBCE9-66AD-4C94-9D82-5D58B035ED31}" type="presOf" srcId="{A8A15FAD-833C-494D-8DFE-DAD6F5300973}" destId="{4BCEE4D4-A6D3-4A62-9E95-803CD9AB2350}" srcOrd="1" destOrd="0" presId="urn:microsoft.com/office/officeart/2005/8/layout/list1"/>
    <dgm:cxn modelId="{852C60E2-EF17-4E97-9E7E-D5DDCF0CF4E9}" type="presOf" srcId="{91AB8357-E157-414F-99AC-51288F8E6516}" destId="{D39E8AB0-0444-4656-B9D5-0F059804A524}" srcOrd="1" destOrd="0" presId="urn:microsoft.com/office/officeart/2005/8/layout/list1"/>
    <dgm:cxn modelId="{FCD3DF74-A893-4D3E-8BC9-D19A76EA1E72}" type="presOf" srcId="{A8A15FAD-833C-494D-8DFE-DAD6F5300973}" destId="{6737746E-6537-4B33-875B-8237E7199A62}" srcOrd="0" destOrd="0" presId="urn:microsoft.com/office/officeart/2005/8/layout/list1"/>
    <dgm:cxn modelId="{6CDE0995-25D9-4AEB-8601-0283914141F1}" type="presOf" srcId="{58FED077-81C6-40A8-8C76-9D06653D9338}" destId="{DCB933EE-E6FD-47D0-811C-368C489CDF0E}" srcOrd="1" destOrd="0" presId="urn:microsoft.com/office/officeart/2005/8/layout/list1"/>
    <dgm:cxn modelId="{D0737EA8-540C-4006-89E1-B067D8582146}" type="presOf" srcId="{AF27FE1B-060C-4215-9DC1-5745E3D6967C}" destId="{81213499-80AD-4A9A-8730-C267C1F5EA61}" srcOrd="1" destOrd="0" presId="urn:microsoft.com/office/officeart/2005/8/layout/list1"/>
    <dgm:cxn modelId="{DD7067F7-48C5-49AF-ADC4-456889331AB4}" type="presOf" srcId="{C46DF967-352D-4274-935E-0151AC23CBB0}" destId="{45729E67-E81D-4FFD-94DE-20D2D75E152E}" srcOrd="1" destOrd="0" presId="urn:microsoft.com/office/officeart/2005/8/layout/list1"/>
    <dgm:cxn modelId="{4D42FCA8-C147-4C18-AAB2-421233BDC3F8}" srcId="{66D87ADC-1FE0-438D-AF8F-F4E84BC37CCA}" destId="{91AB8357-E157-414F-99AC-51288F8E6516}" srcOrd="4" destOrd="0" parTransId="{779A847A-0B67-48FF-922E-892070B80985}" sibTransId="{E5AC8C3B-DA37-41C6-ADA0-6F26C75B0F68}"/>
    <dgm:cxn modelId="{59D29259-9AAD-4B81-8615-F605CB44FF99}" type="presOf" srcId="{91AB8357-E157-414F-99AC-51288F8E6516}" destId="{8B53F894-AFCF-47E3-B4E6-332CAE99AFEE}" srcOrd="0" destOrd="0" presId="urn:microsoft.com/office/officeart/2005/8/layout/list1"/>
    <dgm:cxn modelId="{64DFD3B2-A41C-47E8-ABEE-EF574BBD9A97}" srcId="{66D87ADC-1FE0-438D-AF8F-F4E84BC37CCA}" destId="{C46DF967-352D-4274-935E-0151AC23CBB0}" srcOrd="3" destOrd="0" parTransId="{917FA0BC-A414-4529-9979-6791F390EDA8}" sibTransId="{61E7DC37-AEA4-4414-9311-F05FF6AEFAAC}"/>
    <dgm:cxn modelId="{94543B9B-D332-496A-8F19-78B56B057813}" srcId="{66D87ADC-1FE0-438D-AF8F-F4E84BC37CCA}" destId="{58FED077-81C6-40A8-8C76-9D06653D9338}" srcOrd="2" destOrd="0" parTransId="{D13F260F-87C9-4FD6-BC1B-F9F66C498819}" sibTransId="{C65C8715-F858-4C00-A7DA-CA7094C957AA}"/>
    <dgm:cxn modelId="{790DDF8F-15EA-4E98-9815-1722A9CA5CB7}" type="presOf" srcId="{58FED077-81C6-40A8-8C76-9D06653D9338}" destId="{4749251A-F149-4AEB-9BCB-C193BDA27E2B}" srcOrd="0" destOrd="0" presId="urn:microsoft.com/office/officeart/2005/8/layout/list1"/>
    <dgm:cxn modelId="{CB92411F-2DA0-43F1-A457-27BA1C88C1B3}" type="presOf" srcId="{AF27FE1B-060C-4215-9DC1-5745E3D6967C}" destId="{5CFB98AE-8005-48A8-8A9E-FFFEAAEF7BD6}" srcOrd="0" destOrd="0" presId="urn:microsoft.com/office/officeart/2005/8/layout/list1"/>
    <dgm:cxn modelId="{EFB5DA01-8EE3-4B7F-A8EF-E3E32837AE2A}" type="presOf" srcId="{66D87ADC-1FE0-438D-AF8F-F4E84BC37CCA}" destId="{71BA8B01-9EF8-4D5E-A41D-4FCAFBA2DE71}" srcOrd="0" destOrd="0" presId="urn:microsoft.com/office/officeart/2005/8/layout/list1"/>
    <dgm:cxn modelId="{4E8BE650-B394-4F7F-AAB6-296F413739EF}" type="presParOf" srcId="{71BA8B01-9EF8-4D5E-A41D-4FCAFBA2DE71}" destId="{3959616D-77EB-4A66-A029-F80C63896D8B}" srcOrd="0" destOrd="0" presId="urn:microsoft.com/office/officeart/2005/8/layout/list1"/>
    <dgm:cxn modelId="{26AC234D-E956-48F6-982F-47CD5A1471E6}" type="presParOf" srcId="{3959616D-77EB-4A66-A029-F80C63896D8B}" destId="{5CFB98AE-8005-48A8-8A9E-FFFEAAEF7BD6}" srcOrd="0" destOrd="0" presId="urn:microsoft.com/office/officeart/2005/8/layout/list1"/>
    <dgm:cxn modelId="{43DFA2F8-5E91-46B6-A8EC-AB6F0493F5F9}" type="presParOf" srcId="{3959616D-77EB-4A66-A029-F80C63896D8B}" destId="{81213499-80AD-4A9A-8730-C267C1F5EA61}" srcOrd="1" destOrd="0" presId="urn:microsoft.com/office/officeart/2005/8/layout/list1"/>
    <dgm:cxn modelId="{BF223CB1-B321-48B3-86C4-D26D94032F8D}" type="presParOf" srcId="{71BA8B01-9EF8-4D5E-A41D-4FCAFBA2DE71}" destId="{6231AE8A-A7CC-4BA9-8E9E-593BB83F68AC}" srcOrd="1" destOrd="0" presId="urn:microsoft.com/office/officeart/2005/8/layout/list1"/>
    <dgm:cxn modelId="{541B1486-F7BD-46C4-AFF3-F588A5B88534}" type="presParOf" srcId="{71BA8B01-9EF8-4D5E-A41D-4FCAFBA2DE71}" destId="{AAA4E851-3C07-4FD5-A87E-329BE6D5120D}" srcOrd="2" destOrd="0" presId="urn:microsoft.com/office/officeart/2005/8/layout/list1"/>
    <dgm:cxn modelId="{5813D463-310F-4551-99DE-77AA484E3BA4}" type="presParOf" srcId="{71BA8B01-9EF8-4D5E-A41D-4FCAFBA2DE71}" destId="{945F4CC2-081F-438B-A3A1-810D4288EBCF}" srcOrd="3" destOrd="0" presId="urn:microsoft.com/office/officeart/2005/8/layout/list1"/>
    <dgm:cxn modelId="{EFA28EEE-F56F-4FCB-8202-995B5C897FA4}" type="presParOf" srcId="{71BA8B01-9EF8-4D5E-A41D-4FCAFBA2DE71}" destId="{11708DE4-5E1A-4AD7-9562-D1E8D9D809C8}" srcOrd="4" destOrd="0" presId="urn:microsoft.com/office/officeart/2005/8/layout/list1"/>
    <dgm:cxn modelId="{AB5BDD68-1A4C-45A9-8485-F6025DEC420D}" type="presParOf" srcId="{11708DE4-5E1A-4AD7-9562-D1E8D9D809C8}" destId="{6737746E-6537-4B33-875B-8237E7199A62}" srcOrd="0" destOrd="0" presId="urn:microsoft.com/office/officeart/2005/8/layout/list1"/>
    <dgm:cxn modelId="{1020D59F-3DD8-43EE-A393-C4568B24C2E3}" type="presParOf" srcId="{11708DE4-5E1A-4AD7-9562-D1E8D9D809C8}" destId="{4BCEE4D4-A6D3-4A62-9E95-803CD9AB2350}" srcOrd="1" destOrd="0" presId="urn:microsoft.com/office/officeart/2005/8/layout/list1"/>
    <dgm:cxn modelId="{293BFCB0-7FD2-4F90-8B46-A6E6E60183E9}" type="presParOf" srcId="{71BA8B01-9EF8-4D5E-A41D-4FCAFBA2DE71}" destId="{1F6D9939-7F20-4608-8E4C-7C9EF8D70A0D}" srcOrd="5" destOrd="0" presId="urn:microsoft.com/office/officeart/2005/8/layout/list1"/>
    <dgm:cxn modelId="{10D992EF-7EBF-4E3B-8A24-1B9473C80BE9}" type="presParOf" srcId="{71BA8B01-9EF8-4D5E-A41D-4FCAFBA2DE71}" destId="{A479234D-FC9D-4247-BA24-A284B6C514E3}" srcOrd="6" destOrd="0" presId="urn:microsoft.com/office/officeart/2005/8/layout/list1"/>
    <dgm:cxn modelId="{FB9A2E1A-DA74-4E16-90D3-E372B32EB5FB}" type="presParOf" srcId="{71BA8B01-9EF8-4D5E-A41D-4FCAFBA2DE71}" destId="{70CA3E0A-2245-4620-8624-FD85C342C9A6}" srcOrd="7" destOrd="0" presId="urn:microsoft.com/office/officeart/2005/8/layout/list1"/>
    <dgm:cxn modelId="{A7E242B8-0A79-4B8F-8984-302175527C82}" type="presParOf" srcId="{71BA8B01-9EF8-4D5E-A41D-4FCAFBA2DE71}" destId="{F6916DF8-FA88-4652-B43F-46F62B48793F}" srcOrd="8" destOrd="0" presId="urn:microsoft.com/office/officeart/2005/8/layout/list1"/>
    <dgm:cxn modelId="{EAFCC332-6EF9-4D33-9350-C3B075EF8A0B}" type="presParOf" srcId="{F6916DF8-FA88-4652-B43F-46F62B48793F}" destId="{4749251A-F149-4AEB-9BCB-C193BDA27E2B}" srcOrd="0" destOrd="0" presId="urn:microsoft.com/office/officeart/2005/8/layout/list1"/>
    <dgm:cxn modelId="{5B11439F-186D-4BAE-B86B-4C2FC0F5680F}" type="presParOf" srcId="{F6916DF8-FA88-4652-B43F-46F62B48793F}" destId="{DCB933EE-E6FD-47D0-811C-368C489CDF0E}" srcOrd="1" destOrd="0" presId="urn:microsoft.com/office/officeart/2005/8/layout/list1"/>
    <dgm:cxn modelId="{686762D7-C4EC-4ED6-B6FD-6EDACE3E003B}" type="presParOf" srcId="{71BA8B01-9EF8-4D5E-A41D-4FCAFBA2DE71}" destId="{8815A7CC-B0D7-467A-B898-30FED1B1CF37}" srcOrd="9" destOrd="0" presId="urn:microsoft.com/office/officeart/2005/8/layout/list1"/>
    <dgm:cxn modelId="{178CC7AE-D9F6-49FE-9B14-E671C0AC6AF2}" type="presParOf" srcId="{71BA8B01-9EF8-4D5E-A41D-4FCAFBA2DE71}" destId="{20C8252E-5160-4A3F-91AB-A877239BD2F9}" srcOrd="10" destOrd="0" presId="urn:microsoft.com/office/officeart/2005/8/layout/list1"/>
    <dgm:cxn modelId="{99B6641D-B383-4F2F-B80B-8A90FD5D0267}" type="presParOf" srcId="{71BA8B01-9EF8-4D5E-A41D-4FCAFBA2DE71}" destId="{3694542B-9FD4-42D1-885E-3D097F02C774}" srcOrd="11" destOrd="0" presId="urn:microsoft.com/office/officeart/2005/8/layout/list1"/>
    <dgm:cxn modelId="{2D3CE947-EDF1-46B3-A756-6857C21E0E85}" type="presParOf" srcId="{71BA8B01-9EF8-4D5E-A41D-4FCAFBA2DE71}" destId="{AD1FF604-A585-4402-99BC-212AF50F54FE}" srcOrd="12" destOrd="0" presId="urn:microsoft.com/office/officeart/2005/8/layout/list1"/>
    <dgm:cxn modelId="{99FB5688-CE31-4426-B448-AA6AD7682785}" type="presParOf" srcId="{AD1FF604-A585-4402-99BC-212AF50F54FE}" destId="{685E5E53-C040-4C73-B128-961596E7B5E5}" srcOrd="0" destOrd="0" presId="urn:microsoft.com/office/officeart/2005/8/layout/list1"/>
    <dgm:cxn modelId="{BEBD0238-188A-4864-A05D-AFB1E53522D8}" type="presParOf" srcId="{AD1FF604-A585-4402-99BC-212AF50F54FE}" destId="{45729E67-E81D-4FFD-94DE-20D2D75E152E}" srcOrd="1" destOrd="0" presId="urn:microsoft.com/office/officeart/2005/8/layout/list1"/>
    <dgm:cxn modelId="{1222E8F6-9245-4FD7-9BFD-07957FAA5DC1}" type="presParOf" srcId="{71BA8B01-9EF8-4D5E-A41D-4FCAFBA2DE71}" destId="{97CA4F09-72AE-4CB7-B0EA-37485CFCF668}" srcOrd="13" destOrd="0" presId="urn:microsoft.com/office/officeart/2005/8/layout/list1"/>
    <dgm:cxn modelId="{B77C5FD1-052B-45C4-95A9-01E4CC76A5D5}" type="presParOf" srcId="{71BA8B01-9EF8-4D5E-A41D-4FCAFBA2DE71}" destId="{A0DD9B67-EC9C-46EA-9B77-5E7059B35776}" srcOrd="14" destOrd="0" presId="urn:microsoft.com/office/officeart/2005/8/layout/list1"/>
    <dgm:cxn modelId="{EC1F7FA3-6C80-4202-BB4B-5A27A31FB01C}" type="presParOf" srcId="{71BA8B01-9EF8-4D5E-A41D-4FCAFBA2DE71}" destId="{DAECB8C0-E977-4D1B-BCA4-916DB0E103F2}" srcOrd="15" destOrd="0" presId="urn:microsoft.com/office/officeart/2005/8/layout/list1"/>
    <dgm:cxn modelId="{E18D316D-2D13-4D9E-85E3-5B4EEDBED896}" type="presParOf" srcId="{71BA8B01-9EF8-4D5E-A41D-4FCAFBA2DE71}" destId="{FEAF197C-CFD9-4F4A-84FA-6E0C9DC5524F}" srcOrd="16" destOrd="0" presId="urn:microsoft.com/office/officeart/2005/8/layout/list1"/>
    <dgm:cxn modelId="{8F5203E8-1367-459F-A7F9-117A45E0149B}" type="presParOf" srcId="{FEAF197C-CFD9-4F4A-84FA-6E0C9DC5524F}" destId="{8B53F894-AFCF-47E3-B4E6-332CAE99AFEE}" srcOrd="0" destOrd="0" presId="urn:microsoft.com/office/officeart/2005/8/layout/list1"/>
    <dgm:cxn modelId="{329C9482-C00D-466C-A82B-8AAA5AE499C1}" type="presParOf" srcId="{FEAF197C-CFD9-4F4A-84FA-6E0C9DC5524F}" destId="{D39E8AB0-0444-4656-B9D5-0F059804A524}" srcOrd="1" destOrd="0" presId="urn:microsoft.com/office/officeart/2005/8/layout/list1"/>
    <dgm:cxn modelId="{87AF8550-E3F6-4DE8-B931-E78324DB8C50}" type="presParOf" srcId="{71BA8B01-9EF8-4D5E-A41D-4FCAFBA2DE71}" destId="{041016E8-02BD-4978-9F06-1FB0449D6FA1}" srcOrd="17" destOrd="0" presId="urn:microsoft.com/office/officeart/2005/8/layout/list1"/>
    <dgm:cxn modelId="{8C3EC629-31FA-4CF9-B3E7-8F17E142E363}" type="presParOf" srcId="{71BA8B01-9EF8-4D5E-A41D-4FCAFBA2DE71}" destId="{C80351CC-8CDC-4CE6-8070-150137B5B565}" srcOrd="18"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0A2698-3809-D44B-8EB4-BC485D2D39F9}"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8433D5EB-2E3B-9348-BF03-DC3C2D4F8518}">
      <dgm:prSet phldrT="[Text]"/>
      <dgm:spPr/>
      <dgm:t>
        <a:bodyPr/>
        <a:lstStyle/>
        <a:p>
          <a:r>
            <a:rPr lang="en-US" dirty="0" smtClean="0"/>
            <a:t>Air Cargo Carriers</a:t>
          </a:r>
          <a:endParaRPr lang="en-US" dirty="0"/>
        </a:p>
      </dgm:t>
    </dgm:pt>
    <dgm:pt modelId="{2F3A37F2-733B-3945-8553-054852D31522}" type="parTrans" cxnId="{06BD757D-B6B4-3245-B4FB-91429EA41379}">
      <dgm:prSet/>
      <dgm:spPr/>
      <dgm:t>
        <a:bodyPr/>
        <a:lstStyle/>
        <a:p>
          <a:endParaRPr lang="en-US"/>
        </a:p>
      </dgm:t>
    </dgm:pt>
    <dgm:pt modelId="{2877025C-8954-D54A-8B5D-843A7D0DF5C5}" type="sibTrans" cxnId="{06BD757D-B6B4-3245-B4FB-91429EA41379}">
      <dgm:prSet/>
      <dgm:spPr/>
      <dgm:t>
        <a:bodyPr/>
        <a:lstStyle/>
        <a:p>
          <a:endParaRPr lang="en-US"/>
        </a:p>
      </dgm:t>
    </dgm:pt>
    <dgm:pt modelId="{78AACBCA-BDDD-0441-8FEB-B4E8CFD3D010}">
      <dgm:prSet phldrT="[Text]"/>
      <dgm:spPr/>
      <dgm:t>
        <a:bodyPr/>
        <a:lstStyle/>
        <a:p>
          <a:r>
            <a:rPr lang="en-US" dirty="0" smtClean="0">
              <a:solidFill>
                <a:schemeClr val="tx1"/>
              </a:solidFill>
              <a:effectLst/>
              <a:latin typeface="+mn-lt"/>
              <a:ea typeface="+mn-ea"/>
              <a:cs typeface="+mn-cs"/>
            </a:rPr>
            <a:t>Cargo carriers save money </a:t>
          </a:r>
          <a:endParaRPr lang="en-US" dirty="0"/>
        </a:p>
      </dgm:t>
    </dgm:pt>
    <dgm:pt modelId="{38F733E3-C44F-1C4A-8D9A-800B44FE7089}" type="parTrans" cxnId="{CF3BC49F-F1EC-FD43-843E-BC484B440DF3}">
      <dgm:prSet/>
      <dgm:spPr/>
      <dgm:t>
        <a:bodyPr/>
        <a:lstStyle/>
        <a:p>
          <a:endParaRPr lang="en-US"/>
        </a:p>
      </dgm:t>
    </dgm:pt>
    <dgm:pt modelId="{543ABC8F-B35C-684B-8D15-7E7B34F02784}" type="sibTrans" cxnId="{CF3BC49F-F1EC-FD43-843E-BC484B440DF3}">
      <dgm:prSet/>
      <dgm:spPr/>
      <dgm:t>
        <a:bodyPr/>
        <a:lstStyle/>
        <a:p>
          <a:endParaRPr lang="en-US"/>
        </a:p>
      </dgm:t>
    </dgm:pt>
    <dgm:pt modelId="{2E404C7C-A2C8-D44D-AA13-001BBF943B6A}">
      <dgm:prSet/>
      <dgm:spPr/>
      <dgm:t>
        <a:bodyPr/>
        <a:lstStyle/>
        <a:p>
          <a:r>
            <a:rPr lang="en-US" dirty="0" smtClean="0">
              <a:solidFill>
                <a:schemeClr val="tx1"/>
              </a:solidFill>
              <a:effectLst/>
              <a:latin typeface="+mn-lt"/>
              <a:ea typeface="+mn-ea"/>
              <a:cs typeface="+mn-cs"/>
            </a:rPr>
            <a:t>Reduced prices capture market share, increase profit </a:t>
          </a:r>
          <a:endParaRPr lang="en-US" dirty="0" smtClean="0"/>
        </a:p>
      </dgm:t>
    </dgm:pt>
    <dgm:pt modelId="{69F757A1-5E94-9A45-B1A4-2FE350C8E620}" type="parTrans" cxnId="{AC8DA21F-551F-6B47-B481-59ECA6F6DADF}">
      <dgm:prSet/>
      <dgm:spPr/>
      <dgm:t>
        <a:bodyPr/>
        <a:lstStyle/>
        <a:p>
          <a:endParaRPr lang="en-US"/>
        </a:p>
      </dgm:t>
    </dgm:pt>
    <dgm:pt modelId="{FCE4C6F8-5146-2841-A8E5-5AF24BD082BE}" type="sibTrans" cxnId="{AC8DA21F-551F-6B47-B481-59ECA6F6DADF}">
      <dgm:prSet/>
      <dgm:spPr/>
      <dgm:t>
        <a:bodyPr/>
        <a:lstStyle/>
        <a:p>
          <a:endParaRPr lang="en-US"/>
        </a:p>
      </dgm:t>
    </dgm:pt>
    <dgm:pt modelId="{F78ED960-12CB-A34E-92E8-D56B150563E1}">
      <dgm:prSet/>
      <dgm:spPr/>
      <dgm:t>
        <a:bodyPr/>
        <a:lstStyle/>
        <a:p>
          <a:r>
            <a:rPr lang="en-US" dirty="0" smtClean="0">
              <a:solidFill>
                <a:schemeClr val="tx1"/>
              </a:solidFill>
              <a:effectLst/>
              <a:latin typeface="+mn-lt"/>
              <a:ea typeface="+mn-ea"/>
              <a:cs typeface="+mn-cs"/>
            </a:rPr>
            <a:t>Increased range reaches additional markets, more profit </a:t>
          </a:r>
          <a:endParaRPr lang="en-US" dirty="0" smtClean="0"/>
        </a:p>
      </dgm:t>
    </dgm:pt>
    <dgm:pt modelId="{94A0FCC4-DD4D-3547-B0EB-A3C2BE770618}" type="parTrans" cxnId="{50F5D195-390C-E04A-9580-B5A91C157E72}">
      <dgm:prSet/>
      <dgm:spPr/>
      <dgm:t>
        <a:bodyPr/>
        <a:lstStyle/>
        <a:p>
          <a:endParaRPr lang="en-US"/>
        </a:p>
      </dgm:t>
    </dgm:pt>
    <dgm:pt modelId="{215A97B0-D416-B146-AEC4-B06B5509159A}" type="sibTrans" cxnId="{50F5D195-390C-E04A-9580-B5A91C157E72}">
      <dgm:prSet/>
      <dgm:spPr/>
      <dgm:t>
        <a:bodyPr/>
        <a:lstStyle/>
        <a:p>
          <a:endParaRPr lang="en-US"/>
        </a:p>
      </dgm:t>
    </dgm:pt>
    <dgm:pt modelId="{49242520-B3CD-2349-A30A-DFEFE147E28E}" type="pres">
      <dgm:prSet presAssocID="{780A2698-3809-D44B-8EB4-BC485D2D39F9}" presName="Name0" presStyleCnt="0">
        <dgm:presLayoutVars>
          <dgm:dir/>
          <dgm:animLvl val="lvl"/>
          <dgm:resizeHandles val="exact"/>
        </dgm:presLayoutVars>
      </dgm:prSet>
      <dgm:spPr/>
      <dgm:t>
        <a:bodyPr/>
        <a:lstStyle/>
        <a:p>
          <a:endParaRPr lang="en-US"/>
        </a:p>
      </dgm:t>
    </dgm:pt>
    <dgm:pt modelId="{D4C7738F-C870-4548-8543-A2E198E30810}" type="pres">
      <dgm:prSet presAssocID="{8433D5EB-2E3B-9348-BF03-DC3C2D4F8518}" presName="composite" presStyleCnt="0"/>
      <dgm:spPr/>
    </dgm:pt>
    <dgm:pt modelId="{5559B8DF-1204-8543-B004-D123364F1FA9}" type="pres">
      <dgm:prSet presAssocID="{8433D5EB-2E3B-9348-BF03-DC3C2D4F8518}" presName="parTx" presStyleLbl="node1" presStyleIdx="0" presStyleCnt="1">
        <dgm:presLayoutVars>
          <dgm:chMax val="0"/>
          <dgm:chPref val="0"/>
          <dgm:bulletEnabled val="1"/>
        </dgm:presLayoutVars>
      </dgm:prSet>
      <dgm:spPr/>
      <dgm:t>
        <a:bodyPr/>
        <a:lstStyle/>
        <a:p>
          <a:endParaRPr lang="en-US"/>
        </a:p>
      </dgm:t>
    </dgm:pt>
    <dgm:pt modelId="{24572441-813E-1249-BB7D-37DB3ED3CFF6}" type="pres">
      <dgm:prSet presAssocID="{8433D5EB-2E3B-9348-BF03-DC3C2D4F8518}" presName="desTx" presStyleLbl="revTx" presStyleIdx="0" presStyleCnt="1">
        <dgm:presLayoutVars>
          <dgm:bulletEnabled val="1"/>
        </dgm:presLayoutVars>
      </dgm:prSet>
      <dgm:spPr/>
      <dgm:t>
        <a:bodyPr/>
        <a:lstStyle/>
        <a:p>
          <a:endParaRPr lang="en-US"/>
        </a:p>
      </dgm:t>
    </dgm:pt>
  </dgm:ptLst>
  <dgm:cxnLst>
    <dgm:cxn modelId="{9D66B74B-60C2-4D1F-B826-1E4083A43523}" type="presOf" srcId="{780A2698-3809-D44B-8EB4-BC485D2D39F9}" destId="{49242520-B3CD-2349-A30A-DFEFE147E28E}" srcOrd="0" destOrd="0" presId="urn:microsoft.com/office/officeart/2005/8/layout/chevron1"/>
    <dgm:cxn modelId="{F83E0CAC-7E5C-4EEB-B3FB-922078948898}" type="presOf" srcId="{8433D5EB-2E3B-9348-BF03-DC3C2D4F8518}" destId="{5559B8DF-1204-8543-B004-D123364F1FA9}" srcOrd="0" destOrd="0" presId="urn:microsoft.com/office/officeart/2005/8/layout/chevron1"/>
    <dgm:cxn modelId="{50F5D195-390C-E04A-9580-B5A91C157E72}" srcId="{8433D5EB-2E3B-9348-BF03-DC3C2D4F8518}" destId="{F78ED960-12CB-A34E-92E8-D56B150563E1}" srcOrd="2" destOrd="0" parTransId="{94A0FCC4-DD4D-3547-B0EB-A3C2BE770618}" sibTransId="{215A97B0-D416-B146-AEC4-B06B5509159A}"/>
    <dgm:cxn modelId="{CF3BC49F-F1EC-FD43-843E-BC484B440DF3}" srcId="{8433D5EB-2E3B-9348-BF03-DC3C2D4F8518}" destId="{78AACBCA-BDDD-0441-8FEB-B4E8CFD3D010}" srcOrd="0" destOrd="0" parTransId="{38F733E3-C44F-1C4A-8D9A-800B44FE7089}" sibTransId="{543ABC8F-B35C-684B-8D15-7E7B34F02784}"/>
    <dgm:cxn modelId="{AC8DA21F-551F-6B47-B481-59ECA6F6DADF}" srcId="{8433D5EB-2E3B-9348-BF03-DC3C2D4F8518}" destId="{2E404C7C-A2C8-D44D-AA13-001BBF943B6A}" srcOrd="1" destOrd="0" parTransId="{69F757A1-5E94-9A45-B1A4-2FE350C8E620}" sibTransId="{FCE4C6F8-5146-2841-A8E5-5AF24BD082BE}"/>
    <dgm:cxn modelId="{7E3B11D7-7A1C-452A-B79E-209F73E28E4C}" type="presOf" srcId="{78AACBCA-BDDD-0441-8FEB-B4E8CFD3D010}" destId="{24572441-813E-1249-BB7D-37DB3ED3CFF6}" srcOrd="0" destOrd="0" presId="urn:microsoft.com/office/officeart/2005/8/layout/chevron1"/>
    <dgm:cxn modelId="{06BD757D-B6B4-3245-B4FB-91429EA41379}" srcId="{780A2698-3809-D44B-8EB4-BC485D2D39F9}" destId="{8433D5EB-2E3B-9348-BF03-DC3C2D4F8518}" srcOrd="0" destOrd="0" parTransId="{2F3A37F2-733B-3945-8553-054852D31522}" sibTransId="{2877025C-8954-D54A-8B5D-843A7D0DF5C5}"/>
    <dgm:cxn modelId="{66B6E9C0-1F39-4B08-8FD5-9B7692979608}" type="presOf" srcId="{2E404C7C-A2C8-D44D-AA13-001BBF943B6A}" destId="{24572441-813E-1249-BB7D-37DB3ED3CFF6}" srcOrd="0" destOrd="1" presId="urn:microsoft.com/office/officeart/2005/8/layout/chevron1"/>
    <dgm:cxn modelId="{B4ED8E63-6BD0-4259-A83A-E4C74A3D7ABF}" type="presOf" srcId="{F78ED960-12CB-A34E-92E8-D56B150563E1}" destId="{24572441-813E-1249-BB7D-37DB3ED3CFF6}" srcOrd="0" destOrd="2" presId="urn:microsoft.com/office/officeart/2005/8/layout/chevron1"/>
    <dgm:cxn modelId="{69DEE1D5-16A1-49D1-AB96-331F9D0F548B}" type="presParOf" srcId="{49242520-B3CD-2349-A30A-DFEFE147E28E}" destId="{D4C7738F-C870-4548-8543-A2E198E30810}" srcOrd="0" destOrd="0" presId="urn:microsoft.com/office/officeart/2005/8/layout/chevron1"/>
    <dgm:cxn modelId="{40C2B3AA-5B34-4ECE-B871-7CBE70F3F087}" type="presParOf" srcId="{D4C7738F-C870-4548-8543-A2E198E30810}" destId="{5559B8DF-1204-8543-B004-D123364F1FA9}" srcOrd="0" destOrd="0" presId="urn:microsoft.com/office/officeart/2005/8/layout/chevron1"/>
    <dgm:cxn modelId="{CBEC606C-01E0-4FD3-9D49-E83BC99960DC}" type="presParOf" srcId="{D4C7738F-C870-4548-8543-A2E198E30810}" destId="{24572441-813E-1249-BB7D-37DB3ED3CFF6}"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0A2698-3809-D44B-8EB4-BC485D2D39F9}"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8433D5EB-2E3B-9348-BF03-DC3C2D4F8518}">
      <dgm:prSet phldrT="[Text]"/>
      <dgm:spPr/>
      <dgm:t>
        <a:bodyPr/>
        <a:lstStyle/>
        <a:p>
          <a:r>
            <a:rPr lang="en-US" dirty="0" smtClean="0"/>
            <a:t>Commercial Airlines</a:t>
          </a:r>
          <a:endParaRPr lang="en-US" dirty="0"/>
        </a:p>
      </dgm:t>
    </dgm:pt>
    <dgm:pt modelId="{2F3A37F2-733B-3945-8553-054852D31522}" type="parTrans" cxnId="{06BD757D-B6B4-3245-B4FB-91429EA41379}">
      <dgm:prSet/>
      <dgm:spPr/>
      <dgm:t>
        <a:bodyPr/>
        <a:lstStyle/>
        <a:p>
          <a:endParaRPr lang="en-US"/>
        </a:p>
      </dgm:t>
    </dgm:pt>
    <dgm:pt modelId="{2877025C-8954-D54A-8B5D-843A7D0DF5C5}" type="sibTrans" cxnId="{06BD757D-B6B4-3245-B4FB-91429EA41379}">
      <dgm:prSet/>
      <dgm:spPr/>
      <dgm:t>
        <a:bodyPr/>
        <a:lstStyle/>
        <a:p>
          <a:endParaRPr lang="en-US"/>
        </a:p>
      </dgm:t>
    </dgm:pt>
    <dgm:pt modelId="{78AACBCA-BDDD-0441-8FEB-B4E8CFD3D010}">
      <dgm:prSet phldrT="[Text]"/>
      <dgm:spPr/>
      <dgm:t>
        <a:bodyPr/>
        <a:lstStyle/>
        <a:p>
          <a:r>
            <a:rPr lang="en-US" dirty="0" smtClean="0"/>
            <a:t>Reduces air traffic en-route </a:t>
          </a:r>
          <a:endParaRPr lang="en-US" dirty="0"/>
        </a:p>
      </dgm:t>
    </dgm:pt>
    <dgm:pt modelId="{38F733E3-C44F-1C4A-8D9A-800B44FE7089}" type="parTrans" cxnId="{CF3BC49F-F1EC-FD43-843E-BC484B440DF3}">
      <dgm:prSet/>
      <dgm:spPr/>
      <dgm:t>
        <a:bodyPr/>
        <a:lstStyle/>
        <a:p>
          <a:endParaRPr lang="en-US"/>
        </a:p>
      </dgm:t>
    </dgm:pt>
    <dgm:pt modelId="{543ABC8F-B35C-684B-8D15-7E7B34F02784}" type="sibTrans" cxnId="{CF3BC49F-F1EC-FD43-843E-BC484B440DF3}">
      <dgm:prSet/>
      <dgm:spPr/>
      <dgm:t>
        <a:bodyPr/>
        <a:lstStyle/>
        <a:p>
          <a:endParaRPr lang="en-US"/>
        </a:p>
      </dgm:t>
    </dgm:pt>
    <dgm:pt modelId="{274FF7CA-20CA-EE4C-B648-1BCEE70AC15B}">
      <dgm:prSet/>
      <dgm:spPr/>
      <dgm:t>
        <a:bodyPr/>
        <a:lstStyle/>
        <a:p>
          <a:r>
            <a:rPr lang="en-US" dirty="0" smtClean="0"/>
            <a:t>Will lead to autonomous formation </a:t>
          </a:r>
          <a:r>
            <a:rPr lang="en-US" dirty="0" err="1" smtClean="0"/>
            <a:t>take-off</a:t>
          </a:r>
          <a:r>
            <a:rPr lang="en-US" dirty="0" smtClean="0"/>
            <a:t> and landing to reduce airport congestion.</a:t>
          </a:r>
          <a:endParaRPr lang="en-US" dirty="0"/>
        </a:p>
      </dgm:t>
    </dgm:pt>
    <dgm:pt modelId="{EA6C7550-6276-6E49-A869-B97900785680}" type="parTrans" cxnId="{C2591BBC-681A-CE4D-97F6-E577ECD1A430}">
      <dgm:prSet/>
      <dgm:spPr/>
      <dgm:t>
        <a:bodyPr/>
        <a:lstStyle/>
        <a:p>
          <a:endParaRPr lang="en-US"/>
        </a:p>
      </dgm:t>
    </dgm:pt>
    <dgm:pt modelId="{38AB312E-8B82-3248-90B9-9150E87D10BB}" type="sibTrans" cxnId="{C2591BBC-681A-CE4D-97F6-E577ECD1A430}">
      <dgm:prSet/>
      <dgm:spPr/>
      <dgm:t>
        <a:bodyPr/>
        <a:lstStyle/>
        <a:p>
          <a:endParaRPr lang="en-US"/>
        </a:p>
      </dgm:t>
    </dgm:pt>
    <dgm:pt modelId="{49242520-B3CD-2349-A30A-DFEFE147E28E}" type="pres">
      <dgm:prSet presAssocID="{780A2698-3809-D44B-8EB4-BC485D2D39F9}" presName="Name0" presStyleCnt="0">
        <dgm:presLayoutVars>
          <dgm:dir/>
          <dgm:animLvl val="lvl"/>
          <dgm:resizeHandles val="exact"/>
        </dgm:presLayoutVars>
      </dgm:prSet>
      <dgm:spPr/>
      <dgm:t>
        <a:bodyPr/>
        <a:lstStyle/>
        <a:p>
          <a:endParaRPr lang="en-US"/>
        </a:p>
      </dgm:t>
    </dgm:pt>
    <dgm:pt modelId="{D4C7738F-C870-4548-8543-A2E198E30810}" type="pres">
      <dgm:prSet presAssocID="{8433D5EB-2E3B-9348-BF03-DC3C2D4F8518}" presName="composite" presStyleCnt="0"/>
      <dgm:spPr/>
    </dgm:pt>
    <dgm:pt modelId="{5559B8DF-1204-8543-B004-D123364F1FA9}" type="pres">
      <dgm:prSet presAssocID="{8433D5EB-2E3B-9348-BF03-DC3C2D4F8518}" presName="parTx" presStyleLbl="node1" presStyleIdx="0" presStyleCnt="1">
        <dgm:presLayoutVars>
          <dgm:chMax val="0"/>
          <dgm:chPref val="0"/>
          <dgm:bulletEnabled val="1"/>
        </dgm:presLayoutVars>
      </dgm:prSet>
      <dgm:spPr/>
      <dgm:t>
        <a:bodyPr/>
        <a:lstStyle/>
        <a:p>
          <a:endParaRPr lang="en-US"/>
        </a:p>
      </dgm:t>
    </dgm:pt>
    <dgm:pt modelId="{24572441-813E-1249-BB7D-37DB3ED3CFF6}" type="pres">
      <dgm:prSet presAssocID="{8433D5EB-2E3B-9348-BF03-DC3C2D4F8518}" presName="desTx" presStyleLbl="revTx" presStyleIdx="0" presStyleCnt="1">
        <dgm:presLayoutVars>
          <dgm:bulletEnabled val="1"/>
        </dgm:presLayoutVars>
      </dgm:prSet>
      <dgm:spPr/>
      <dgm:t>
        <a:bodyPr/>
        <a:lstStyle/>
        <a:p>
          <a:endParaRPr lang="en-US"/>
        </a:p>
      </dgm:t>
    </dgm:pt>
  </dgm:ptLst>
  <dgm:cxnLst>
    <dgm:cxn modelId="{5FCB58F6-EB1A-40DA-9842-F92B3FFAAE97}" type="presOf" srcId="{8433D5EB-2E3B-9348-BF03-DC3C2D4F8518}" destId="{5559B8DF-1204-8543-B004-D123364F1FA9}" srcOrd="0" destOrd="0" presId="urn:microsoft.com/office/officeart/2005/8/layout/chevron1"/>
    <dgm:cxn modelId="{2A101D12-5440-4505-8ACC-71AB993264B9}" type="presOf" srcId="{78AACBCA-BDDD-0441-8FEB-B4E8CFD3D010}" destId="{24572441-813E-1249-BB7D-37DB3ED3CFF6}" srcOrd="0" destOrd="0" presId="urn:microsoft.com/office/officeart/2005/8/layout/chevron1"/>
    <dgm:cxn modelId="{D5A896CA-CBDB-406C-9DBF-080F53FA6CD9}" type="presOf" srcId="{780A2698-3809-D44B-8EB4-BC485D2D39F9}" destId="{49242520-B3CD-2349-A30A-DFEFE147E28E}" srcOrd="0" destOrd="0" presId="urn:microsoft.com/office/officeart/2005/8/layout/chevron1"/>
    <dgm:cxn modelId="{C2591BBC-681A-CE4D-97F6-E577ECD1A430}" srcId="{8433D5EB-2E3B-9348-BF03-DC3C2D4F8518}" destId="{274FF7CA-20CA-EE4C-B648-1BCEE70AC15B}" srcOrd="1" destOrd="0" parTransId="{EA6C7550-6276-6E49-A869-B97900785680}" sibTransId="{38AB312E-8B82-3248-90B9-9150E87D10BB}"/>
    <dgm:cxn modelId="{E116A2D8-5555-40C9-8E13-176302870E88}" type="presOf" srcId="{274FF7CA-20CA-EE4C-B648-1BCEE70AC15B}" destId="{24572441-813E-1249-BB7D-37DB3ED3CFF6}" srcOrd="0" destOrd="1" presId="urn:microsoft.com/office/officeart/2005/8/layout/chevron1"/>
    <dgm:cxn modelId="{CF3BC49F-F1EC-FD43-843E-BC484B440DF3}" srcId="{8433D5EB-2E3B-9348-BF03-DC3C2D4F8518}" destId="{78AACBCA-BDDD-0441-8FEB-B4E8CFD3D010}" srcOrd="0" destOrd="0" parTransId="{38F733E3-C44F-1C4A-8D9A-800B44FE7089}" sibTransId="{543ABC8F-B35C-684B-8D15-7E7B34F02784}"/>
    <dgm:cxn modelId="{06BD757D-B6B4-3245-B4FB-91429EA41379}" srcId="{780A2698-3809-D44B-8EB4-BC485D2D39F9}" destId="{8433D5EB-2E3B-9348-BF03-DC3C2D4F8518}" srcOrd="0" destOrd="0" parTransId="{2F3A37F2-733B-3945-8553-054852D31522}" sibTransId="{2877025C-8954-D54A-8B5D-843A7D0DF5C5}"/>
    <dgm:cxn modelId="{932D1B2E-183A-405A-8968-2008F6CA8ED4}" type="presParOf" srcId="{49242520-B3CD-2349-A30A-DFEFE147E28E}" destId="{D4C7738F-C870-4548-8543-A2E198E30810}" srcOrd="0" destOrd="0" presId="urn:microsoft.com/office/officeart/2005/8/layout/chevron1"/>
    <dgm:cxn modelId="{48AAEE89-59A9-4D05-92B0-E1E29D9A583D}" type="presParOf" srcId="{D4C7738F-C870-4548-8543-A2E198E30810}" destId="{5559B8DF-1204-8543-B004-D123364F1FA9}" srcOrd="0" destOrd="0" presId="urn:microsoft.com/office/officeart/2005/8/layout/chevron1"/>
    <dgm:cxn modelId="{CA7DEE56-EAF2-4BFB-8379-424E0F525E6B}" type="presParOf" srcId="{D4C7738F-C870-4548-8543-A2E198E30810}" destId="{24572441-813E-1249-BB7D-37DB3ED3CFF6}"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0A2698-3809-D44B-8EB4-BC485D2D39F9}"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8433D5EB-2E3B-9348-BF03-DC3C2D4F8518}">
      <dgm:prSet phldrT="[Text]"/>
      <dgm:spPr/>
      <dgm:t>
        <a:bodyPr/>
        <a:lstStyle/>
        <a:p>
          <a:r>
            <a:rPr lang="en-US" dirty="0" smtClean="0"/>
            <a:t>Commercial Airlines</a:t>
          </a:r>
          <a:endParaRPr lang="en-US" dirty="0"/>
        </a:p>
      </dgm:t>
    </dgm:pt>
    <dgm:pt modelId="{2F3A37F2-733B-3945-8553-054852D31522}" type="parTrans" cxnId="{06BD757D-B6B4-3245-B4FB-91429EA41379}">
      <dgm:prSet/>
      <dgm:spPr/>
      <dgm:t>
        <a:bodyPr/>
        <a:lstStyle/>
        <a:p>
          <a:endParaRPr lang="en-US"/>
        </a:p>
      </dgm:t>
    </dgm:pt>
    <dgm:pt modelId="{2877025C-8954-D54A-8B5D-843A7D0DF5C5}" type="sibTrans" cxnId="{06BD757D-B6B4-3245-B4FB-91429EA41379}">
      <dgm:prSet/>
      <dgm:spPr/>
      <dgm:t>
        <a:bodyPr/>
        <a:lstStyle/>
        <a:p>
          <a:endParaRPr lang="en-US"/>
        </a:p>
      </dgm:t>
    </dgm:pt>
    <dgm:pt modelId="{78AACBCA-BDDD-0441-8FEB-B4E8CFD3D010}">
      <dgm:prSet phldrT="[Text]"/>
      <dgm:spPr/>
      <dgm:t>
        <a:bodyPr/>
        <a:lstStyle/>
        <a:p>
          <a:r>
            <a:rPr lang="en-US" dirty="0" smtClean="0"/>
            <a:t>Reduces air traffic en-route </a:t>
          </a:r>
          <a:endParaRPr lang="en-US" dirty="0"/>
        </a:p>
      </dgm:t>
    </dgm:pt>
    <dgm:pt modelId="{38F733E3-C44F-1C4A-8D9A-800B44FE7089}" type="parTrans" cxnId="{CF3BC49F-F1EC-FD43-843E-BC484B440DF3}">
      <dgm:prSet/>
      <dgm:spPr/>
      <dgm:t>
        <a:bodyPr/>
        <a:lstStyle/>
        <a:p>
          <a:endParaRPr lang="en-US"/>
        </a:p>
      </dgm:t>
    </dgm:pt>
    <dgm:pt modelId="{543ABC8F-B35C-684B-8D15-7E7B34F02784}" type="sibTrans" cxnId="{CF3BC49F-F1EC-FD43-843E-BC484B440DF3}">
      <dgm:prSet/>
      <dgm:spPr/>
      <dgm:t>
        <a:bodyPr/>
        <a:lstStyle/>
        <a:p>
          <a:endParaRPr lang="en-US"/>
        </a:p>
      </dgm:t>
    </dgm:pt>
    <dgm:pt modelId="{274FF7CA-20CA-EE4C-B648-1BCEE70AC15B}">
      <dgm:prSet/>
      <dgm:spPr/>
      <dgm:t>
        <a:bodyPr/>
        <a:lstStyle/>
        <a:p>
          <a:r>
            <a:rPr lang="en-US" dirty="0" smtClean="0"/>
            <a:t>Will lead to autonomous formation </a:t>
          </a:r>
          <a:r>
            <a:rPr lang="en-US" dirty="0" err="1" smtClean="0"/>
            <a:t>take-off</a:t>
          </a:r>
          <a:r>
            <a:rPr lang="en-US" dirty="0" smtClean="0"/>
            <a:t> and landing to reduce airport congestion.</a:t>
          </a:r>
          <a:endParaRPr lang="en-US" dirty="0"/>
        </a:p>
      </dgm:t>
    </dgm:pt>
    <dgm:pt modelId="{EA6C7550-6276-6E49-A869-B97900785680}" type="parTrans" cxnId="{C2591BBC-681A-CE4D-97F6-E577ECD1A430}">
      <dgm:prSet/>
      <dgm:spPr/>
      <dgm:t>
        <a:bodyPr/>
        <a:lstStyle/>
        <a:p>
          <a:endParaRPr lang="en-US"/>
        </a:p>
      </dgm:t>
    </dgm:pt>
    <dgm:pt modelId="{38AB312E-8B82-3248-90B9-9150E87D10BB}" type="sibTrans" cxnId="{C2591BBC-681A-CE4D-97F6-E577ECD1A430}">
      <dgm:prSet/>
      <dgm:spPr/>
      <dgm:t>
        <a:bodyPr/>
        <a:lstStyle/>
        <a:p>
          <a:endParaRPr lang="en-US"/>
        </a:p>
      </dgm:t>
    </dgm:pt>
    <dgm:pt modelId="{49242520-B3CD-2349-A30A-DFEFE147E28E}" type="pres">
      <dgm:prSet presAssocID="{780A2698-3809-D44B-8EB4-BC485D2D39F9}" presName="Name0" presStyleCnt="0">
        <dgm:presLayoutVars>
          <dgm:dir/>
          <dgm:animLvl val="lvl"/>
          <dgm:resizeHandles val="exact"/>
        </dgm:presLayoutVars>
      </dgm:prSet>
      <dgm:spPr/>
      <dgm:t>
        <a:bodyPr/>
        <a:lstStyle/>
        <a:p>
          <a:endParaRPr lang="en-US"/>
        </a:p>
      </dgm:t>
    </dgm:pt>
    <dgm:pt modelId="{D4C7738F-C870-4548-8543-A2E198E30810}" type="pres">
      <dgm:prSet presAssocID="{8433D5EB-2E3B-9348-BF03-DC3C2D4F8518}" presName="composite" presStyleCnt="0"/>
      <dgm:spPr/>
    </dgm:pt>
    <dgm:pt modelId="{5559B8DF-1204-8543-B004-D123364F1FA9}" type="pres">
      <dgm:prSet presAssocID="{8433D5EB-2E3B-9348-BF03-DC3C2D4F8518}" presName="parTx" presStyleLbl="node1" presStyleIdx="0" presStyleCnt="1">
        <dgm:presLayoutVars>
          <dgm:chMax val="0"/>
          <dgm:chPref val="0"/>
          <dgm:bulletEnabled val="1"/>
        </dgm:presLayoutVars>
      </dgm:prSet>
      <dgm:spPr/>
      <dgm:t>
        <a:bodyPr/>
        <a:lstStyle/>
        <a:p>
          <a:endParaRPr lang="en-US"/>
        </a:p>
      </dgm:t>
    </dgm:pt>
    <dgm:pt modelId="{24572441-813E-1249-BB7D-37DB3ED3CFF6}" type="pres">
      <dgm:prSet presAssocID="{8433D5EB-2E3B-9348-BF03-DC3C2D4F8518}" presName="desTx" presStyleLbl="revTx" presStyleIdx="0" presStyleCnt="1">
        <dgm:presLayoutVars>
          <dgm:bulletEnabled val="1"/>
        </dgm:presLayoutVars>
      </dgm:prSet>
      <dgm:spPr/>
      <dgm:t>
        <a:bodyPr/>
        <a:lstStyle/>
        <a:p>
          <a:endParaRPr lang="en-US"/>
        </a:p>
      </dgm:t>
    </dgm:pt>
  </dgm:ptLst>
  <dgm:cxnLst>
    <dgm:cxn modelId="{41DD4047-EF19-45B7-AAFB-920D8165E3D2}" type="presOf" srcId="{780A2698-3809-D44B-8EB4-BC485D2D39F9}" destId="{49242520-B3CD-2349-A30A-DFEFE147E28E}" srcOrd="0" destOrd="0" presId="urn:microsoft.com/office/officeart/2005/8/layout/chevron1"/>
    <dgm:cxn modelId="{6C1D35A5-B961-4BB2-B2A2-98FB25ED89CE}" type="presOf" srcId="{274FF7CA-20CA-EE4C-B648-1BCEE70AC15B}" destId="{24572441-813E-1249-BB7D-37DB3ED3CFF6}" srcOrd="0" destOrd="1" presId="urn:microsoft.com/office/officeart/2005/8/layout/chevron1"/>
    <dgm:cxn modelId="{641117A6-A134-461A-A9E1-174BDA833CE2}" type="presOf" srcId="{78AACBCA-BDDD-0441-8FEB-B4E8CFD3D010}" destId="{24572441-813E-1249-BB7D-37DB3ED3CFF6}" srcOrd="0" destOrd="0" presId="urn:microsoft.com/office/officeart/2005/8/layout/chevron1"/>
    <dgm:cxn modelId="{C2591BBC-681A-CE4D-97F6-E577ECD1A430}" srcId="{8433D5EB-2E3B-9348-BF03-DC3C2D4F8518}" destId="{274FF7CA-20CA-EE4C-B648-1BCEE70AC15B}" srcOrd="1" destOrd="0" parTransId="{EA6C7550-6276-6E49-A869-B97900785680}" sibTransId="{38AB312E-8B82-3248-90B9-9150E87D10BB}"/>
    <dgm:cxn modelId="{CF3BC49F-F1EC-FD43-843E-BC484B440DF3}" srcId="{8433D5EB-2E3B-9348-BF03-DC3C2D4F8518}" destId="{78AACBCA-BDDD-0441-8FEB-B4E8CFD3D010}" srcOrd="0" destOrd="0" parTransId="{38F733E3-C44F-1C4A-8D9A-800B44FE7089}" sibTransId="{543ABC8F-B35C-684B-8D15-7E7B34F02784}"/>
    <dgm:cxn modelId="{06BD757D-B6B4-3245-B4FB-91429EA41379}" srcId="{780A2698-3809-D44B-8EB4-BC485D2D39F9}" destId="{8433D5EB-2E3B-9348-BF03-DC3C2D4F8518}" srcOrd="0" destOrd="0" parTransId="{2F3A37F2-733B-3945-8553-054852D31522}" sibTransId="{2877025C-8954-D54A-8B5D-843A7D0DF5C5}"/>
    <dgm:cxn modelId="{8EE08F16-016D-481A-B243-561EBB906E85}" type="presOf" srcId="{8433D5EB-2E3B-9348-BF03-DC3C2D4F8518}" destId="{5559B8DF-1204-8543-B004-D123364F1FA9}" srcOrd="0" destOrd="0" presId="urn:microsoft.com/office/officeart/2005/8/layout/chevron1"/>
    <dgm:cxn modelId="{3D6014B9-A48C-44C5-B86E-CE3C5D649891}" type="presParOf" srcId="{49242520-B3CD-2349-A30A-DFEFE147E28E}" destId="{D4C7738F-C870-4548-8543-A2E198E30810}" srcOrd="0" destOrd="0" presId="urn:microsoft.com/office/officeart/2005/8/layout/chevron1"/>
    <dgm:cxn modelId="{D4BD9FCA-733B-45AB-83BF-8C40F0746636}" type="presParOf" srcId="{D4C7738F-C870-4548-8543-A2E198E30810}" destId="{5559B8DF-1204-8543-B004-D123364F1FA9}" srcOrd="0" destOrd="0" presId="urn:microsoft.com/office/officeart/2005/8/layout/chevron1"/>
    <dgm:cxn modelId="{E1890A38-2B9D-4113-B869-E5DD09CFB5AE}" type="presParOf" srcId="{D4C7738F-C870-4548-8543-A2E198E30810}" destId="{24572441-813E-1249-BB7D-37DB3ED3CFF6}"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0A2698-3809-D44B-8EB4-BC485D2D39F9}" type="doc">
      <dgm:prSet loTypeId="urn:microsoft.com/office/officeart/2005/8/layout/chevron1" loCatId="list" qsTypeId="urn:microsoft.com/office/officeart/2005/8/quickstyle/simple4" qsCatId="simple" csTypeId="urn:microsoft.com/office/officeart/2005/8/colors/accent1_2" csCatId="accent1" phldr="1"/>
      <dgm:spPr/>
      <dgm:t>
        <a:bodyPr/>
        <a:lstStyle/>
        <a:p>
          <a:endParaRPr lang="en-US"/>
        </a:p>
      </dgm:t>
    </dgm:pt>
    <dgm:pt modelId="{8433D5EB-2E3B-9348-BF03-DC3C2D4F8518}">
      <dgm:prSet phldrT="[Text]"/>
      <dgm:spPr/>
      <dgm:t>
        <a:bodyPr/>
        <a:lstStyle/>
        <a:p>
          <a:r>
            <a:rPr lang="en-US" dirty="0" smtClean="0"/>
            <a:t>Environment</a:t>
          </a:r>
          <a:endParaRPr lang="en-US" dirty="0"/>
        </a:p>
      </dgm:t>
    </dgm:pt>
    <dgm:pt modelId="{2F3A37F2-733B-3945-8553-054852D31522}" type="parTrans" cxnId="{06BD757D-B6B4-3245-B4FB-91429EA41379}">
      <dgm:prSet/>
      <dgm:spPr/>
      <dgm:t>
        <a:bodyPr/>
        <a:lstStyle/>
        <a:p>
          <a:endParaRPr lang="en-US"/>
        </a:p>
      </dgm:t>
    </dgm:pt>
    <dgm:pt modelId="{2877025C-8954-D54A-8B5D-843A7D0DF5C5}" type="sibTrans" cxnId="{06BD757D-B6B4-3245-B4FB-91429EA41379}">
      <dgm:prSet/>
      <dgm:spPr/>
      <dgm:t>
        <a:bodyPr/>
        <a:lstStyle/>
        <a:p>
          <a:endParaRPr lang="en-US"/>
        </a:p>
      </dgm:t>
    </dgm:pt>
    <dgm:pt modelId="{78AACBCA-BDDD-0441-8FEB-B4E8CFD3D010}">
      <dgm:prSet phldrT="[Text]"/>
      <dgm:spPr/>
      <dgm:t>
        <a:bodyPr/>
        <a:lstStyle/>
        <a:p>
          <a:r>
            <a:rPr lang="en-US" dirty="0" smtClean="0"/>
            <a:t>Reduction of aircraft emissions and effects of global warming.</a:t>
          </a:r>
          <a:endParaRPr lang="en-US" dirty="0"/>
        </a:p>
      </dgm:t>
    </dgm:pt>
    <dgm:pt modelId="{38F733E3-C44F-1C4A-8D9A-800B44FE7089}" type="parTrans" cxnId="{CF3BC49F-F1EC-FD43-843E-BC484B440DF3}">
      <dgm:prSet/>
      <dgm:spPr/>
      <dgm:t>
        <a:bodyPr/>
        <a:lstStyle/>
        <a:p>
          <a:endParaRPr lang="en-US"/>
        </a:p>
      </dgm:t>
    </dgm:pt>
    <dgm:pt modelId="{543ABC8F-B35C-684B-8D15-7E7B34F02784}" type="sibTrans" cxnId="{CF3BC49F-F1EC-FD43-843E-BC484B440DF3}">
      <dgm:prSet/>
      <dgm:spPr/>
      <dgm:t>
        <a:bodyPr/>
        <a:lstStyle/>
        <a:p>
          <a:endParaRPr lang="en-US"/>
        </a:p>
      </dgm:t>
    </dgm:pt>
    <dgm:pt modelId="{49242520-B3CD-2349-A30A-DFEFE147E28E}" type="pres">
      <dgm:prSet presAssocID="{780A2698-3809-D44B-8EB4-BC485D2D39F9}" presName="Name0" presStyleCnt="0">
        <dgm:presLayoutVars>
          <dgm:dir/>
          <dgm:animLvl val="lvl"/>
          <dgm:resizeHandles val="exact"/>
        </dgm:presLayoutVars>
      </dgm:prSet>
      <dgm:spPr/>
      <dgm:t>
        <a:bodyPr/>
        <a:lstStyle/>
        <a:p>
          <a:endParaRPr lang="en-US"/>
        </a:p>
      </dgm:t>
    </dgm:pt>
    <dgm:pt modelId="{D4C7738F-C870-4548-8543-A2E198E30810}" type="pres">
      <dgm:prSet presAssocID="{8433D5EB-2E3B-9348-BF03-DC3C2D4F8518}" presName="composite" presStyleCnt="0"/>
      <dgm:spPr/>
    </dgm:pt>
    <dgm:pt modelId="{5559B8DF-1204-8543-B004-D123364F1FA9}" type="pres">
      <dgm:prSet presAssocID="{8433D5EB-2E3B-9348-BF03-DC3C2D4F8518}" presName="parTx" presStyleLbl="node1" presStyleIdx="0" presStyleCnt="1">
        <dgm:presLayoutVars>
          <dgm:chMax val="0"/>
          <dgm:chPref val="0"/>
          <dgm:bulletEnabled val="1"/>
        </dgm:presLayoutVars>
      </dgm:prSet>
      <dgm:spPr/>
      <dgm:t>
        <a:bodyPr/>
        <a:lstStyle/>
        <a:p>
          <a:endParaRPr lang="en-US"/>
        </a:p>
      </dgm:t>
    </dgm:pt>
    <dgm:pt modelId="{24572441-813E-1249-BB7D-37DB3ED3CFF6}" type="pres">
      <dgm:prSet presAssocID="{8433D5EB-2E3B-9348-BF03-DC3C2D4F8518}" presName="desTx" presStyleLbl="revTx" presStyleIdx="0" presStyleCnt="1">
        <dgm:presLayoutVars>
          <dgm:bulletEnabled val="1"/>
        </dgm:presLayoutVars>
      </dgm:prSet>
      <dgm:spPr/>
      <dgm:t>
        <a:bodyPr/>
        <a:lstStyle/>
        <a:p>
          <a:endParaRPr lang="en-US"/>
        </a:p>
      </dgm:t>
    </dgm:pt>
  </dgm:ptLst>
  <dgm:cxnLst>
    <dgm:cxn modelId="{7950D968-8E07-464A-BFC8-41D6DBD7E65E}" type="presOf" srcId="{78AACBCA-BDDD-0441-8FEB-B4E8CFD3D010}" destId="{24572441-813E-1249-BB7D-37DB3ED3CFF6}" srcOrd="0" destOrd="0" presId="urn:microsoft.com/office/officeart/2005/8/layout/chevron1"/>
    <dgm:cxn modelId="{025F6A01-CC85-482D-85A9-AD98D61C05FB}" type="presOf" srcId="{780A2698-3809-D44B-8EB4-BC485D2D39F9}" destId="{49242520-B3CD-2349-A30A-DFEFE147E28E}" srcOrd="0" destOrd="0" presId="urn:microsoft.com/office/officeart/2005/8/layout/chevron1"/>
    <dgm:cxn modelId="{D1168504-673C-46F0-BAA0-57AB901188EA}" type="presOf" srcId="{8433D5EB-2E3B-9348-BF03-DC3C2D4F8518}" destId="{5559B8DF-1204-8543-B004-D123364F1FA9}" srcOrd="0" destOrd="0" presId="urn:microsoft.com/office/officeart/2005/8/layout/chevron1"/>
    <dgm:cxn modelId="{CF3BC49F-F1EC-FD43-843E-BC484B440DF3}" srcId="{8433D5EB-2E3B-9348-BF03-DC3C2D4F8518}" destId="{78AACBCA-BDDD-0441-8FEB-B4E8CFD3D010}" srcOrd="0" destOrd="0" parTransId="{38F733E3-C44F-1C4A-8D9A-800B44FE7089}" sibTransId="{543ABC8F-B35C-684B-8D15-7E7B34F02784}"/>
    <dgm:cxn modelId="{06BD757D-B6B4-3245-B4FB-91429EA41379}" srcId="{780A2698-3809-D44B-8EB4-BC485D2D39F9}" destId="{8433D5EB-2E3B-9348-BF03-DC3C2D4F8518}" srcOrd="0" destOrd="0" parTransId="{2F3A37F2-733B-3945-8553-054852D31522}" sibTransId="{2877025C-8954-D54A-8B5D-843A7D0DF5C5}"/>
    <dgm:cxn modelId="{7ECB5B3F-B6A2-4223-A8DE-4BA5BC6A7D7E}" type="presParOf" srcId="{49242520-B3CD-2349-A30A-DFEFE147E28E}" destId="{D4C7738F-C870-4548-8543-A2E198E30810}" srcOrd="0" destOrd="0" presId="urn:microsoft.com/office/officeart/2005/8/layout/chevron1"/>
    <dgm:cxn modelId="{7B6B03C3-F681-457C-98AF-560D9AE85237}" type="presParOf" srcId="{D4C7738F-C870-4548-8543-A2E198E30810}" destId="{5559B8DF-1204-8543-B004-D123364F1FA9}" srcOrd="0" destOrd="0" presId="urn:microsoft.com/office/officeart/2005/8/layout/chevron1"/>
    <dgm:cxn modelId="{16E258B8-DE54-4BC8-96A7-0F9B6234B44D}" type="presParOf" srcId="{D4C7738F-C870-4548-8543-A2E198E30810}" destId="{24572441-813E-1249-BB7D-37DB3ED3CFF6}"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3BEAB5-D715-4873-B8B8-C8D2AA0DD6E2}">
      <dsp:nvSpPr>
        <dsp:cNvPr id="0" name=""/>
        <dsp:cNvSpPr/>
      </dsp:nvSpPr>
      <dsp:spPr>
        <a:xfrm>
          <a:off x="0" y="557699"/>
          <a:ext cx="7391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A89B70-2BB8-451D-B222-6AC6AE58EE25}">
      <dsp:nvSpPr>
        <dsp:cNvPr id="0" name=""/>
        <dsp:cNvSpPr/>
      </dsp:nvSpPr>
      <dsp:spPr>
        <a:xfrm>
          <a:off x="369570" y="262499"/>
          <a:ext cx="51739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lvl="0" algn="l" defTabSz="889000">
            <a:lnSpc>
              <a:spcPct val="90000"/>
            </a:lnSpc>
            <a:spcBef>
              <a:spcPct val="0"/>
            </a:spcBef>
            <a:spcAft>
              <a:spcPct val="35000"/>
            </a:spcAft>
          </a:pPr>
          <a:r>
            <a:rPr lang="en-US" sz="2000" kern="1200" dirty="0" smtClean="0"/>
            <a:t>Reduces controller and pilot workload</a:t>
          </a:r>
          <a:endParaRPr lang="en-US" sz="2000" kern="1200" dirty="0"/>
        </a:p>
      </dsp:txBody>
      <dsp:txXfrm>
        <a:off x="369570" y="262499"/>
        <a:ext cx="5173980" cy="590400"/>
      </dsp:txXfrm>
    </dsp:sp>
    <dsp:sp modelId="{4ACFF500-B2EF-4795-BD88-6C3BDE0A9305}">
      <dsp:nvSpPr>
        <dsp:cNvPr id="0" name=""/>
        <dsp:cNvSpPr/>
      </dsp:nvSpPr>
      <dsp:spPr>
        <a:xfrm>
          <a:off x="0" y="1464900"/>
          <a:ext cx="7391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4D0C31-3055-4D74-A978-849C755D984D}">
      <dsp:nvSpPr>
        <dsp:cNvPr id="0" name=""/>
        <dsp:cNvSpPr/>
      </dsp:nvSpPr>
      <dsp:spPr>
        <a:xfrm>
          <a:off x="369570" y="1169700"/>
          <a:ext cx="51739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lvl="0" algn="l" defTabSz="889000">
            <a:lnSpc>
              <a:spcPct val="90000"/>
            </a:lnSpc>
            <a:spcBef>
              <a:spcPct val="0"/>
            </a:spcBef>
            <a:spcAft>
              <a:spcPct val="35000"/>
            </a:spcAft>
          </a:pPr>
          <a:r>
            <a:rPr lang="en-US" sz="2000" kern="1200" dirty="0" smtClean="0"/>
            <a:t>Human memory less critical</a:t>
          </a:r>
        </a:p>
      </dsp:txBody>
      <dsp:txXfrm>
        <a:off x="369570" y="1169700"/>
        <a:ext cx="5173980" cy="590400"/>
      </dsp:txXfrm>
    </dsp:sp>
    <dsp:sp modelId="{C03A2AEE-A1F7-4122-B56A-B990C47C292F}">
      <dsp:nvSpPr>
        <dsp:cNvPr id="0" name=""/>
        <dsp:cNvSpPr/>
      </dsp:nvSpPr>
      <dsp:spPr>
        <a:xfrm>
          <a:off x="0" y="2372100"/>
          <a:ext cx="7391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0D8EE3-D32D-4237-894E-888B37932BFD}">
      <dsp:nvSpPr>
        <dsp:cNvPr id="0" name=""/>
        <dsp:cNvSpPr/>
      </dsp:nvSpPr>
      <dsp:spPr>
        <a:xfrm>
          <a:off x="369570" y="2076900"/>
          <a:ext cx="51739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lvl="0" algn="l" defTabSz="889000">
            <a:lnSpc>
              <a:spcPct val="90000"/>
            </a:lnSpc>
            <a:spcBef>
              <a:spcPct val="0"/>
            </a:spcBef>
            <a:spcAft>
              <a:spcPct val="35000"/>
            </a:spcAft>
          </a:pPr>
          <a:r>
            <a:rPr lang="en-US" sz="2000" kern="1200" dirty="0" smtClean="0"/>
            <a:t>Increases capacity of radio frequencies</a:t>
          </a:r>
        </a:p>
      </dsp:txBody>
      <dsp:txXfrm>
        <a:off x="369570" y="2076900"/>
        <a:ext cx="5173980" cy="590400"/>
      </dsp:txXfrm>
    </dsp:sp>
    <dsp:sp modelId="{7F574E83-3F53-48DE-8799-EB658A9D6BAB}">
      <dsp:nvSpPr>
        <dsp:cNvPr id="0" name=""/>
        <dsp:cNvSpPr/>
      </dsp:nvSpPr>
      <dsp:spPr>
        <a:xfrm>
          <a:off x="0" y="3279300"/>
          <a:ext cx="7391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5B2FBF-1108-45FF-AE0A-92F8D29942AC}">
      <dsp:nvSpPr>
        <dsp:cNvPr id="0" name=""/>
        <dsp:cNvSpPr/>
      </dsp:nvSpPr>
      <dsp:spPr>
        <a:xfrm>
          <a:off x="369570" y="2984100"/>
          <a:ext cx="51739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lvl="0" algn="l" defTabSz="889000">
            <a:lnSpc>
              <a:spcPct val="90000"/>
            </a:lnSpc>
            <a:spcBef>
              <a:spcPct val="0"/>
            </a:spcBef>
            <a:spcAft>
              <a:spcPct val="35000"/>
            </a:spcAft>
          </a:pPr>
          <a:r>
            <a:rPr lang="en-US" sz="2000" kern="1200" dirty="0" smtClean="0"/>
            <a:t>Diminishes error and increases clarity</a:t>
          </a:r>
        </a:p>
      </dsp:txBody>
      <dsp:txXfrm>
        <a:off x="369570" y="2984100"/>
        <a:ext cx="5173980" cy="590400"/>
      </dsp:txXfrm>
    </dsp:sp>
    <dsp:sp modelId="{6F5D4152-989C-4491-9430-8FFF24F6B961}">
      <dsp:nvSpPr>
        <dsp:cNvPr id="0" name=""/>
        <dsp:cNvSpPr/>
      </dsp:nvSpPr>
      <dsp:spPr>
        <a:xfrm>
          <a:off x="0" y="4186500"/>
          <a:ext cx="7391400" cy="50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6E4211-BBDB-4712-9B2C-96110C2377BE}">
      <dsp:nvSpPr>
        <dsp:cNvPr id="0" name=""/>
        <dsp:cNvSpPr/>
      </dsp:nvSpPr>
      <dsp:spPr>
        <a:xfrm>
          <a:off x="369570" y="3891300"/>
          <a:ext cx="5173980"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564" tIns="0" rIns="195564" bIns="0" numCol="1" spcCol="1270" anchor="ctr" anchorCtr="0">
          <a:noAutofit/>
        </a:bodyPr>
        <a:lstStyle/>
        <a:p>
          <a:pPr lvl="0" algn="l" defTabSz="889000">
            <a:lnSpc>
              <a:spcPct val="90000"/>
            </a:lnSpc>
            <a:spcBef>
              <a:spcPct val="0"/>
            </a:spcBef>
            <a:spcAft>
              <a:spcPct val="35000"/>
            </a:spcAft>
          </a:pPr>
          <a:r>
            <a:rPr lang="en-US" sz="2000" kern="1200" dirty="0" smtClean="0"/>
            <a:t>Presents unique advantages and applications</a:t>
          </a:r>
        </a:p>
      </dsp:txBody>
      <dsp:txXfrm>
        <a:off x="369570" y="3891300"/>
        <a:ext cx="5173980" cy="5904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A4E851-3C07-4FD5-A87E-329BE6D5120D}">
      <dsp:nvSpPr>
        <dsp:cNvPr id="0" name=""/>
        <dsp:cNvSpPr/>
      </dsp:nvSpPr>
      <dsp:spPr>
        <a:xfrm>
          <a:off x="0" y="410959"/>
          <a:ext cx="714095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213499-80AD-4A9A-8730-C267C1F5EA61}">
      <dsp:nvSpPr>
        <dsp:cNvPr id="0" name=""/>
        <dsp:cNvSpPr/>
      </dsp:nvSpPr>
      <dsp:spPr>
        <a:xfrm>
          <a:off x="357047" y="100999"/>
          <a:ext cx="4998669"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38" tIns="0" rIns="188938" bIns="0" numCol="1" spcCol="1270" anchor="ctr" anchorCtr="0">
          <a:noAutofit/>
        </a:bodyPr>
        <a:lstStyle/>
        <a:p>
          <a:pPr lvl="0" algn="l" defTabSz="933450">
            <a:lnSpc>
              <a:spcPct val="90000"/>
            </a:lnSpc>
            <a:spcBef>
              <a:spcPct val="0"/>
            </a:spcBef>
            <a:spcAft>
              <a:spcPct val="35000"/>
            </a:spcAft>
          </a:pPr>
          <a:r>
            <a:rPr lang="en-US" sz="2100" kern="1200" dirty="0" smtClean="0"/>
            <a:t>Literature Review</a:t>
          </a:r>
          <a:endParaRPr lang="en-US" sz="2100" kern="1200" dirty="0"/>
        </a:p>
      </dsp:txBody>
      <dsp:txXfrm>
        <a:off x="357047" y="100999"/>
        <a:ext cx="4998669" cy="619920"/>
      </dsp:txXfrm>
    </dsp:sp>
    <dsp:sp modelId="{A479234D-FC9D-4247-BA24-A284B6C514E3}">
      <dsp:nvSpPr>
        <dsp:cNvPr id="0" name=""/>
        <dsp:cNvSpPr/>
      </dsp:nvSpPr>
      <dsp:spPr>
        <a:xfrm>
          <a:off x="0" y="1363519"/>
          <a:ext cx="714095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CEE4D4-A6D3-4A62-9E95-803CD9AB2350}">
      <dsp:nvSpPr>
        <dsp:cNvPr id="0" name=""/>
        <dsp:cNvSpPr/>
      </dsp:nvSpPr>
      <dsp:spPr>
        <a:xfrm>
          <a:off x="357047" y="1053559"/>
          <a:ext cx="4998669"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38" tIns="0" rIns="188938" bIns="0" numCol="1" spcCol="1270" anchor="ctr" anchorCtr="0">
          <a:noAutofit/>
        </a:bodyPr>
        <a:lstStyle/>
        <a:p>
          <a:pPr lvl="0" algn="l" defTabSz="933450">
            <a:lnSpc>
              <a:spcPct val="90000"/>
            </a:lnSpc>
            <a:spcBef>
              <a:spcPct val="0"/>
            </a:spcBef>
            <a:spcAft>
              <a:spcPct val="35000"/>
            </a:spcAft>
          </a:pPr>
          <a:r>
            <a:rPr lang="en-US" sz="2100" kern="1200" dirty="0" smtClean="0"/>
            <a:t>Human-factor via interviewing </a:t>
          </a:r>
        </a:p>
      </dsp:txBody>
      <dsp:txXfrm>
        <a:off x="357047" y="1053559"/>
        <a:ext cx="4998669" cy="619920"/>
      </dsp:txXfrm>
    </dsp:sp>
    <dsp:sp modelId="{20C8252E-5160-4A3F-91AB-A877239BD2F9}">
      <dsp:nvSpPr>
        <dsp:cNvPr id="0" name=""/>
        <dsp:cNvSpPr/>
      </dsp:nvSpPr>
      <dsp:spPr>
        <a:xfrm>
          <a:off x="0" y="2316080"/>
          <a:ext cx="714095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B933EE-E6FD-47D0-811C-368C489CDF0E}">
      <dsp:nvSpPr>
        <dsp:cNvPr id="0" name=""/>
        <dsp:cNvSpPr/>
      </dsp:nvSpPr>
      <dsp:spPr>
        <a:xfrm>
          <a:off x="357047" y="2006120"/>
          <a:ext cx="4998669"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38" tIns="0" rIns="188938" bIns="0" numCol="1" spcCol="1270" anchor="ctr" anchorCtr="0">
          <a:noAutofit/>
        </a:bodyPr>
        <a:lstStyle/>
        <a:p>
          <a:pPr lvl="0" algn="l" defTabSz="933450">
            <a:lnSpc>
              <a:spcPct val="90000"/>
            </a:lnSpc>
            <a:spcBef>
              <a:spcPct val="0"/>
            </a:spcBef>
            <a:spcAft>
              <a:spcPct val="35000"/>
            </a:spcAft>
          </a:pPr>
          <a:r>
            <a:rPr lang="en-US" sz="2100" kern="1200" dirty="0" smtClean="0"/>
            <a:t>Current uses of </a:t>
          </a:r>
          <a:r>
            <a:rPr lang="en-US" sz="2100" kern="1200" dirty="0" err="1" smtClean="0"/>
            <a:t>DataComm</a:t>
          </a:r>
          <a:endParaRPr lang="en-US" sz="2100" kern="1200" dirty="0" smtClean="0"/>
        </a:p>
      </dsp:txBody>
      <dsp:txXfrm>
        <a:off x="357047" y="2006120"/>
        <a:ext cx="4998669" cy="619920"/>
      </dsp:txXfrm>
    </dsp:sp>
    <dsp:sp modelId="{A0DD9B67-EC9C-46EA-9B77-5E7059B35776}">
      <dsp:nvSpPr>
        <dsp:cNvPr id="0" name=""/>
        <dsp:cNvSpPr/>
      </dsp:nvSpPr>
      <dsp:spPr>
        <a:xfrm>
          <a:off x="0" y="3268640"/>
          <a:ext cx="714095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729E67-E81D-4FFD-94DE-20D2D75E152E}">
      <dsp:nvSpPr>
        <dsp:cNvPr id="0" name=""/>
        <dsp:cNvSpPr/>
      </dsp:nvSpPr>
      <dsp:spPr>
        <a:xfrm>
          <a:off x="357047" y="2958680"/>
          <a:ext cx="4998669"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38" tIns="0" rIns="188938" bIns="0" numCol="1" spcCol="1270" anchor="ctr" anchorCtr="0">
          <a:noAutofit/>
        </a:bodyPr>
        <a:lstStyle/>
        <a:p>
          <a:pPr lvl="0" algn="l" defTabSz="933450">
            <a:lnSpc>
              <a:spcPct val="90000"/>
            </a:lnSpc>
            <a:spcBef>
              <a:spcPct val="0"/>
            </a:spcBef>
            <a:spcAft>
              <a:spcPct val="35000"/>
            </a:spcAft>
          </a:pPr>
          <a:r>
            <a:rPr lang="en-US" sz="2100" kern="1200" dirty="0" smtClean="0"/>
            <a:t>Future of Data </a:t>
          </a:r>
          <a:r>
            <a:rPr lang="en-US" sz="2100" kern="1200" dirty="0" err="1" smtClean="0"/>
            <a:t>Comm</a:t>
          </a:r>
          <a:r>
            <a:rPr lang="en-US" sz="2100" kern="1200" dirty="0" smtClean="0"/>
            <a:t> </a:t>
          </a:r>
        </a:p>
      </dsp:txBody>
      <dsp:txXfrm>
        <a:off x="357047" y="2958680"/>
        <a:ext cx="4998669" cy="619920"/>
      </dsp:txXfrm>
    </dsp:sp>
    <dsp:sp modelId="{C80351CC-8CDC-4CE6-8070-150137B5B565}">
      <dsp:nvSpPr>
        <dsp:cNvPr id="0" name=""/>
        <dsp:cNvSpPr/>
      </dsp:nvSpPr>
      <dsp:spPr>
        <a:xfrm>
          <a:off x="0" y="4221200"/>
          <a:ext cx="714095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9E8AB0-0444-4656-B9D5-0F059804A524}">
      <dsp:nvSpPr>
        <dsp:cNvPr id="0" name=""/>
        <dsp:cNvSpPr/>
      </dsp:nvSpPr>
      <dsp:spPr>
        <a:xfrm>
          <a:off x="357047" y="3911240"/>
          <a:ext cx="4998669"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38" tIns="0" rIns="188938" bIns="0" numCol="1" spcCol="1270" anchor="ctr" anchorCtr="0">
          <a:noAutofit/>
        </a:bodyPr>
        <a:lstStyle/>
        <a:p>
          <a:pPr lvl="0" algn="l" defTabSz="933450">
            <a:lnSpc>
              <a:spcPct val="90000"/>
            </a:lnSpc>
            <a:spcBef>
              <a:spcPct val="0"/>
            </a:spcBef>
            <a:spcAft>
              <a:spcPct val="35000"/>
            </a:spcAft>
          </a:pPr>
          <a:r>
            <a:rPr lang="en-US" sz="2100" kern="1200" dirty="0" smtClean="0"/>
            <a:t>Generation of Innovative Ideas</a:t>
          </a:r>
        </a:p>
      </dsp:txBody>
      <dsp:txXfrm>
        <a:off x="357047" y="3911240"/>
        <a:ext cx="4998669" cy="6199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mbria" pitchFamily="18"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mbria" pitchFamily="18" charset="0"/>
              </a:defRPr>
            </a:lvl1pPr>
          </a:lstStyle>
          <a:p>
            <a:fld id="{EE3B3BA7-0F6A-4332-A625-DC267F1B9848}" type="datetimeFigureOut">
              <a:rPr lang="en-US" smtClean="0"/>
              <a:pPr/>
              <a:t>1/25/2013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mbria"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mbria" pitchFamily="18" charset="0"/>
              </a:defRPr>
            </a:lvl1pPr>
          </a:lstStyle>
          <a:p>
            <a:fld id="{035F9161-807F-4116-B7C7-1579A71EA7B1}" type="slidenum">
              <a:rPr lang="en-US" smtClean="0"/>
              <a:pPr/>
              <a:t>‹#›</a:t>
            </a:fld>
            <a:endParaRPr lang="en-US" dirty="0"/>
          </a:p>
        </p:txBody>
      </p:sp>
    </p:spTree>
    <p:extLst>
      <p:ext uri="{BB962C8B-B14F-4D97-AF65-F5344CB8AC3E}">
        <p14:creationId xmlns:p14="http://schemas.microsoft.com/office/powerpoint/2010/main" xmlns="" val="3609966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itchFamily="18" charset="0"/>
        <a:ea typeface="+mn-ea"/>
        <a:cs typeface="+mn-cs"/>
      </a:defRPr>
    </a:lvl1pPr>
    <a:lvl2pPr marL="457200" algn="l" defTabSz="914400" rtl="0" eaLnBrk="1" latinLnBrk="0" hangingPunct="1">
      <a:defRPr sz="1200" kern="1200">
        <a:solidFill>
          <a:schemeClr val="tx1"/>
        </a:solidFill>
        <a:latin typeface="Cambria" pitchFamily="18" charset="0"/>
        <a:ea typeface="+mn-ea"/>
        <a:cs typeface="+mn-cs"/>
      </a:defRPr>
    </a:lvl2pPr>
    <a:lvl3pPr marL="914400" algn="l" defTabSz="914400" rtl="0" eaLnBrk="1" latinLnBrk="0" hangingPunct="1">
      <a:defRPr sz="1200" kern="1200">
        <a:solidFill>
          <a:schemeClr val="tx1"/>
        </a:solidFill>
        <a:latin typeface="Cambria" pitchFamily="18" charset="0"/>
        <a:ea typeface="+mn-ea"/>
        <a:cs typeface="+mn-cs"/>
      </a:defRPr>
    </a:lvl3pPr>
    <a:lvl4pPr marL="1371600" algn="l" defTabSz="914400" rtl="0" eaLnBrk="1" latinLnBrk="0" hangingPunct="1">
      <a:defRPr sz="1200" kern="1200">
        <a:solidFill>
          <a:schemeClr val="tx1"/>
        </a:solidFill>
        <a:latin typeface="Cambria" pitchFamily="18" charset="0"/>
        <a:ea typeface="+mn-ea"/>
        <a:cs typeface="+mn-cs"/>
      </a:defRPr>
    </a:lvl4pPr>
    <a:lvl5pPr marL="1828800" algn="l" defTabSz="914400" rtl="0" eaLnBrk="1" latinLnBrk="0" hangingPunct="1">
      <a:defRPr sz="1200" kern="1200">
        <a:solidFill>
          <a:schemeClr val="tx1"/>
        </a:solidFill>
        <a:latin typeface="Cambri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763" eaLnBrk="0" hangingPunct="0">
              <a:spcBef>
                <a:spcPct val="50000"/>
              </a:spcBef>
              <a:buChar char="•"/>
              <a:defRPr sz="2400">
                <a:solidFill>
                  <a:schemeClr val="tx1"/>
                </a:solidFill>
                <a:latin typeface="Arial" pitchFamily="34" charset="0"/>
              </a:defRPr>
            </a:lvl1pPr>
            <a:lvl2pPr marL="729057" indent="-280406" defTabSz="909763" eaLnBrk="0" hangingPunct="0">
              <a:spcBef>
                <a:spcPct val="50000"/>
              </a:spcBef>
              <a:buChar char="•"/>
              <a:defRPr sz="2400">
                <a:solidFill>
                  <a:schemeClr val="tx1"/>
                </a:solidFill>
                <a:latin typeface="Arial" pitchFamily="34" charset="0"/>
              </a:defRPr>
            </a:lvl2pPr>
            <a:lvl3pPr marL="1121626" indent="-224325" defTabSz="909763" eaLnBrk="0" hangingPunct="0">
              <a:spcBef>
                <a:spcPct val="50000"/>
              </a:spcBef>
              <a:buChar char="•"/>
              <a:defRPr sz="2400">
                <a:solidFill>
                  <a:schemeClr val="tx1"/>
                </a:solidFill>
                <a:latin typeface="Arial" pitchFamily="34" charset="0"/>
              </a:defRPr>
            </a:lvl3pPr>
            <a:lvl4pPr marL="1570276" indent="-224325" defTabSz="909763" eaLnBrk="0" hangingPunct="0">
              <a:spcBef>
                <a:spcPct val="50000"/>
              </a:spcBef>
              <a:buChar char="•"/>
              <a:defRPr sz="2400">
                <a:solidFill>
                  <a:schemeClr val="tx1"/>
                </a:solidFill>
                <a:latin typeface="Arial" pitchFamily="34" charset="0"/>
              </a:defRPr>
            </a:lvl4pPr>
            <a:lvl5pPr marL="2018927" indent="-224325" defTabSz="909763" eaLnBrk="0" hangingPunct="0">
              <a:spcBef>
                <a:spcPct val="50000"/>
              </a:spcBef>
              <a:buChar char="•"/>
              <a:defRPr sz="2400">
                <a:solidFill>
                  <a:schemeClr val="tx1"/>
                </a:solidFill>
                <a:latin typeface="Arial" pitchFamily="34" charset="0"/>
              </a:defRPr>
            </a:lvl5pPr>
            <a:lvl6pPr marL="2467577" indent="-224325" defTabSz="909763" eaLnBrk="0" fontAlgn="base" hangingPunct="0">
              <a:spcBef>
                <a:spcPct val="50000"/>
              </a:spcBef>
              <a:spcAft>
                <a:spcPct val="0"/>
              </a:spcAft>
              <a:buChar char="•"/>
              <a:defRPr sz="2400">
                <a:solidFill>
                  <a:schemeClr val="tx1"/>
                </a:solidFill>
                <a:latin typeface="Arial" pitchFamily="34" charset="0"/>
              </a:defRPr>
            </a:lvl6pPr>
            <a:lvl7pPr marL="2916227" indent="-224325" defTabSz="909763" eaLnBrk="0" fontAlgn="base" hangingPunct="0">
              <a:spcBef>
                <a:spcPct val="50000"/>
              </a:spcBef>
              <a:spcAft>
                <a:spcPct val="0"/>
              </a:spcAft>
              <a:buChar char="•"/>
              <a:defRPr sz="2400">
                <a:solidFill>
                  <a:schemeClr val="tx1"/>
                </a:solidFill>
                <a:latin typeface="Arial" pitchFamily="34" charset="0"/>
              </a:defRPr>
            </a:lvl7pPr>
            <a:lvl8pPr marL="3364878" indent="-224325" defTabSz="909763" eaLnBrk="0" fontAlgn="base" hangingPunct="0">
              <a:spcBef>
                <a:spcPct val="50000"/>
              </a:spcBef>
              <a:spcAft>
                <a:spcPct val="0"/>
              </a:spcAft>
              <a:buChar char="•"/>
              <a:defRPr sz="2400">
                <a:solidFill>
                  <a:schemeClr val="tx1"/>
                </a:solidFill>
                <a:latin typeface="Arial" pitchFamily="34" charset="0"/>
              </a:defRPr>
            </a:lvl8pPr>
            <a:lvl9pPr marL="3813528" indent="-224325" defTabSz="909763" eaLnBrk="0" fontAlgn="base" hangingPunct="0">
              <a:spcBef>
                <a:spcPct val="50000"/>
              </a:spcBef>
              <a:spcAft>
                <a:spcPct val="0"/>
              </a:spcAft>
              <a:buChar char="•"/>
              <a:defRPr sz="2400">
                <a:solidFill>
                  <a:schemeClr val="tx1"/>
                </a:solidFill>
                <a:latin typeface="Arial" pitchFamily="34" charset="0"/>
              </a:defRPr>
            </a:lvl9pPr>
          </a:lstStyle>
          <a:p>
            <a:pPr eaLnBrk="1" hangingPunct="1">
              <a:spcBef>
                <a:spcPct val="0"/>
              </a:spcBef>
              <a:buFontTx/>
              <a:buNone/>
            </a:pPr>
            <a:fld id="{A581DD56-45B9-4D8C-9A63-F4BFEDC8F49C}" type="slidenum">
              <a:rPr lang="en-US" sz="1200">
                <a:latin typeface="Times New Roman" pitchFamily="18" charset="0"/>
              </a:rPr>
              <a:pPr eaLnBrk="1" hangingPunct="1">
                <a:spcBef>
                  <a:spcPct val="0"/>
                </a:spcBef>
                <a:buFontTx/>
                <a:buNone/>
              </a:pPr>
              <a:t>2</a:t>
            </a:fld>
            <a:endParaRPr lang="en-US" sz="1200">
              <a:latin typeface="Times New Roman" pitchFamily="18" charset="0"/>
            </a:endParaRPr>
          </a:p>
        </p:txBody>
      </p:sp>
      <p:sp>
        <p:nvSpPr>
          <p:cNvPr id="5529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32" tIns="45016" rIns="90032" bIns="45016" anchor="b"/>
          <a:lstStyle>
            <a:lvl1pPr defTabSz="917575" eaLnBrk="0" hangingPunct="0">
              <a:spcBef>
                <a:spcPct val="50000"/>
              </a:spcBef>
              <a:buChar char="•"/>
              <a:defRPr sz="2400">
                <a:solidFill>
                  <a:schemeClr val="tx1"/>
                </a:solidFill>
                <a:latin typeface="Arial" pitchFamily="34" charset="0"/>
              </a:defRPr>
            </a:lvl1pPr>
            <a:lvl2pPr marL="742950" indent="-285750" defTabSz="917575" eaLnBrk="0" hangingPunct="0">
              <a:spcBef>
                <a:spcPct val="50000"/>
              </a:spcBef>
              <a:buChar char="•"/>
              <a:defRPr sz="2400">
                <a:solidFill>
                  <a:schemeClr val="tx1"/>
                </a:solidFill>
                <a:latin typeface="Arial" pitchFamily="34" charset="0"/>
              </a:defRPr>
            </a:lvl2pPr>
            <a:lvl3pPr marL="1143000" indent="-228600" defTabSz="917575" eaLnBrk="0" hangingPunct="0">
              <a:spcBef>
                <a:spcPct val="50000"/>
              </a:spcBef>
              <a:buChar char="•"/>
              <a:defRPr sz="2400">
                <a:solidFill>
                  <a:schemeClr val="tx1"/>
                </a:solidFill>
                <a:latin typeface="Arial" pitchFamily="34" charset="0"/>
              </a:defRPr>
            </a:lvl3pPr>
            <a:lvl4pPr marL="1600200" indent="-228600" defTabSz="917575" eaLnBrk="0" hangingPunct="0">
              <a:spcBef>
                <a:spcPct val="50000"/>
              </a:spcBef>
              <a:buChar char="•"/>
              <a:defRPr sz="2400">
                <a:solidFill>
                  <a:schemeClr val="tx1"/>
                </a:solidFill>
                <a:latin typeface="Arial" pitchFamily="34" charset="0"/>
              </a:defRPr>
            </a:lvl4pPr>
            <a:lvl5pPr marL="2057400" indent="-228600" defTabSz="917575" eaLnBrk="0" hangingPunct="0">
              <a:spcBef>
                <a:spcPct val="50000"/>
              </a:spcBef>
              <a:buChar char="•"/>
              <a:defRPr sz="2400">
                <a:solidFill>
                  <a:schemeClr val="tx1"/>
                </a:solidFill>
                <a:latin typeface="Arial" pitchFamily="34" charset="0"/>
              </a:defRPr>
            </a:lvl5pPr>
            <a:lvl6pPr marL="2514600" indent="-228600" defTabSz="917575" eaLnBrk="0" fontAlgn="base" hangingPunct="0">
              <a:spcBef>
                <a:spcPct val="50000"/>
              </a:spcBef>
              <a:spcAft>
                <a:spcPct val="0"/>
              </a:spcAft>
              <a:buChar char="•"/>
              <a:defRPr sz="2400">
                <a:solidFill>
                  <a:schemeClr val="tx1"/>
                </a:solidFill>
                <a:latin typeface="Arial" pitchFamily="34" charset="0"/>
              </a:defRPr>
            </a:lvl6pPr>
            <a:lvl7pPr marL="2971800" indent="-228600" defTabSz="917575" eaLnBrk="0" fontAlgn="base" hangingPunct="0">
              <a:spcBef>
                <a:spcPct val="50000"/>
              </a:spcBef>
              <a:spcAft>
                <a:spcPct val="0"/>
              </a:spcAft>
              <a:buChar char="•"/>
              <a:defRPr sz="2400">
                <a:solidFill>
                  <a:schemeClr val="tx1"/>
                </a:solidFill>
                <a:latin typeface="Arial" pitchFamily="34" charset="0"/>
              </a:defRPr>
            </a:lvl7pPr>
            <a:lvl8pPr marL="3429000" indent="-228600" defTabSz="917575" eaLnBrk="0" fontAlgn="base" hangingPunct="0">
              <a:spcBef>
                <a:spcPct val="50000"/>
              </a:spcBef>
              <a:spcAft>
                <a:spcPct val="0"/>
              </a:spcAft>
              <a:buChar char="•"/>
              <a:defRPr sz="2400">
                <a:solidFill>
                  <a:schemeClr val="tx1"/>
                </a:solidFill>
                <a:latin typeface="Arial" pitchFamily="34" charset="0"/>
              </a:defRPr>
            </a:lvl8pPr>
            <a:lvl9pPr marL="3886200" indent="-228600" defTabSz="917575" eaLnBrk="0" fontAlgn="base" hangingPunct="0">
              <a:spcBef>
                <a:spcPct val="50000"/>
              </a:spcBef>
              <a:spcAft>
                <a:spcPct val="0"/>
              </a:spcAft>
              <a:buChar char="•"/>
              <a:defRPr sz="2400">
                <a:solidFill>
                  <a:schemeClr val="tx1"/>
                </a:solidFill>
                <a:latin typeface="Arial" pitchFamily="34" charset="0"/>
              </a:defRPr>
            </a:lvl9pPr>
          </a:lstStyle>
          <a:p>
            <a:pPr algn="r" eaLnBrk="1" hangingPunct="1">
              <a:spcBef>
                <a:spcPct val="0"/>
              </a:spcBef>
              <a:buFontTx/>
              <a:buNone/>
            </a:pPr>
            <a:fld id="{39A89132-9CAA-4DD2-A8D7-90EAE31AE6F4}" type="slidenum">
              <a:rPr lang="en-US" sz="1200"/>
              <a:pPr algn="r" eaLnBrk="1" hangingPunct="1">
                <a:spcBef>
                  <a:spcPct val="0"/>
                </a:spcBef>
                <a:buFontTx/>
                <a:buNone/>
              </a:pPr>
              <a:t>2</a:t>
            </a:fld>
            <a:endParaRPr lang="en-US" sz="1200"/>
          </a:p>
        </p:txBody>
      </p:sp>
      <p:sp>
        <p:nvSpPr>
          <p:cNvPr id="55300" name="Rectangle 2"/>
          <p:cNvSpPr>
            <a:spLocks noGrp="1" noRot="1" noChangeAspect="1" noChangeArrowheads="1" noTextEdit="1"/>
          </p:cNvSpPr>
          <p:nvPr>
            <p:ph type="sldImg"/>
          </p:nvPr>
        </p:nvSpPr>
        <p:spPr>
          <a:xfrm>
            <a:off x="-268288" y="304800"/>
            <a:ext cx="2200276" cy="1651000"/>
          </a:xfrm>
          <a:ln/>
        </p:spPr>
      </p:sp>
      <p:sp>
        <p:nvSpPr>
          <p:cNvPr id="55301" name="Rectangle 3"/>
          <p:cNvSpPr>
            <a:spLocks noGrp="1" noChangeArrowheads="1"/>
          </p:cNvSpPr>
          <p:nvPr>
            <p:ph type="body" idx="1"/>
          </p:nvPr>
        </p:nvSpPr>
        <p:spPr>
          <a:xfrm>
            <a:off x="191018" y="2234472"/>
            <a:ext cx="3011245" cy="6224041"/>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32" tIns="45016" rIns="90032" bIns="45016"/>
          <a:lstStyle/>
          <a:p>
            <a:pPr eaLnBrk="1" hangingPunct="1"/>
            <a:r>
              <a:rPr lang="en-US" sz="1400"/>
              <a:t>They jointly created a vision for the Next Generation Air Transportation System (NextGen) that would modernize the NAS and take advantage of new automation and technologies to accommodate the expected growth of air transportation.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23</a:t>
            </a:fld>
            <a:endParaRPr lang="en-US"/>
          </a:p>
        </p:txBody>
      </p:sp>
    </p:spTree>
    <p:extLst>
      <p:ext uri="{BB962C8B-B14F-4D97-AF65-F5344CB8AC3E}">
        <p14:creationId xmlns:p14="http://schemas.microsoft.com/office/powerpoint/2010/main" xmlns="" val="215214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 the</a:t>
            </a:r>
            <a:r>
              <a:rPr lang="en-US" baseline="0" dirty="0" smtClean="0"/>
              <a:t> information on the screen</a:t>
            </a:r>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26</a:t>
            </a:fld>
            <a:endParaRPr lang="en-US"/>
          </a:p>
        </p:txBody>
      </p:sp>
    </p:spTree>
    <p:extLst>
      <p:ext uri="{BB962C8B-B14F-4D97-AF65-F5344CB8AC3E}">
        <p14:creationId xmlns:p14="http://schemas.microsoft.com/office/powerpoint/2010/main" xmlns="" val="452165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mbria" pitchFamily="18" charset="0"/>
              </a:rPr>
              <a:t>Increases situational awareness</a:t>
            </a:r>
          </a:p>
        </p:txBody>
      </p:sp>
      <p:sp>
        <p:nvSpPr>
          <p:cNvPr id="4" name="Slide Number Placeholder 3"/>
          <p:cNvSpPr>
            <a:spLocks noGrp="1"/>
          </p:cNvSpPr>
          <p:nvPr>
            <p:ph type="sldNum" sz="quarter" idx="10"/>
          </p:nvPr>
        </p:nvSpPr>
        <p:spPr/>
        <p:txBody>
          <a:bodyPr/>
          <a:lstStyle/>
          <a:p>
            <a:fld id="{035F9161-807F-4116-B7C7-1579A71EA7B1}" type="slidenum">
              <a:rPr lang="en-US" smtClean="0"/>
              <a:pPr/>
              <a:t>27</a:t>
            </a:fld>
            <a:endParaRPr lang="en-US"/>
          </a:p>
        </p:txBody>
      </p:sp>
    </p:spTree>
    <p:extLst>
      <p:ext uri="{BB962C8B-B14F-4D97-AF65-F5344CB8AC3E}">
        <p14:creationId xmlns:p14="http://schemas.microsoft.com/office/powerpoint/2010/main" xmlns="" val="326707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NASA</a:t>
            </a:r>
            <a:r>
              <a:rPr lang="en-US" baseline="0" dirty="0" smtClean="0"/>
              <a:t> has its own objective </a:t>
            </a:r>
            <a:r>
              <a:rPr lang="en-US" baseline="0" dirty="0" smtClean="0">
                <a:sym typeface="Wingdings" pitchFamily="2" charset="2"/>
              </a:rPr>
              <a:t> automate the entire air traffic system in addition to being able to control aircraft from the ground like a </a:t>
            </a:r>
            <a:r>
              <a:rPr lang="en-US" baseline="0" dirty="0" err="1" smtClean="0">
                <a:sym typeface="Wingdings" pitchFamily="2" charset="2"/>
              </a:rPr>
              <a:t>strategian</a:t>
            </a:r>
            <a:endParaRPr lang="en-US" baseline="0" dirty="0" smtClean="0">
              <a:sym typeface="Wingdings" pitchFamily="2" charset="2"/>
            </a:endParaRPr>
          </a:p>
          <a:p>
            <a:endParaRPr lang="en-US" baseline="0" dirty="0" smtClean="0">
              <a:sym typeface="Wingdings" pitchFamily="2" charset="2"/>
            </a:endParaRPr>
          </a:p>
          <a:p>
            <a:r>
              <a:rPr lang="en-US" baseline="0" dirty="0" smtClean="0">
                <a:sym typeface="Wingdings" pitchFamily="2" charset="2"/>
              </a:rPr>
              <a:t>Of course, that’s not going to happen overnight  also, I’m a pilot too and I have issues with that cause that’ll put me out of a job…</a:t>
            </a:r>
          </a:p>
          <a:p>
            <a:endParaRPr lang="en-US" baseline="0" dirty="0" smtClean="0">
              <a:sym typeface="Wingdings" pitchFamily="2" charset="2"/>
            </a:endParaRPr>
          </a:p>
          <a:p>
            <a:r>
              <a:rPr lang="en-US" baseline="0" dirty="0" smtClean="0">
                <a:sym typeface="Wingdings" pitchFamily="2" charset="2"/>
              </a:rPr>
              <a:t>But there are phases towards that goal</a:t>
            </a:r>
          </a:p>
          <a:p>
            <a:endParaRPr lang="en-US" baseline="0" dirty="0" smtClean="0">
              <a:sym typeface="Wingdings" pitchFamily="2" charset="2"/>
            </a:endParaRPr>
          </a:p>
          <a:p>
            <a:r>
              <a:rPr lang="en-US" baseline="0" dirty="0" smtClean="0">
                <a:sym typeface="Wingdings" pitchFamily="2" charset="2"/>
              </a:rPr>
              <a:t>Here, to illustrate DFDI as a Future Concept Enabler, I am compounding DFDI and its evolution of capabilities to the phases that NASA will take to ultimately automate airspace.</a:t>
            </a:r>
          </a:p>
        </p:txBody>
      </p:sp>
      <p:sp>
        <p:nvSpPr>
          <p:cNvPr id="4" name="Slide Number Placeholder 3"/>
          <p:cNvSpPr>
            <a:spLocks noGrp="1"/>
          </p:cNvSpPr>
          <p:nvPr>
            <p:ph type="sldNum" sz="quarter" idx="10"/>
          </p:nvPr>
        </p:nvSpPr>
        <p:spPr/>
        <p:txBody>
          <a:bodyPr/>
          <a:lstStyle/>
          <a:p>
            <a:fld id="{035F9161-807F-4116-B7C7-1579A71EA7B1}" type="slidenum">
              <a:rPr lang="en-US" smtClean="0"/>
              <a:pPr/>
              <a:t>30</a:t>
            </a:fld>
            <a:endParaRPr lang="en-US"/>
          </a:p>
        </p:txBody>
      </p:sp>
    </p:spTree>
    <p:extLst>
      <p:ext uri="{BB962C8B-B14F-4D97-AF65-F5344CB8AC3E}">
        <p14:creationId xmlns:p14="http://schemas.microsoft.com/office/powerpoint/2010/main" xmlns="" val="2887539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evolve</a:t>
            </a:r>
            <a:r>
              <a:rPr lang="en-US" baseline="0" dirty="0" smtClean="0"/>
              <a:t> DFDI to have reporting capabilities…once the pilot finishes the maneuver, DFDI reports this fact back to the controllers so they know that the sequence is done.</a:t>
            </a:r>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32</a:t>
            </a:fld>
            <a:endParaRPr lang="en-US"/>
          </a:p>
        </p:txBody>
      </p:sp>
    </p:spTree>
    <p:extLst>
      <p:ext uri="{BB962C8B-B14F-4D97-AF65-F5344CB8AC3E}">
        <p14:creationId xmlns:p14="http://schemas.microsoft.com/office/powerpoint/2010/main" xmlns="" val="105410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NASA’s next objective is to detect and solve conflicts automatically, then DFDI will evolve and also assist with auto-solving trajectory conflicts…</a:t>
            </a:r>
          </a:p>
          <a:p>
            <a:endParaRPr lang="en-US" baseline="0" dirty="0" smtClean="0"/>
          </a:p>
          <a:p>
            <a:endParaRPr lang="en-US" baseline="0" dirty="0" smtClean="0"/>
          </a:p>
          <a:p>
            <a:r>
              <a:rPr lang="en-US" baseline="0" dirty="0" smtClean="0"/>
              <a:t>For example, through VDL Mode 4, aircraft will talk to each other and figure out how best they will solve their own conflicts. The controller takes a passive role and only monitors this sequence.</a:t>
            </a:r>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33</a:t>
            </a:fld>
            <a:endParaRPr lang="en-US"/>
          </a:p>
        </p:txBody>
      </p:sp>
    </p:spTree>
    <p:extLst>
      <p:ext uri="{BB962C8B-B14F-4D97-AF65-F5344CB8AC3E}">
        <p14:creationId xmlns:p14="http://schemas.microsoft.com/office/powerpoint/2010/main" xmlns="" val="408911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as we get closer to airspace automation, we expand</a:t>
            </a:r>
            <a:r>
              <a:rPr lang="en-US" baseline="0" dirty="0" smtClean="0"/>
              <a:t> the last idea into a whole airspace sector.</a:t>
            </a:r>
          </a:p>
          <a:p>
            <a:endParaRPr lang="en-US" baseline="0" dirty="0" smtClean="0"/>
          </a:p>
          <a:p>
            <a:r>
              <a:rPr lang="en-US" baseline="0" dirty="0" smtClean="0"/>
              <a:t>Aircraft will talk to each other and generate full trajectories on how they will navigate the airspace. DFDI will help with that when it provides suggestions on the avionics.</a:t>
            </a:r>
          </a:p>
        </p:txBody>
      </p:sp>
      <p:sp>
        <p:nvSpPr>
          <p:cNvPr id="4" name="Slide Number Placeholder 3"/>
          <p:cNvSpPr>
            <a:spLocks noGrp="1"/>
          </p:cNvSpPr>
          <p:nvPr>
            <p:ph type="sldNum" sz="quarter" idx="10"/>
          </p:nvPr>
        </p:nvSpPr>
        <p:spPr/>
        <p:txBody>
          <a:bodyPr/>
          <a:lstStyle/>
          <a:p>
            <a:fld id="{035F9161-807F-4116-B7C7-1579A71EA7B1}" type="slidenum">
              <a:rPr lang="en-US" smtClean="0"/>
              <a:pPr/>
              <a:t>34</a:t>
            </a:fld>
            <a:endParaRPr lang="en-US"/>
          </a:p>
        </p:txBody>
      </p:sp>
    </p:spTree>
    <p:extLst>
      <p:ext uri="{BB962C8B-B14F-4D97-AF65-F5344CB8AC3E}">
        <p14:creationId xmlns:p14="http://schemas.microsoft.com/office/powerpoint/2010/main" xmlns="" val="3726303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Flying at a given spot in the wake of another aircraft can decrease </a:t>
            </a:r>
            <a:endParaRPr lang="en-US" dirty="0" smtClean="0"/>
          </a:p>
          <a:p>
            <a:r>
              <a:rPr lang="en-US" sz="1200" kern="1200" dirty="0" smtClean="0">
                <a:solidFill>
                  <a:schemeClr val="tx1"/>
                </a:solidFill>
                <a:effectLst/>
                <a:latin typeface="+mn-lt"/>
                <a:ea typeface="+mn-ea"/>
                <a:cs typeface="+mn-cs"/>
              </a:rPr>
              <a:t>induced drag </a:t>
            </a:r>
            <a:endParaRPr lang="en-US" dirty="0"/>
          </a:p>
        </p:txBody>
      </p:sp>
      <p:sp>
        <p:nvSpPr>
          <p:cNvPr id="4" name="Slide Number Placeholder 3"/>
          <p:cNvSpPr>
            <a:spLocks noGrp="1"/>
          </p:cNvSpPr>
          <p:nvPr>
            <p:ph type="sldNum" sz="quarter" idx="10"/>
          </p:nvPr>
        </p:nvSpPr>
        <p:spPr/>
        <p:txBody>
          <a:bodyPr/>
          <a:lstStyle/>
          <a:p>
            <a:fld id="{43BC9A37-0725-4010-B0E0-5E21ABB6E83A}" type="slidenum">
              <a:rPr lang="en-US" smtClean="0"/>
              <a:pPr/>
              <a:t>36</a:t>
            </a:fld>
            <a:endParaRPr lang="en-US"/>
          </a:p>
        </p:txBody>
      </p:sp>
    </p:spTree>
    <p:extLst>
      <p:ext uri="{BB962C8B-B14F-4D97-AF65-F5344CB8AC3E}">
        <p14:creationId xmlns:p14="http://schemas.microsoft.com/office/powerpoint/2010/main" xmlns="" val="413271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40</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Why now? </a:t>
            </a:r>
            <a:endParaRPr lang="en-US" dirty="0" smtClean="0"/>
          </a:p>
          <a:p>
            <a:r>
              <a:rPr lang="en-US" sz="1200" kern="1200" dirty="0" smtClean="0">
                <a:solidFill>
                  <a:schemeClr val="tx1"/>
                </a:solidFill>
                <a:effectLst/>
                <a:latin typeface="+mn-lt"/>
                <a:ea typeface="+mn-ea"/>
                <a:cs typeface="+mn-cs"/>
              </a:rPr>
              <a:t>– New advances in software and GPS have enabled position- keeping </a:t>
            </a:r>
            <a:endParaRPr lang="en-US" dirty="0" smtClean="0"/>
          </a:p>
          <a:p>
            <a:r>
              <a:rPr lang="en-US" sz="1200" kern="1200" dirty="0" smtClean="0">
                <a:solidFill>
                  <a:schemeClr val="tx1"/>
                </a:solidFill>
                <a:effectLst/>
                <a:latin typeface="+mn-lt"/>
                <a:ea typeface="+mn-ea"/>
                <a:cs typeface="+mn-cs"/>
              </a:rPr>
              <a:t>• NASA AFF program </a:t>
            </a:r>
            <a:endParaRPr lang="en-US" dirty="0" smtClean="0"/>
          </a:p>
          <a:p>
            <a:r>
              <a:rPr lang="en-US" sz="1200" kern="1200" dirty="0" smtClean="0">
                <a:solidFill>
                  <a:schemeClr val="tx1"/>
                </a:solidFill>
                <a:effectLst/>
                <a:latin typeface="+mn-lt"/>
                <a:ea typeface="+mn-ea"/>
                <a:cs typeface="+mn-cs"/>
              </a:rPr>
              <a:t>– World air cargo traffic growing on average 6.4% per year in the next 20 years </a:t>
            </a:r>
            <a:endParaRPr lang="en-US" dirty="0" smtClean="0"/>
          </a:p>
          <a:p>
            <a:r>
              <a:rPr lang="en-US" sz="1200" kern="1200" dirty="0" smtClean="0">
                <a:solidFill>
                  <a:schemeClr val="tx1"/>
                </a:solidFill>
                <a:effectLst/>
                <a:latin typeface="+mn-lt"/>
                <a:ea typeface="+mn-ea"/>
                <a:cs typeface="+mn-cs"/>
              </a:rPr>
              <a:t>• Asian market growing at 10.3% </a:t>
            </a:r>
            <a:endParaRPr lang="en-US" dirty="0" smtClean="0"/>
          </a:p>
          <a:p>
            <a:r>
              <a:rPr lang="en-US" sz="1200" kern="1200" dirty="0" smtClean="0">
                <a:solidFill>
                  <a:schemeClr val="tx1"/>
                </a:solidFill>
                <a:effectLst/>
                <a:latin typeface="+mn-lt"/>
                <a:ea typeface="+mn-ea"/>
                <a:cs typeface="+mn-cs"/>
              </a:rPr>
              <a:t>– Fuel prices increasing (44% over the past year) • Demand for technology to lower fuel costs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Fuel costs normally 12-18% of total airline costs </a:t>
            </a:r>
            <a:endParaRPr lang="en-US" dirty="0" smtClean="0"/>
          </a:p>
          <a:p>
            <a:pPr eaLnBrk="1" hangingPunct="1"/>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41</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For</a:t>
            </a:r>
            <a:r>
              <a:rPr lang="en-US" sz="1200" b="1" kern="1200" baseline="0" dirty="0" smtClean="0">
                <a:solidFill>
                  <a:schemeClr val="tx1"/>
                </a:solidFill>
                <a:effectLst/>
                <a:latin typeface="+mn-lt"/>
                <a:ea typeface="+mn-ea"/>
                <a:cs typeface="+mn-cs"/>
              </a:rPr>
              <a:t> Air cargo carriers: </a:t>
            </a:r>
          </a:p>
          <a:p>
            <a:r>
              <a:rPr lang="en-US" sz="1200" kern="1200" dirty="0" smtClean="0">
                <a:solidFill>
                  <a:schemeClr val="tx1"/>
                </a:solidFill>
                <a:effectLst/>
                <a:latin typeface="+mn-lt"/>
                <a:ea typeface="+mn-ea"/>
                <a:cs typeface="+mn-cs"/>
              </a:rPr>
              <a:t>– Cargo carriers save money </a:t>
            </a:r>
            <a:endParaRPr lang="en-US" dirty="0" smtClean="0"/>
          </a:p>
          <a:p>
            <a:r>
              <a:rPr lang="en-US" sz="1200" kern="1200" dirty="0" smtClean="0">
                <a:solidFill>
                  <a:schemeClr val="tx1"/>
                </a:solidFill>
                <a:effectLst/>
                <a:latin typeface="+mn-lt"/>
                <a:ea typeface="+mn-ea"/>
                <a:cs typeface="+mn-cs"/>
              </a:rPr>
              <a:t>– Reduced prices capture market share, increase profit </a:t>
            </a:r>
            <a:endParaRPr lang="en-US" dirty="0" smtClean="0"/>
          </a:p>
          <a:p>
            <a:r>
              <a:rPr lang="en-US" sz="1200" kern="1200" dirty="0" smtClean="0">
                <a:solidFill>
                  <a:schemeClr val="tx1"/>
                </a:solidFill>
                <a:effectLst/>
                <a:latin typeface="+mn-lt"/>
                <a:ea typeface="+mn-ea"/>
                <a:cs typeface="+mn-cs"/>
              </a:rPr>
              <a:t>– Increased range reaches additional markets, more profit </a:t>
            </a:r>
            <a:endParaRPr lang="en-US" dirty="0" smtClean="0"/>
          </a:p>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763" eaLnBrk="0" hangingPunct="0">
              <a:spcBef>
                <a:spcPct val="50000"/>
              </a:spcBef>
              <a:buChar char="•"/>
              <a:defRPr sz="2400">
                <a:solidFill>
                  <a:schemeClr val="tx1"/>
                </a:solidFill>
                <a:latin typeface="Arial" pitchFamily="34" charset="0"/>
              </a:defRPr>
            </a:lvl1pPr>
            <a:lvl2pPr marL="729057" indent="-280406" defTabSz="909763" eaLnBrk="0" hangingPunct="0">
              <a:spcBef>
                <a:spcPct val="50000"/>
              </a:spcBef>
              <a:buChar char="•"/>
              <a:defRPr sz="2400">
                <a:solidFill>
                  <a:schemeClr val="tx1"/>
                </a:solidFill>
                <a:latin typeface="Arial" pitchFamily="34" charset="0"/>
              </a:defRPr>
            </a:lvl2pPr>
            <a:lvl3pPr marL="1121626" indent="-224325" defTabSz="909763" eaLnBrk="0" hangingPunct="0">
              <a:spcBef>
                <a:spcPct val="50000"/>
              </a:spcBef>
              <a:buChar char="•"/>
              <a:defRPr sz="2400">
                <a:solidFill>
                  <a:schemeClr val="tx1"/>
                </a:solidFill>
                <a:latin typeface="Arial" pitchFamily="34" charset="0"/>
              </a:defRPr>
            </a:lvl3pPr>
            <a:lvl4pPr marL="1570276" indent="-224325" defTabSz="909763" eaLnBrk="0" hangingPunct="0">
              <a:spcBef>
                <a:spcPct val="50000"/>
              </a:spcBef>
              <a:buChar char="•"/>
              <a:defRPr sz="2400">
                <a:solidFill>
                  <a:schemeClr val="tx1"/>
                </a:solidFill>
                <a:latin typeface="Arial" pitchFamily="34" charset="0"/>
              </a:defRPr>
            </a:lvl4pPr>
            <a:lvl5pPr marL="2018927" indent="-224325" defTabSz="909763" eaLnBrk="0" hangingPunct="0">
              <a:spcBef>
                <a:spcPct val="50000"/>
              </a:spcBef>
              <a:buChar char="•"/>
              <a:defRPr sz="2400">
                <a:solidFill>
                  <a:schemeClr val="tx1"/>
                </a:solidFill>
                <a:latin typeface="Arial" pitchFamily="34" charset="0"/>
              </a:defRPr>
            </a:lvl5pPr>
            <a:lvl6pPr marL="2467577" indent="-224325" defTabSz="909763" eaLnBrk="0" fontAlgn="base" hangingPunct="0">
              <a:spcBef>
                <a:spcPct val="50000"/>
              </a:spcBef>
              <a:spcAft>
                <a:spcPct val="0"/>
              </a:spcAft>
              <a:buChar char="•"/>
              <a:defRPr sz="2400">
                <a:solidFill>
                  <a:schemeClr val="tx1"/>
                </a:solidFill>
                <a:latin typeface="Arial" pitchFamily="34" charset="0"/>
              </a:defRPr>
            </a:lvl6pPr>
            <a:lvl7pPr marL="2916227" indent="-224325" defTabSz="909763" eaLnBrk="0" fontAlgn="base" hangingPunct="0">
              <a:spcBef>
                <a:spcPct val="50000"/>
              </a:spcBef>
              <a:spcAft>
                <a:spcPct val="0"/>
              </a:spcAft>
              <a:buChar char="•"/>
              <a:defRPr sz="2400">
                <a:solidFill>
                  <a:schemeClr val="tx1"/>
                </a:solidFill>
                <a:latin typeface="Arial" pitchFamily="34" charset="0"/>
              </a:defRPr>
            </a:lvl7pPr>
            <a:lvl8pPr marL="3364878" indent="-224325" defTabSz="909763" eaLnBrk="0" fontAlgn="base" hangingPunct="0">
              <a:spcBef>
                <a:spcPct val="50000"/>
              </a:spcBef>
              <a:spcAft>
                <a:spcPct val="0"/>
              </a:spcAft>
              <a:buChar char="•"/>
              <a:defRPr sz="2400">
                <a:solidFill>
                  <a:schemeClr val="tx1"/>
                </a:solidFill>
                <a:latin typeface="Arial" pitchFamily="34" charset="0"/>
              </a:defRPr>
            </a:lvl8pPr>
            <a:lvl9pPr marL="3813528" indent="-224325" defTabSz="909763" eaLnBrk="0" fontAlgn="base" hangingPunct="0">
              <a:spcBef>
                <a:spcPct val="50000"/>
              </a:spcBef>
              <a:spcAft>
                <a:spcPct val="0"/>
              </a:spcAft>
              <a:buChar char="•"/>
              <a:defRPr sz="2400">
                <a:solidFill>
                  <a:schemeClr val="tx1"/>
                </a:solidFill>
                <a:latin typeface="Arial" pitchFamily="34" charset="0"/>
              </a:defRPr>
            </a:lvl9pPr>
          </a:lstStyle>
          <a:p>
            <a:pPr eaLnBrk="1" hangingPunct="1">
              <a:spcBef>
                <a:spcPct val="0"/>
              </a:spcBef>
              <a:buFontTx/>
              <a:buNone/>
            </a:pPr>
            <a:fld id="{D9705715-F985-4186-984A-00BEB846A7A9}" type="slidenum">
              <a:rPr lang="en-US" sz="1200">
                <a:latin typeface="Times New Roman" pitchFamily="18" charset="0"/>
              </a:rPr>
              <a:pPr eaLnBrk="1" hangingPunct="1">
                <a:spcBef>
                  <a:spcPct val="0"/>
                </a:spcBef>
                <a:buFontTx/>
                <a:buNone/>
              </a:pPr>
              <a:t>3</a:t>
            </a:fld>
            <a:endParaRPr lang="en-US" sz="1200">
              <a:latin typeface="Times New Roman" pitchFamily="18" charset="0"/>
            </a:endParaRPr>
          </a:p>
        </p:txBody>
      </p:sp>
      <p:sp>
        <p:nvSpPr>
          <p:cNvPr id="58371" name="Rectangle 7"/>
          <p:cNvSpPr txBox="1">
            <a:spLocks noGrp="1" noChangeArrowheads="1"/>
          </p:cNvSpPr>
          <p:nvPr/>
        </p:nvSpPr>
        <p:spPr bwMode="auto">
          <a:xfrm>
            <a:off x="3887133" y="8686489"/>
            <a:ext cx="2970868" cy="45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7793" tIns="43896" rIns="87793" bIns="43896" anchor="b"/>
          <a:lstStyle>
            <a:lvl1pPr defTabSz="898525" eaLnBrk="0" hangingPunct="0">
              <a:spcBef>
                <a:spcPct val="50000"/>
              </a:spcBef>
              <a:buChar char="•"/>
              <a:defRPr sz="2400">
                <a:solidFill>
                  <a:schemeClr val="tx1"/>
                </a:solidFill>
                <a:latin typeface="Arial" pitchFamily="34" charset="0"/>
              </a:defRPr>
            </a:lvl1pPr>
            <a:lvl2pPr marL="742950" indent="-285750" defTabSz="898525" eaLnBrk="0" hangingPunct="0">
              <a:spcBef>
                <a:spcPct val="50000"/>
              </a:spcBef>
              <a:buChar char="•"/>
              <a:defRPr sz="2400">
                <a:solidFill>
                  <a:schemeClr val="tx1"/>
                </a:solidFill>
                <a:latin typeface="Arial" pitchFamily="34" charset="0"/>
              </a:defRPr>
            </a:lvl2pPr>
            <a:lvl3pPr marL="1143000" indent="-228600" defTabSz="898525" eaLnBrk="0" hangingPunct="0">
              <a:spcBef>
                <a:spcPct val="50000"/>
              </a:spcBef>
              <a:buChar char="•"/>
              <a:defRPr sz="2400">
                <a:solidFill>
                  <a:schemeClr val="tx1"/>
                </a:solidFill>
                <a:latin typeface="Arial" pitchFamily="34" charset="0"/>
              </a:defRPr>
            </a:lvl3pPr>
            <a:lvl4pPr marL="1600200" indent="-228600" defTabSz="898525" eaLnBrk="0" hangingPunct="0">
              <a:spcBef>
                <a:spcPct val="50000"/>
              </a:spcBef>
              <a:buChar char="•"/>
              <a:defRPr sz="2400">
                <a:solidFill>
                  <a:schemeClr val="tx1"/>
                </a:solidFill>
                <a:latin typeface="Arial" pitchFamily="34" charset="0"/>
              </a:defRPr>
            </a:lvl4pPr>
            <a:lvl5pPr marL="2057400" indent="-228600" defTabSz="898525" eaLnBrk="0" hangingPunct="0">
              <a:spcBef>
                <a:spcPct val="50000"/>
              </a:spcBef>
              <a:buChar char="•"/>
              <a:defRPr sz="2400">
                <a:solidFill>
                  <a:schemeClr val="tx1"/>
                </a:solidFill>
                <a:latin typeface="Arial" pitchFamily="34" charset="0"/>
              </a:defRPr>
            </a:lvl5pPr>
            <a:lvl6pPr marL="2514600" indent="-228600" defTabSz="898525" eaLnBrk="0" fontAlgn="base" hangingPunct="0">
              <a:spcBef>
                <a:spcPct val="50000"/>
              </a:spcBef>
              <a:spcAft>
                <a:spcPct val="0"/>
              </a:spcAft>
              <a:buChar char="•"/>
              <a:defRPr sz="2400">
                <a:solidFill>
                  <a:schemeClr val="tx1"/>
                </a:solidFill>
                <a:latin typeface="Arial" pitchFamily="34" charset="0"/>
              </a:defRPr>
            </a:lvl6pPr>
            <a:lvl7pPr marL="2971800" indent="-228600" defTabSz="898525" eaLnBrk="0" fontAlgn="base" hangingPunct="0">
              <a:spcBef>
                <a:spcPct val="50000"/>
              </a:spcBef>
              <a:spcAft>
                <a:spcPct val="0"/>
              </a:spcAft>
              <a:buChar char="•"/>
              <a:defRPr sz="2400">
                <a:solidFill>
                  <a:schemeClr val="tx1"/>
                </a:solidFill>
                <a:latin typeface="Arial" pitchFamily="34" charset="0"/>
              </a:defRPr>
            </a:lvl7pPr>
            <a:lvl8pPr marL="3429000" indent="-228600" defTabSz="898525" eaLnBrk="0" fontAlgn="base" hangingPunct="0">
              <a:spcBef>
                <a:spcPct val="50000"/>
              </a:spcBef>
              <a:spcAft>
                <a:spcPct val="0"/>
              </a:spcAft>
              <a:buChar char="•"/>
              <a:defRPr sz="2400">
                <a:solidFill>
                  <a:schemeClr val="tx1"/>
                </a:solidFill>
                <a:latin typeface="Arial" pitchFamily="34" charset="0"/>
              </a:defRPr>
            </a:lvl8pPr>
            <a:lvl9pPr marL="3886200" indent="-228600" defTabSz="898525" eaLnBrk="0" fontAlgn="base" hangingPunct="0">
              <a:spcBef>
                <a:spcPct val="50000"/>
              </a:spcBef>
              <a:spcAft>
                <a:spcPct val="0"/>
              </a:spcAft>
              <a:buChar char="•"/>
              <a:defRPr sz="2400">
                <a:solidFill>
                  <a:schemeClr val="tx1"/>
                </a:solidFill>
                <a:latin typeface="Arial" pitchFamily="34" charset="0"/>
              </a:defRPr>
            </a:lvl9pPr>
          </a:lstStyle>
          <a:p>
            <a:pPr algn="r" eaLnBrk="1" hangingPunct="1">
              <a:spcBef>
                <a:spcPct val="0"/>
              </a:spcBef>
              <a:buFontTx/>
              <a:buNone/>
            </a:pPr>
            <a:fld id="{3C4F22D0-8707-4C91-B9A4-829EC1BDB510}" type="slidenum">
              <a:rPr lang="en-US" sz="1200">
                <a:latin typeface="Times New Roman" pitchFamily="18" charset="0"/>
                <a:ea typeface="ＭＳ Ｐゴシック" charset="-128"/>
              </a:rPr>
              <a:pPr algn="r" eaLnBrk="1" hangingPunct="1">
                <a:spcBef>
                  <a:spcPct val="0"/>
                </a:spcBef>
                <a:buFontTx/>
                <a:buNone/>
              </a:pPr>
              <a:t>3</a:t>
            </a:fld>
            <a:endParaRPr lang="en-US" sz="1200">
              <a:latin typeface="Times New Roman" pitchFamily="18" charset="0"/>
              <a:ea typeface="ＭＳ Ｐゴシック" charset="-128"/>
            </a:endParaRPr>
          </a:p>
        </p:txBody>
      </p:sp>
      <p:sp>
        <p:nvSpPr>
          <p:cNvPr id="58372" name="Rectangle 7"/>
          <p:cNvSpPr txBox="1">
            <a:spLocks noGrp="1" noChangeArrowheads="1"/>
          </p:cNvSpPr>
          <p:nvPr/>
        </p:nvSpPr>
        <p:spPr bwMode="auto">
          <a:xfrm>
            <a:off x="3887133" y="8686489"/>
            <a:ext cx="2970868" cy="457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7799" tIns="43898" rIns="87799" bIns="43898" anchor="b"/>
          <a:lstStyle>
            <a:lvl1pPr defTabSz="898525" eaLnBrk="0" hangingPunct="0">
              <a:spcBef>
                <a:spcPct val="50000"/>
              </a:spcBef>
              <a:buChar char="•"/>
              <a:defRPr sz="2400">
                <a:solidFill>
                  <a:schemeClr val="tx1"/>
                </a:solidFill>
                <a:latin typeface="Arial" pitchFamily="34" charset="0"/>
              </a:defRPr>
            </a:lvl1pPr>
            <a:lvl2pPr marL="742950" indent="-285750" defTabSz="898525" eaLnBrk="0" hangingPunct="0">
              <a:spcBef>
                <a:spcPct val="50000"/>
              </a:spcBef>
              <a:buChar char="•"/>
              <a:defRPr sz="2400">
                <a:solidFill>
                  <a:schemeClr val="tx1"/>
                </a:solidFill>
                <a:latin typeface="Arial" pitchFamily="34" charset="0"/>
              </a:defRPr>
            </a:lvl2pPr>
            <a:lvl3pPr marL="1143000" indent="-228600" defTabSz="898525" eaLnBrk="0" hangingPunct="0">
              <a:spcBef>
                <a:spcPct val="50000"/>
              </a:spcBef>
              <a:buChar char="•"/>
              <a:defRPr sz="2400">
                <a:solidFill>
                  <a:schemeClr val="tx1"/>
                </a:solidFill>
                <a:latin typeface="Arial" pitchFamily="34" charset="0"/>
              </a:defRPr>
            </a:lvl3pPr>
            <a:lvl4pPr marL="1600200" indent="-228600" defTabSz="898525" eaLnBrk="0" hangingPunct="0">
              <a:spcBef>
                <a:spcPct val="50000"/>
              </a:spcBef>
              <a:buChar char="•"/>
              <a:defRPr sz="2400">
                <a:solidFill>
                  <a:schemeClr val="tx1"/>
                </a:solidFill>
                <a:latin typeface="Arial" pitchFamily="34" charset="0"/>
              </a:defRPr>
            </a:lvl4pPr>
            <a:lvl5pPr marL="2057400" indent="-228600" defTabSz="898525" eaLnBrk="0" hangingPunct="0">
              <a:spcBef>
                <a:spcPct val="50000"/>
              </a:spcBef>
              <a:buChar char="•"/>
              <a:defRPr sz="2400">
                <a:solidFill>
                  <a:schemeClr val="tx1"/>
                </a:solidFill>
                <a:latin typeface="Arial" pitchFamily="34" charset="0"/>
              </a:defRPr>
            </a:lvl5pPr>
            <a:lvl6pPr marL="2514600" indent="-228600" defTabSz="898525" eaLnBrk="0" fontAlgn="base" hangingPunct="0">
              <a:spcBef>
                <a:spcPct val="50000"/>
              </a:spcBef>
              <a:spcAft>
                <a:spcPct val="0"/>
              </a:spcAft>
              <a:buChar char="•"/>
              <a:defRPr sz="2400">
                <a:solidFill>
                  <a:schemeClr val="tx1"/>
                </a:solidFill>
                <a:latin typeface="Arial" pitchFamily="34" charset="0"/>
              </a:defRPr>
            </a:lvl6pPr>
            <a:lvl7pPr marL="2971800" indent="-228600" defTabSz="898525" eaLnBrk="0" fontAlgn="base" hangingPunct="0">
              <a:spcBef>
                <a:spcPct val="50000"/>
              </a:spcBef>
              <a:spcAft>
                <a:spcPct val="0"/>
              </a:spcAft>
              <a:buChar char="•"/>
              <a:defRPr sz="2400">
                <a:solidFill>
                  <a:schemeClr val="tx1"/>
                </a:solidFill>
                <a:latin typeface="Arial" pitchFamily="34" charset="0"/>
              </a:defRPr>
            </a:lvl7pPr>
            <a:lvl8pPr marL="3429000" indent="-228600" defTabSz="898525" eaLnBrk="0" fontAlgn="base" hangingPunct="0">
              <a:spcBef>
                <a:spcPct val="50000"/>
              </a:spcBef>
              <a:spcAft>
                <a:spcPct val="0"/>
              </a:spcAft>
              <a:buChar char="•"/>
              <a:defRPr sz="2400">
                <a:solidFill>
                  <a:schemeClr val="tx1"/>
                </a:solidFill>
                <a:latin typeface="Arial" pitchFamily="34" charset="0"/>
              </a:defRPr>
            </a:lvl8pPr>
            <a:lvl9pPr marL="3886200" indent="-228600" defTabSz="898525" eaLnBrk="0" fontAlgn="base" hangingPunct="0">
              <a:spcBef>
                <a:spcPct val="50000"/>
              </a:spcBef>
              <a:spcAft>
                <a:spcPct val="0"/>
              </a:spcAft>
              <a:buChar char="•"/>
              <a:defRPr sz="2400">
                <a:solidFill>
                  <a:schemeClr val="tx1"/>
                </a:solidFill>
                <a:latin typeface="Arial" pitchFamily="34" charset="0"/>
              </a:defRPr>
            </a:lvl9pPr>
          </a:lstStyle>
          <a:p>
            <a:pPr algn="r" eaLnBrk="1" hangingPunct="1">
              <a:spcBef>
                <a:spcPct val="0"/>
              </a:spcBef>
              <a:buFontTx/>
              <a:buNone/>
            </a:pPr>
            <a:fld id="{FD06D3DF-D894-4554-81FB-B24F4CE5CA2E}" type="slidenum">
              <a:rPr lang="en-US" sz="1200">
                <a:latin typeface="Times New Roman" pitchFamily="18" charset="0"/>
                <a:ea typeface="ＭＳ Ｐゴシック" charset="-128"/>
              </a:rPr>
              <a:pPr algn="r" eaLnBrk="1" hangingPunct="1">
                <a:spcBef>
                  <a:spcPct val="0"/>
                </a:spcBef>
                <a:buFontTx/>
                <a:buNone/>
              </a:pPr>
              <a:t>3</a:t>
            </a:fld>
            <a:endParaRPr lang="en-US" sz="1200">
              <a:latin typeface="Times New Roman" pitchFamily="18" charset="0"/>
              <a:ea typeface="ＭＳ Ｐゴシック" charset="-128"/>
            </a:endParaRPr>
          </a:p>
        </p:txBody>
      </p:sp>
      <p:sp>
        <p:nvSpPr>
          <p:cNvPr id="58373" name="Rectangle 2"/>
          <p:cNvSpPr>
            <a:spLocks noGrp="1" noRot="1" noChangeAspect="1" noChangeArrowheads="1" noTextEdit="1"/>
          </p:cNvSpPr>
          <p:nvPr>
            <p:ph type="sldImg"/>
          </p:nvPr>
        </p:nvSpPr>
        <p:spPr>
          <a:xfrm>
            <a:off x="1146175" y="688975"/>
            <a:ext cx="4567238" cy="3425825"/>
          </a:xfrm>
          <a:ln/>
        </p:spPr>
      </p:sp>
      <p:sp>
        <p:nvSpPr>
          <p:cNvPr id="58374" name="Rectangle 3"/>
          <p:cNvSpPr>
            <a:spLocks noGrp="1" noChangeArrowheads="1"/>
          </p:cNvSpPr>
          <p:nvPr>
            <p:ph type="body" idx="1"/>
          </p:nvPr>
        </p:nvSpPr>
        <p:spPr>
          <a:xfrm>
            <a:off x="686421" y="4344025"/>
            <a:ext cx="5486711" cy="411136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7799" tIns="43898" rIns="87799" bIns="43898"/>
          <a:lstStyle/>
          <a:p>
            <a:pPr eaLnBrk="1" hangingPunct="1"/>
            <a:r>
              <a:rPr lang="en-US" smtClean="0"/>
              <a:t>SLIDE #2</a:t>
            </a:r>
          </a:p>
          <a:p>
            <a:pPr eaLnBrk="1" hangingPunct="1"/>
            <a:endParaRPr lang="en-US" smtClean="0"/>
          </a:p>
          <a:p>
            <a:pPr eaLnBrk="1" hangingPunct="1"/>
            <a:r>
              <a:rPr lang="en-US" smtClean="0"/>
              <a:t>Also mention: </a:t>
            </a:r>
          </a:p>
          <a:p>
            <a:pPr eaLnBrk="1" hangingPunct="1">
              <a:buFontTx/>
              <a:buChar char="•"/>
            </a:pPr>
            <a:r>
              <a:rPr lang="en-US" smtClean="0"/>
              <a:t>Safety is paramount.</a:t>
            </a:r>
          </a:p>
          <a:p>
            <a:pPr eaLnBrk="1" hangingPunct="1">
              <a:buFontTx/>
              <a:buChar char="•"/>
            </a:pPr>
            <a:r>
              <a:rPr lang="en-US" smtClean="0"/>
              <a:t>Global harmonization is essential.</a:t>
            </a:r>
          </a:p>
          <a:p>
            <a:pPr eaLnBrk="1" hangingPunct="1">
              <a:buFontTx/>
              <a:buChar char="•"/>
            </a:pPr>
            <a:r>
              <a:rPr lang="en-US" smtClean="0"/>
              <a:t>Environmental stewardship must be a focus.</a:t>
            </a:r>
          </a:p>
          <a:p>
            <a:pPr eaLnBrk="1" hangingPunct="1"/>
            <a:endParaRPr lang="en-US" smtClean="0"/>
          </a:p>
          <a:p>
            <a:pPr eaLnBrk="1" hangingPunct="1"/>
            <a:r>
              <a:rPr lang="en-US" smtClean="0"/>
              <a:t>We understand what must change in order to realize NextGen.</a:t>
            </a:r>
          </a:p>
          <a:p>
            <a:pPr eaLnBrk="1" hangingPunct="1"/>
            <a:endParaRPr lang="en-US" smtClean="0"/>
          </a:p>
          <a:p>
            <a:pPr eaLnBrk="1" hangingPunct="1"/>
            <a:r>
              <a:rPr lang="en-US" smtClean="0"/>
              <a:t>We are working to implement the foundational programs today, and define the future building blocks that enable mid- and far-term operational capabilities.</a:t>
            </a:r>
          </a:p>
          <a:p>
            <a:pPr eaLnBrk="1" hangingPunct="1"/>
            <a:endParaRPr lang="en-US" smtClean="0"/>
          </a:p>
          <a:p>
            <a:pPr eaLnBrk="1" hangingPunct="1"/>
            <a:r>
              <a:rPr lang="en-US" sz="1400" b="1" i="1"/>
              <a:t>We have identified timelines and budgets to support them.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42</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For</a:t>
            </a:r>
            <a:r>
              <a:rPr lang="en-US" sz="1200" b="1" kern="1200" baseline="0" dirty="0" smtClean="0">
                <a:solidFill>
                  <a:schemeClr val="tx1"/>
                </a:solidFill>
                <a:effectLst/>
                <a:latin typeface="+mn-lt"/>
                <a:ea typeface="+mn-ea"/>
                <a:cs typeface="+mn-cs"/>
              </a:rPr>
              <a:t> Air cargo carriers: </a:t>
            </a:r>
          </a:p>
          <a:p>
            <a:r>
              <a:rPr lang="en-US" sz="1200" kern="1200" dirty="0" smtClean="0">
                <a:solidFill>
                  <a:schemeClr val="tx1"/>
                </a:solidFill>
                <a:effectLst/>
                <a:latin typeface="+mn-lt"/>
                <a:ea typeface="+mn-ea"/>
                <a:cs typeface="+mn-cs"/>
              </a:rPr>
              <a:t>– Cargo carriers save money </a:t>
            </a:r>
            <a:endParaRPr lang="en-US" dirty="0" smtClean="0"/>
          </a:p>
          <a:p>
            <a:r>
              <a:rPr lang="en-US" sz="1200" kern="1200" dirty="0" smtClean="0">
                <a:solidFill>
                  <a:schemeClr val="tx1"/>
                </a:solidFill>
                <a:effectLst/>
                <a:latin typeface="+mn-lt"/>
                <a:ea typeface="+mn-ea"/>
                <a:cs typeface="+mn-cs"/>
              </a:rPr>
              <a:t>– Reduced prices capture market share, increase profit </a:t>
            </a:r>
            <a:endParaRPr lang="en-US" dirty="0" smtClean="0"/>
          </a:p>
          <a:p>
            <a:r>
              <a:rPr lang="en-US" sz="1200" kern="1200" dirty="0" smtClean="0">
                <a:solidFill>
                  <a:schemeClr val="tx1"/>
                </a:solidFill>
                <a:effectLst/>
                <a:latin typeface="+mn-lt"/>
                <a:ea typeface="+mn-ea"/>
                <a:cs typeface="+mn-cs"/>
              </a:rPr>
              <a:t>– Increased range reaches additional markets, more profit </a:t>
            </a:r>
            <a:endParaRPr lang="en-US" dirty="0" smtClean="0"/>
          </a:p>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43</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For</a:t>
            </a:r>
            <a:r>
              <a:rPr lang="en-US" sz="1200" b="1" kern="1200" baseline="0" dirty="0" smtClean="0">
                <a:solidFill>
                  <a:schemeClr val="tx1"/>
                </a:solidFill>
                <a:effectLst/>
                <a:latin typeface="+mn-lt"/>
                <a:ea typeface="+mn-ea"/>
                <a:cs typeface="+mn-cs"/>
              </a:rPr>
              <a:t> Air cargo carriers: </a:t>
            </a:r>
          </a:p>
          <a:p>
            <a:r>
              <a:rPr lang="en-US" sz="1200" kern="1200" dirty="0" smtClean="0">
                <a:solidFill>
                  <a:schemeClr val="tx1"/>
                </a:solidFill>
                <a:effectLst/>
                <a:latin typeface="+mn-lt"/>
                <a:ea typeface="+mn-ea"/>
                <a:cs typeface="+mn-cs"/>
              </a:rPr>
              <a:t>– Cargo carriers save money </a:t>
            </a:r>
            <a:endParaRPr lang="en-US" dirty="0" smtClean="0"/>
          </a:p>
          <a:p>
            <a:r>
              <a:rPr lang="en-US" sz="1200" kern="1200" dirty="0" smtClean="0">
                <a:solidFill>
                  <a:schemeClr val="tx1"/>
                </a:solidFill>
                <a:effectLst/>
                <a:latin typeface="+mn-lt"/>
                <a:ea typeface="+mn-ea"/>
                <a:cs typeface="+mn-cs"/>
              </a:rPr>
              <a:t>– Reduced prices capture market share, increase profit </a:t>
            </a:r>
            <a:endParaRPr lang="en-US" dirty="0" smtClean="0"/>
          </a:p>
          <a:p>
            <a:r>
              <a:rPr lang="en-US" sz="1200" kern="1200" dirty="0" smtClean="0">
                <a:solidFill>
                  <a:schemeClr val="tx1"/>
                </a:solidFill>
                <a:effectLst/>
                <a:latin typeface="+mn-lt"/>
                <a:ea typeface="+mn-ea"/>
                <a:cs typeface="+mn-cs"/>
              </a:rPr>
              <a:t>– Increased range reaches additional markets, more profit </a:t>
            </a:r>
            <a:endParaRPr lang="en-US" dirty="0" smtClean="0"/>
          </a:p>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44</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For</a:t>
            </a:r>
            <a:r>
              <a:rPr lang="en-US" sz="1200" b="1" kern="1200" baseline="0" dirty="0" smtClean="0">
                <a:solidFill>
                  <a:schemeClr val="tx1"/>
                </a:solidFill>
                <a:effectLst/>
                <a:latin typeface="+mn-lt"/>
                <a:ea typeface="+mn-ea"/>
                <a:cs typeface="+mn-cs"/>
              </a:rPr>
              <a:t> Air cargo carriers: </a:t>
            </a:r>
          </a:p>
          <a:p>
            <a:r>
              <a:rPr lang="en-US" sz="1200" kern="1200" dirty="0" smtClean="0">
                <a:solidFill>
                  <a:schemeClr val="tx1"/>
                </a:solidFill>
                <a:effectLst/>
                <a:latin typeface="+mn-lt"/>
                <a:ea typeface="+mn-ea"/>
                <a:cs typeface="+mn-cs"/>
              </a:rPr>
              <a:t>– Cargo carriers save money </a:t>
            </a:r>
            <a:endParaRPr lang="en-US" dirty="0" smtClean="0"/>
          </a:p>
          <a:p>
            <a:r>
              <a:rPr lang="en-US" sz="1200" kern="1200" dirty="0" smtClean="0">
                <a:solidFill>
                  <a:schemeClr val="tx1"/>
                </a:solidFill>
                <a:effectLst/>
                <a:latin typeface="+mn-lt"/>
                <a:ea typeface="+mn-ea"/>
                <a:cs typeface="+mn-cs"/>
              </a:rPr>
              <a:t>– Reduced prices capture market share, increase profit </a:t>
            </a:r>
            <a:endParaRPr lang="en-US" dirty="0" smtClean="0"/>
          </a:p>
          <a:p>
            <a:r>
              <a:rPr lang="en-US" sz="1200" kern="1200" dirty="0" smtClean="0">
                <a:solidFill>
                  <a:schemeClr val="tx1"/>
                </a:solidFill>
                <a:effectLst/>
                <a:latin typeface="+mn-lt"/>
                <a:ea typeface="+mn-ea"/>
                <a:cs typeface="+mn-cs"/>
              </a:rPr>
              <a:t>– Increased range reaches additional markets, more profit </a:t>
            </a:r>
            <a:endParaRPr lang="en-US" dirty="0" smtClean="0"/>
          </a:p>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45</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r>
              <a:rPr lang="en-US" sz="1200" b="1" kern="1200" dirty="0" smtClean="0">
                <a:solidFill>
                  <a:schemeClr val="tx1"/>
                </a:solidFill>
                <a:effectLst/>
                <a:latin typeface="+mn-lt"/>
                <a:ea typeface="+mn-ea"/>
                <a:cs typeface="+mn-cs"/>
              </a:rPr>
              <a:t>Why now? </a:t>
            </a:r>
            <a:endParaRPr lang="en-US" dirty="0" smtClean="0"/>
          </a:p>
          <a:p>
            <a:r>
              <a:rPr lang="en-US" sz="1200" kern="1200" dirty="0" smtClean="0">
                <a:solidFill>
                  <a:schemeClr val="tx1"/>
                </a:solidFill>
                <a:effectLst/>
                <a:latin typeface="+mn-lt"/>
                <a:ea typeface="+mn-ea"/>
                <a:cs typeface="+mn-cs"/>
              </a:rPr>
              <a:t>– New advances in software and GPS have enabled position- keeping </a:t>
            </a:r>
            <a:endParaRPr lang="en-US" dirty="0" smtClean="0"/>
          </a:p>
          <a:p>
            <a:r>
              <a:rPr lang="en-US" sz="1200" kern="1200" dirty="0" smtClean="0">
                <a:solidFill>
                  <a:schemeClr val="tx1"/>
                </a:solidFill>
                <a:effectLst/>
                <a:latin typeface="+mn-lt"/>
                <a:ea typeface="+mn-ea"/>
                <a:cs typeface="+mn-cs"/>
              </a:rPr>
              <a:t>• NASA AFF program </a:t>
            </a:r>
            <a:endParaRPr lang="en-US" dirty="0" smtClean="0"/>
          </a:p>
          <a:p>
            <a:r>
              <a:rPr lang="en-US" sz="1200" kern="1200" dirty="0" smtClean="0">
                <a:solidFill>
                  <a:schemeClr val="tx1"/>
                </a:solidFill>
                <a:effectLst/>
                <a:latin typeface="+mn-lt"/>
                <a:ea typeface="+mn-ea"/>
                <a:cs typeface="+mn-cs"/>
              </a:rPr>
              <a:t>– World air cargo traffic growing on average 6.4% per year in the next 20 years </a:t>
            </a:r>
            <a:endParaRPr lang="en-US" dirty="0" smtClean="0"/>
          </a:p>
          <a:p>
            <a:r>
              <a:rPr lang="en-US" sz="1200" kern="1200" dirty="0" smtClean="0">
                <a:solidFill>
                  <a:schemeClr val="tx1"/>
                </a:solidFill>
                <a:effectLst/>
                <a:latin typeface="+mn-lt"/>
                <a:ea typeface="+mn-ea"/>
                <a:cs typeface="+mn-cs"/>
              </a:rPr>
              <a:t>• Asian market growing at 10.3% </a:t>
            </a:r>
            <a:endParaRPr lang="en-US" dirty="0" smtClean="0"/>
          </a:p>
          <a:p>
            <a:r>
              <a:rPr lang="en-US" sz="1200" kern="1200" smtClean="0">
                <a:solidFill>
                  <a:schemeClr val="tx1"/>
                </a:solidFill>
                <a:effectLst/>
                <a:latin typeface="+mn-lt"/>
                <a:ea typeface="+mn-ea"/>
                <a:cs typeface="+mn-cs"/>
              </a:rPr>
              <a:t>– Fuel prices increasing (44% over the past year) • Demand for technology to lower fuel costs</a:t>
            </a:r>
            <a:br>
              <a:rPr lang="en-US" sz="1200" kern="1200" smtClean="0">
                <a:solidFill>
                  <a:schemeClr val="tx1"/>
                </a:solidFill>
                <a:effectLst/>
                <a:latin typeface="+mn-lt"/>
                <a:ea typeface="+mn-ea"/>
                <a:cs typeface="+mn-cs"/>
              </a:rPr>
            </a:br>
            <a:r>
              <a:rPr lang="en-US" sz="1200" kern="1200" smtClean="0">
                <a:solidFill>
                  <a:schemeClr val="tx1"/>
                </a:solidFill>
                <a:effectLst/>
                <a:latin typeface="+mn-lt"/>
                <a:ea typeface="+mn-ea"/>
                <a:cs typeface="+mn-cs"/>
              </a:rPr>
              <a:t>• Fuel costs normally 12-18% of total airline costs </a:t>
            </a:r>
            <a:endParaRPr lang="en-US" smtClean="0"/>
          </a:p>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46</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47</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48</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49</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50</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51</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2A79CE6B-8F1E-4680-9DA6-F306AC6B65F6}" type="slidenum">
              <a:rPr lang="en-US" sz="1200">
                <a:latin typeface="Times New Roman" pitchFamily="18" charset="0"/>
              </a:rPr>
              <a:pPr eaLnBrk="1" hangingPunct="1"/>
              <a:t>4</a:t>
            </a:fld>
            <a:endParaRPr lang="en-US" sz="1200">
              <a:latin typeface="Times New Roman" pitchFamily="18" charset="0"/>
            </a:endParaRPr>
          </a:p>
        </p:txBody>
      </p:sp>
      <p:sp>
        <p:nvSpPr>
          <p:cNvPr id="44035" name="Rectangle 2"/>
          <p:cNvSpPr>
            <a:spLocks noGrp="1" noRot="1" noChangeAspect="1" noChangeArrowheads="1" noTextEdit="1"/>
          </p:cNvSpPr>
          <p:nvPr>
            <p:ph type="sldImg"/>
          </p:nvPr>
        </p:nvSpPr>
        <p:spPr>
          <a:xfrm>
            <a:off x="1144588" y="687388"/>
            <a:ext cx="4572000" cy="3429000"/>
          </a:xfrm>
          <a:ln/>
        </p:spPr>
      </p:sp>
      <p:sp>
        <p:nvSpPr>
          <p:cNvPr id="44036" name="Rectangle 3"/>
          <p:cNvSpPr>
            <a:spLocks noGrp="1" noChangeArrowheads="1"/>
          </p:cNvSpPr>
          <p:nvPr>
            <p:ph type="body" idx="1"/>
          </p:nvPr>
        </p:nvSpPr>
        <p:spPr>
          <a:xfrm>
            <a:off x="914711" y="4344025"/>
            <a:ext cx="5028579" cy="411292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6" tIns="45713" rIns="91426" bIns="45713"/>
          <a:lstStyle/>
          <a:p>
            <a:pPr eaLnBrk="1" hangingPunct="1"/>
            <a:r>
              <a:rPr lang="en-US" dirty="0" smtClean="0"/>
              <a:t>Data </a:t>
            </a:r>
            <a:r>
              <a:rPr lang="en-US" dirty="0" err="1" smtClean="0"/>
              <a:t>Comm</a:t>
            </a:r>
            <a:r>
              <a:rPr lang="en-US" dirty="0" smtClean="0"/>
              <a:t> is designed around the basic principles listed on this slide:</a:t>
            </a:r>
          </a:p>
          <a:p>
            <a:pPr eaLnBrk="1" hangingPunct="1"/>
            <a:endParaRPr lang="en-US" dirty="0" smtClean="0"/>
          </a:p>
          <a:p>
            <a:pPr eaLnBrk="1" hangingPunct="1">
              <a:buFontTx/>
              <a:buChar char="-"/>
            </a:pPr>
            <a:r>
              <a:rPr lang="en-US" dirty="0" smtClean="0"/>
              <a:t>First, Data </a:t>
            </a:r>
            <a:r>
              <a:rPr lang="en-US" dirty="0" err="1" smtClean="0"/>
              <a:t>Comm</a:t>
            </a:r>
            <a:r>
              <a:rPr lang="en-US" dirty="0" smtClean="0"/>
              <a:t> builds on the experience gained from CPCLC in Miami, over the Ocean, and through the European Link 2000 program to design a practical approach, implementing Data Communications in an incremental fashion (Data </a:t>
            </a:r>
            <a:r>
              <a:rPr lang="en-US" dirty="0" err="1" smtClean="0"/>
              <a:t>Comm</a:t>
            </a:r>
            <a:r>
              <a:rPr lang="en-US" dirty="0" smtClean="0"/>
              <a:t> is harmonized with Europe.  We are leveraging the same Mode 2 technology being implemented by the Europeans for their initial and follow on data network).</a:t>
            </a:r>
          </a:p>
          <a:p>
            <a:pPr eaLnBrk="1" hangingPunct="1"/>
            <a:endParaRPr lang="en-US" dirty="0" smtClean="0"/>
          </a:p>
          <a:p>
            <a:pPr eaLnBrk="1" hangingPunct="1">
              <a:buFontTx/>
              <a:buChar char="-"/>
            </a:pPr>
            <a:r>
              <a:rPr lang="en-US" dirty="0" smtClean="0"/>
              <a:t>Second,  Data </a:t>
            </a:r>
            <a:r>
              <a:rPr lang="en-US" dirty="0" err="1" smtClean="0"/>
              <a:t>Comm</a:t>
            </a:r>
            <a:r>
              <a:rPr lang="en-US" dirty="0" smtClean="0"/>
              <a:t> is being designed to meet all safety requirements.  (Design, performance requirements that are not extensible, we will build to meet </a:t>
            </a:r>
            <a:r>
              <a:rPr lang="en-US" dirty="0" err="1" smtClean="0"/>
              <a:t>Seg</a:t>
            </a:r>
            <a:r>
              <a:rPr lang="en-US" dirty="0" smtClean="0"/>
              <a:t> Two requirements from outset.)</a:t>
            </a:r>
          </a:p>
          <a:p>
            <a:pPr eaLnBrk="1" hangingPunct="1">
              <a:buFontTx/>
              <a:buChar char="-"/>
            </a:pPr>
            <a:endParaRPr lang="en-US" dirty="0" smtClean="0"/>
          </a:p>
          <a:p>
            <a:pPr eaLnBrk="1" hangingPunct="1">
              <a:buFontTx/>
              <a:buChar char="-"/>
            </a:pPr>
            <a:r>
              <a:rPr lang="en-US" dirty="0" smtClean="0"/>
              <a:t>Third,  Data </a:t>
            </a:r>
            <a:r>
              <a:rPr lang="en-US" dirty="0" err="1" smtClean="0"/>
              <a:t>Comm</a:t>
            </a:r>
            <a:r>
              <a:rPr lang="en-US" dirty="0" smtClean="0"/>
              <a:t> is leveraging existing equipage such as Mode 2 avionics, and program plans include accommodating FANS. </a:t>
            </a:r>
          </a:p>
          <a:p>
            <a:pPr eaLnBrk="1" hangingPunct="1">
              <a:buFontTx/>
              <a:buChar char="-"/>
            </a:pPr>
            <a:endParaRPr lang="en-US" dirty="0" smtClean="0"/>
          </a:p>
          <a:p>
            <a:pPr eaLnBrk="1" hangingPunct="1">
              <a:buFontTx/>
              <a:buChar char="-"/>
            </a:pPr>
            <a:r>
              <a:rPr lang="en-US" dirty="0" smtClean="0"/>
              <a:t>Additionally, the Data Communications Program is working jointly with EUROCAE Working Group 78 through RTCA Special Committee 214 to develop avionics standards that will support all Data </a:t>
            </a:r>
            <a:r>
              <a:rPr lang="en-US" dirty="0" err="1" smtClean="0"/>
              <a:t>Comm</a:t>
            </a:r>
            <a:r>
              <a:rPr lang="en-US" dirty="0" smtClean="0"/>
              <a:t> capabilities through Segment Two to maximize airspace user benefits.  We are expecting SC-214 to become the converged application for Europe and the US since the Europeans have indicated their plans to leverage SC-214 standards in their follow on data link implementation.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52</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53</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de-DE"/>
              <a:t>Seminar on the Implementation of Datalink and SATCOM Communications</a:t>
            </a:r>
          </a:p>
        </p:txBody>
      </p:sp>
      <p:sp>
        <p:nvSpPr>
          <p:cNvPr id="5" name="Rectangle 3"/>
          <p:cNvSpPr>
            <a:spLocks noGrp="1" noChangeArrowheads="1"/>
          </p:cNvSpPr>
          <p:nvPr>
            <p:ph type="dt" idx="1"/>
          </p:nvPr>
        </p:nvSpPr>
        <p:spPr>
          <a:ln/>
        </p:spPr>
        <p:txBody>
          <a:bodyPr/>
          <a:lstStyle/>
          <a:p>
            <a:r>
              <a:rPr lang="de-DE"/>
              <a:t>17-19 Nov 2003</a:t>
            </a:r>
          </a:p>
        </p:txBody>
      </p:sp>
      <p:sp>
        <p:nvSpPr>
          <p:cNvPr id="6" name="Rectangle 6"/>
          <p:cNvSpPr>
            <a:spLocks noGrp="1" noChangeArrowheads="1"/>
          </p:cNvSpPr>
          <p:nvPr>
            <p:ph type="ftr" sz="quarter" idx="4"/>
          </p:nvPr>
        </p:nvSpPr>
        <p:spPr>
          <a:ln/>
        </p:spPr>
        <p:txBody>
          <a:bodyPr/>
          <a:lstStyle/>
          <a:p>
            <a:r>
              <a:rPr lang="de-DE"/>
              <a:t>VDL Mode 4 Supporting Surveillance</a:t>
            </a:r>
          </a:p>
        </p:txBody>
      </p:sp>
      <p:sp>
        <p:nvSpPr>
          <p:cNvPr id="7" name="Rectangle 7"/>
          <p:cNvSpPr>
            <a:spLocks noGrp="1" noChangeArrowheads="1"/>
          </p:cNvSpPr>
          <p:nvPr>
            <p:ph type="sldNum" sz="quarter" idx="5"/>
          </p:nvPr>
        </p:nvSpPr>
        <p:spPr>
          <a:ln/>
        </p:spPr>
        <p:txBody>
          <a:bodyPr/>
          <a:lstStyle/>
          <a:p>
            <a:fld id="{4B4A6188-3CE5-49F8-B0C5-591BDDA52B34}" type="slidenum">
              <a:rPr lang="de-DE"/>
              <a:pPr/>
              <a:t>54</a:t>
            </a:fld>
            <a:endParaRPr lang="de-DE"/>
          </a:p>
        </p:txBody>
      </p:sp>
      <p:sp>
        <p:nvSpPr>
          <p:cNvPr id="362500" name="Rectangle 4"/>
          <p:cNvSpPr>
            <a:spLocks noGrp="1" noRot="1" noChangeAspect="1" noChangeArrowheads="1" noTextEdit="1"/>
          </p:cNvSpPr>
          <p:nvPr>
            <p:ph type="sldImg"/>
          </p:nvPr>
        </p:nvSpPr>
        <p:spPr>
          <a:ln/>
        </p:spPr>
      </p:sp>
      <p:sp>
        <p:nvSpPr>
          <p:cNvPr id="362501" name="Rectangle 5"/>
          <p:cNvSpPr>
            <a:spLocks noGrp="1" noChangeArrowheads="1"/>
          </p:cNvSpPr>
          <p:nvPr>
            <p:ph type="body" idx="1"/>
          </p:nvPr>
        </p:nvSpPr>
        <p:spPr>
          <a:xfrm>
            <a:off x="783585" y="3496451"/>
            <a:ext cx="5798528" cy="930047"/>
          </a:xfrm>
        </p:spPr>
        <p:txBody>
          <a:bodyPr/>
          <a:lstStyle/>
          <a:p>
            <a:r>
              <a:rPr lang="en-GB" sz="1100" dirty="0">
                <a:latin typeface="Arial" charset="0"/>
              </a:rPr>
              <a:t>In an ADS-B system each aircraft/vehicle is periodically broadcasting position and additional information. These transmissions are available for everyone who are properly equipped, </a:t>
            </a:r>
            <a:r>
              <a:rPr lang="en-GB" sz="1100" dirty="0" err="1">
                <a:latin typeface="Arial" charset="0"/>
              </a:rPr>
              <a:t>i.e</a:t>
            </a:r>
            <a:r>
              <a:rPr lang="en-GB" sz="1100" dirty="0">
                <a:latin typeface="Arial" charset="0"/>
              </a:rPr>
              <a:t> surrounding aircraft/vehicles, ATC and AOC centres. The received information is typically displayed on Cockpit Display Traffic Display (CDTI) in cockpit giving pilots information on the situation surrounding their own aircraft. The position data is also typically presented on controller’s displays.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de-DE"/>
              <a:t>Seminar on the Implementation of Datalink and SATCOM Communications</a:t>
            </a:r>
          </a:p>
        </p:txBody>
      </p:sp>
      <p:sp>
        <p:nvSpPr>
          <p:cNvPr id="5" name="Rectangle 3"/>
          <p:cNvSpPr>
            <a:spLocks noGrp="1" noChangeArrowheads="1"/>
          </p:cNvSpPr>
          <p:nvPr>
            <p:ph type="dt" idx="1"/>
          </p:nvPr>
        </p:nvSpPr>
        <p:spPr>
          <a:ln/>
        </p:spPr>
        <p:txBody>
          <a:bodyPr/>
          <a:lstStyle/>
          <a:p>
            <a:r>
              <a:rPr lang="de-DE"/>
              <a:t>17-19 Nov 2003</a:t>
            </a:r>
          </a:p>
        </p:txBody>
      </p:sp>
      <p:sp>
        <p:nvSpPr>
          <p:cNvPr id="6" name="Rectangle 6"/>
          <p:cNvSpPr>
            <a:spLocks noGrp="1" noChangeArrowheads="1"/>
          </p:cNvSpPr>
          <p:nvPr>
            <p:ph type="ftr" sz="quarter" idx="4"/>
          </p:nvPr>
        </p:nvSpPr>
        <p:spPr>
          <a:ln/>
        </p:spPr>
        <p:txBody>
          <a:bodyPr/>
          <a:lstStyle/>
          <a:p>
            <a:r>
              <a:rPr lang="de-DE"/>
              <a:t>VDL Mode 4 Supporting Surveillance</a:t>
            </a:r>
          </a:p>
        </p:txBody>
      </p:sp>
      <p:sp>
        <p:nvSpPr>
          <p:cNvPr id="7" name="Rectangle 7"/>
          <p:cNvSpPr>
            <a:spLocks noGrp="1" noChangeArrowheads="1"/>
          </p:cNvSpPr>
          <p:nvPr>
            <p:ph type="sldNum" sz="quarter" idx="5"/>
          </p:nvPr>
        </p:nvSpPr>
        <p:spPr>
          <a:ln/>
        </p:spPr>
        <p:txBody>
          <a:bodyPr/>
          <a:lstStyle/>
          <a:p>
            <a:fld id="{5E7C3309-F560-4029-8684-8D99298DB6FA}" type="slidenum">
              <a:rPr lang="de-DE"/>
              <a:pPr/>
              <a:t>55</a:t>
            </a:fld>
            <a:endParaRPr lang="de-DE"/>
          </a:p>
        </p:txBody>
      </p:sp>
      <p:sp>
        <p:nvSpPr>
          <p:cNvPr id="354308" name="Rectangle 4"/>
          <p:cNvSpPr>
            <a:spLocks noGrp="1" noRot="1" noChangeAspect="1" noChangeArrowheads="1" noTextEdit="1"/>
          </p:cNvSpPr>
          <p:nvPr>
            <p:ph type="sldImg"/>
          </p:nvPr>
        </p:nvSpPr>
        <p:spPr>
          <a:ln/>
        </p:spPr>
      </p:sp>
      <p:sp>
        <p:nvSpPr>
          <p:cNvPr id="354309" name="Rectangle 5"/>
          <p:cNvSpPr>
            <a:spLocks noGrp="1" noChangeArrowheads="1"/>
          </p:cNvSpPr>
          <p:nvPr>
            <p:ph type="body" idx="1"/>
          </p:nvPr>
        </p:nvSpPr>
        <p:spPr/>
        <p:txBody>
          <a:bodyPr/>
          <a:lstStyle/>
          <a:p>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de-DE"/>
              <a:t>Seminar on the Implementation of Datalink and SATCOM Communications</a:t>
            </a:r>
          </a:p>
        </p:txBody>
      </p:sp>
      <p:sp>
        <p:nvSpPr>
          <p:cNvPr id="5" name="Rectangle 3"/>
          <p:cNvSpPr>
            <a:spLocks noGrp="1" noChangeArrowheads="1"/>
          </p:cNvSpPr>
          <p:nvPr>
            <p:ph type="dt" idx="1"/>
          </p:nvPr>
        </p:nvSpPr>
        <p:spPr>
          <a:ln/>
        </p:spPr>
        <p:txBody>
          <a:bodyPr/>
          <a:lstStyle/>
          <a:p>
            <a:r>
              <a:rPr lang="de-DE"/>
              <a:t>17-19 Nov 2003</a:t>
            </a:r>
          </a:p>
        </p:txBody>
      </p:sp>
      <p:sp>
        <p:nvSpPr>
          <p:cNvPr id="6" name="Rectangle 6"/>
          <p:cNvSpPr>
            <a:spLocks noGrp="1" noChangeArrowheads="1"/>
          </p:cNvSpPr>
          <p:nvPr>
            <p:ph type="ftr" sz="quarter" idx="4"/>
          </p:nvPr>
        </p:nvSpPr>
        <p:spPr>
          <a:ln/>
        </p:spPr>
        <p:txBody>
          <a:bodyPr/>
          <a:lstStyle/>
          <a:p>
            <a:r>
              <a:rPr lang="de-DE"/>
              <a:t>VDL Mode 4 Supporting Surveillance</a:t>
            </a:r>
          </a:p>
        </p:txBody>
      </p:sp>
      <p:sp>
        <p:nvSpPr>
          <p:cNvPr id="7" name="Rectangle 7"/>
          <p:cNvSpPr>
            <a:spLocks noGrp="1" noChangeArrowheads="1"/>
          </p:cNvSpPr>
          <p:nvPr>
            <p:ph type="sldNum" sz="quarter" idx="5"/>
          </p:nvPr>
        </p:nvSpPr>
        <p:spPr>
          <a:ln/>
        </p:spPr>
        <p:txBody>
          <a:bodyPr/>
          <a:lstStyle/>
          <a:p>
            <a:fld id="{5E7C3309-F560-4029-8684-8D99298DB6FA}" type="slidenum">
              <a:rPr lang="de-DE"/>
              <a:pPr/>
              <a:t>56</a:t>
            </a:fld>
            <a:endParaRPr lang="de-DE"/>
          </a:p>
        </p:txBody>
      </p:sp>
      <p:sp>
        <p:nvSpPr>
          <p:cNvPr id="354308" name="Rectangle 4"/>
          <p:cNvSpPr>
            <a:spLocks noGrp="1" noRot="1" noChangeAspect="1" noChangeArrowheads="1" noTextEdit="1"/>
          </p:cNvSpPr>
          <p:nvPr>
            <p:ph type="sldImg"/>
          </p:nvPr>
        </p:nvSpPr>
        <p:spPr>
          <a:ln/>
        </p:spPr>
      </p:sp>
      <p:sp>
        <p:nvSpPr>
          <p:cNvPr id="354309" name="Rectangle 5"/>
          <p:cNvSpPr>
            <a:spLocks noGrp="1" noChangeArrowheads="1"/>
          </p:cNvSpPr>
          <p:nvPr>
            <p:ph type="body" idx="1"/>
          </p:nvPr>
        </p:nvSpPr>
        <p:spPr/>
        <p:txBody>
          <a:bodyPr/>
          <a:lstStyle/>
          <a:p>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57</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58</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320FB0-77EA-4D7A-B8F8-C2D274C39C2F}" type="slidenum">
              <a:rPr lang="en-GB"/>
              <a:pPr/>
              <a:t>70</a:t>
            </a:fld>
            <a:endParaRPr lang="en-GB"/>
          </a:p>
        </p:txBody>
      </p:sp>
      <p:sp>
        <p:nvSpPr>
          <p:cNvPr id="1473538" name="Rectangle 2"/>
          <p:cNvSpPr>
            <a:spLocks noGrp="1" noRot="1" noChangeAspect="1" noChangeArrowheads="1" noTextEdit="1"/>
          </p:cNvSpPr>
          <p:nvPr>
            <p:ph type="sldImg"/>
          </p:nvPr>
        </p:nvSpPr>
        <p:spPr>
          <a:ln/>
        </p:spPr>
      </p:sp>
      <p:sp>
        <p:nvSpPr>
          <p:cNvPr id="147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2A79CE6B-8F1E-4680-9DA6-F306AC6B65F6}" type="slidenum">
              <a:rPr lang="en-US" sz="1200">
                <a:latin typeface="Times New Roman" pitchFamily="18" charset="0"/>
              </a:rPr>
              <a:pPr eaLnBrk="1" hangingPunct="1"/>
              <a:t>5</a:t>
            </a:fld>
            <a:endParaRPr lang="en-US" sz="1200">
              <a:latin typeface="Times New Roman" pitchFamily="18" charset="0"/>
            </a:endParaRPr>
          </a:p>
        </p:txBody>
      </p:sp>
      <p:sp>
        <p:nvSpPr>
          <p:cNvPr id="44035" name="Rectangle 2"/>
          <p:cNvSpPr>
            <a:spLocks noGrp="1" noRot="1" noChangeAspect="1" noChangeArrowheads="1" noTextEdit="1"/>
          </p:cNvSpPr>
          <p:nvPr>
            <p:ph type="sldImg"/>
          </p:nvPr>
        </p:nvSpPr>
        <p:spPr>
          <a:xfrm>
            <a:off x="1144588" y="687388"/>
            <a:ext cx="4572000" cy="3429000"/>
          </a:xfrm>
          <a:ln/>
        </p:spPr>
      </p:sp>
      <p:sp>
        <p:nvSpPr>
          <p:cNvPr id="44036" name="Rectangle 3"/>
          <p:cNvSpPr>
            <a:spLocks noGrp="1" noChangeArrowheads="1"/>
          </p:cNvSpPr>
          <p:nvPr>
            <p:ph type="body" idx="1"/>
          </p:nvPr>
        </p:nvSpPr>
        <p:spPr>
          <a:xfrm>
            <a:off x="914711" y="4344025"/>
            <a:ext cx="5028579" cy="411292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6" tIns="45713" rIns="91426" bIns="45713"/>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 name="Slide Number Placeholder 3"/>
          <p:cNvSpPr>
            <a:spLocks noGrp="1"/>
          </p:cNvSpPr>
          <p:nvPr>
            <p:ph type="sldNum" sz="quarter" idx="5"/>
          </p:nvPr>
        </p:nvSpPr>
        <p:spPr/>
        <p:txBody>
          <a:bodyPr/>
          <a:lstStyle/>
          <a:p>
            <a:pPr>
              <a:defRPr/>
            </a:pPr>
            <a:fld id="{E9B37BA1-C265-48CD-BE8C-79E0DC1E492D}" type="slidenum">
              <a:rPr lang="en-US" smtClean="0"/>
              <a:pPr>
                <a:defRPr/>
              </a:pPr>
              <a:t>6</a:t>
            </a:fld>
            <a:endParaRPr lang="en-US"/>
          </a:p>
        </p:txBody>
      </p:sp>
      <p:sp>
        <p:nvSpPr>
          <p:cNvPr id="47108" name="Notes Placeholder 4"/>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295" tIns="46148" rIns="92295" bIns="46148"/>
          <a:lstStyle/>
          <a:p>
            <a:pPr>
              <a:spcBef>
                <a:spcPct val="30000"/>
              </a:spcBef>
            </a:pPr>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 name="Slide Number Placeholder 3"/>
          <p:cNvSpPr>
            <a:spLocks noGrp="1"/>
          </p:cNvSpPr>
          <p:nvPr>
            <p:ph type="sldNum" sz="quarter" idx="5"/>
          </p:nvPr>
        </p:nvSpPr>
        <p:spPr/>
        <p:txBody>
          <a:bodyPr/>
          <a:lstStyle/>
          <a:p>
            <a:pPr>
              <a:defRPr/>
            </a:pPr>
            <a:fld id="{E19CBB69-F715-4A83-93D6-DF5B33F6B29B}" type="slidenum">
              <a:rPr lang="en-US" smtClean="0"/>
              <a:pPr>
                <a:defRPr/>
              </a:pPr>
              <a:t>7</a:t>
            </a:fld>
            <a:endParaRPr lang="en-US"/>
          </a:p>
        </p:txBody>
      </p:sp>
      <p:sp>
        <p:nvSpPr>
          <p:cNvPr id="48132" name="Notes Placeholder 4"/>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295" tIns="46148" rIns="92295" bIns="46148"/>
          <a:lstStyle/>
          <a:p>
            <a:pPr>
              <a:spcBef>
                <a:spcPct val="30000"/>
              </a:spcBef>
            </a:pPr>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4185" eaLnBrk="0" hangingPunct="0">
              <a:defRPr sz="2400">
                <a:solidFill>
                  <a:schemeClr val="tx1"/>
                </a:solidFill>
                <a:latin typeface="Arial" pitchFamily="34" charset="0"/>
              </a:defRPr>
            </a:lvl1pPr>
            <a:lvl2pPr marL="729057" indent="-280406" defTabSz="894185" eaLnBrk="0" hangingPunct="0">
              <a:defRPr sz="2400">
                <a:solidFill>
                  <a:schemeClr val="tx1"/>
                </a:solidFill>
                <a:latin typeface="Arial" pitchFamily="34" charset="0"/>
              </a:defRPr>
            </a:lvl2pPr>
            <a:lvl3pPr marL="1121626" indent="-224325" defTabSz="894185" eaLnBrk="0" hangingPunct="0">
              <a:defRPr sz="2400">
                <a:solidFill>
                  <a:schemeClr val="tx1"/>
                </a:solidFill>
                <a:latin typeface="Arial" pitchFamily="34" charset="0"/>
              </a:defRPr>
            </a:lvl3pPr>
            <a:lvl4pPr marL="1570276" indent="-224325" defTabSz="894185" eaLnBrk="0" hangingPunct="0">
              <a:defRPr sz="2400">
                <a:solidFill>
                  <a:schemeClr val="tx1"/>
                </a:solidFill>
                <a:latin typeface="Arial" pitchFamily="34" charset="0"/>
              </a:defRPr>
            </a:lvl4pPr>
            <a:lvl5pPr marL="2018927" indent="-224325" defTabSz="894185" eaLnBrk="0" hangingPunct="0">
              <a:defRPr sz="2400">
                <a:solidFill>
                  <a:schemeClr val="tx1"/>
                </a:solidFill>
                <a:latin typeface="Arial" pitchFamily="34" charset="0"/>
              </a:defRPr>
            </a:lvl5pPr>
            <a:lvl6pPr marL="2467577" indent="-224325" defTabSz="894185" eaLnBrk="0" fontAlgn="base" hangingPunct="0">
              <a:spcBef>
                <a:spcPct val="50000"/>
              </a:spcBef>
              <a:spcAft>
                <a:spcPct val="0"/>
              </a:spcAft>
              <a:buChar char="•"/>
              <a:defRPr sz="2400">
                <a:solidFill>
                  <a:schemeClr val="tx1"/>
                </a:solidFill>
                <a:latin typeface="Arial" pitchFamily="34" charset="0"/>
              </a:defRPr>
            </a:lvl6pPr>
            <a:lvl7pPr marL="2916227" indent="-224325" defTabSz="894185" eaLnBrk="0" fontAlgn="base" hangingPunct="0">
              <a:spcBef>
                <a:spcPct val="50000"/>
              </a:spcBef>
              <a:spcAft>
                <a:spcPct val="0"/>
              </a:spcAft>
              <a:buChar char="•"/>
              <a:defRPr sz="2400">
                <a:solidFill>
                  <a:schemeClr val="tx1"/>
                </a:solidFill>
                <a:latin typeface="Arial" pitchFamily="34" charset="0"/>
              </a:defRPr>
            </a:lvl7pPr>
            <a:lvl8pPr marL="3364878" indent="-224325" defTabSz="894185" eaLnBrk="0" fontAlgn="base" hangingPunct="0">
              <a:spcBef>
                <a:spcPct val="50000"/>
              </a:spcBef>
              <a:spcAft>
                <a:spcPct val="0"/>
              </a:spcAft>
              <a:buChar char="•"/>
              <a:defRPr sz="2400">
                <a:solidFill>
                  <a:schemeClr val="tx1"/>
                </a:solidFill>
                <a:latin typeface="Arial" pitchFamily="34" charset="0"/>
              </a:defRPr>
            </a:lvl8pPr>
            <a:lvl9pPr marL="3813528" indent="-224325" defTabSz="894185" eaLnBrk="0" fontAlgn="base" hangingPunct="0">
              <a:spcBef>
                <a:spcPct val="50000"/>
              </a:spcBef>
              <a:spcAft>
                <a:spcPct val="0"/>
              </a:spcAft>
              <a:buChar char="•"/>
              <a:defRPr sz="2400">
                <a:solidFill>
                  <a:schemeClr val="tx1"/>
                </a:solidFill>
                <a:latin typeface="Arial" pitchFamily="34" charset="0"/>
              </a:defRPr>
            </a:lvl9pPr>
          </a:lstStyle>
          <a:p>
            <a:pPr eaLnBrk="1" hangingPunct="1"/>
            <a:fld id="{13550E4A-EBC3-4103-A950-17AEBB2EBDCB}" type="slidenum">
              <a:rPr lang="en-US" sz="1200">
                <a:latin typeface="Times New Roman" pitchFamily="18" charset="0"/>
              </a:rPr>
              <a:pPr eaLnBrk="1" hangingPunct="1"/>
              <a:t>8</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xfrm>
            <a:off x="1147763" y="687388"/>
            <a:ext cx="4567237" cy="3427412"/>
          </a:xfrm>
          <a:ln/>
        </p:spPr>
      </p:sp>
      <p:sp>
        <p:nvSpPr>
          <p:cNvPr id="51204" name="Rectangle 3"/>
          <p:cNvSpPr>
            <a:spLocks noGrp="1" noChangeArrowheads="1"/>
          </p:cNvSpPr>
          <p:nvPr>
            <p:ph type="body" idx="1"/>
          </p:nvPr>
        </p:nvSpPr>
        <p:spPr>
          <a:xfrm>
            <a:off x="914711" y="4345587"/>
            <a:ext cx="5028579" cy="4111364"/>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804" tIns="46403" rIns="92804" bIns="46403"/>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a:t>
            </a:r>
            <a:r>
              <a:rPr lang="en-US" baseline="0" dirty="0" smtClean="0"/>
              <a:t> may be due to different multiple processing “resources” associated with visual and auditory processing</a:t>
            </a:r>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9</a:t>
            </a:fld>
            <a:endParaRPr lang="en-US"/>
          </a:p>
        </p:txBody>
      </p:sp>
    </p:spTree>
    <p:extLst>
      <p:ext uri="{BB962C8B-B14F-4D97-AF65-F5344CB8AC3E}">
        <p14:creationId xmlns:p14="http://schemas.microsoft.com/office/powerpoint/2010/main" xmlns="" val="226678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a:t>
            </a:r>
            <a:r>
              <a:rPr lang="en-US" baseline="0" dirty="0" smtClean="0"/>
              <a:t> may be due to different multiple processing “resources” associated with visual and auditory processing</a:t>
            </a:r>
            <a:endParaRPr lang="en-US" dirty="0"/>
          </a:p>
        </p:txBody>
      </p:sp>
      <p:sp>
        <p:nvSpPr>
          <p:cNvPr id="4" name="Slide Number Placeholder 3"/>
          <p:cNvSpPr>
            <a:spLocks noGrp="1"/>
          </p:cNvSpPr>
          <p:nvPr>
            <p:ph type="sldNum" sz="quarter" idx="10"/>
          </p:nvPr>
        </p:nvSpPr>
        <p:spPr/>
        <p:txBody>
          <a:bodyPr/>
          <a:lstStyle/>
          <a:p>
            <a:fld id="{035F9161-807F-4116-B7C7-1579A71EA7B1}" type="slidenum">
              <a:rPr lang="en-US" smtClean="0"/>
              <a:pPr/>
              <a:t>22</a:t>
            </a:fld>
            <a:endParaRPr lang="en-US"/>
          </a:p>
        </p:txBody>
      </p:sp>
    </p:spTree>
    <p:extLst>
      <p:ext uri="{BB962C8B-B14F-4D97-AF65-F5344CB8AC3E}">
        <p14:creationId xmlns:p14="http://schemas.microsoft.com/office/powerpoint/2010/main" xmlns="" val="226678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4D7CE4-F079-4D27-B3EF-BC7D3B8874E3}"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2324894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D7CE4-F079-4D27-B3EF-BC7D3B8874E3}"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412670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D7CE4-F079-4D27-B3EF-BC7D3B8874E3}"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120049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D7CE4-F079-4D27-B3EF-BC7D3B8874E3}"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252084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4D7CE4-F079-4D27-B3EF-BC7D3B8874E3}"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226136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4D7CE4-F079-4D27-B3EF-BC7D3B8874E3}"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3764481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4D7CE4-F079-4D27-B3EF-BC7D3B8874E3}" type="datetimeFigureOut">
              <a:rPr lang="en-US" smtClean="0"/>
              <a:pPr/>
              <a:t>1/25/2013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123117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4D7CE4-F079-4D27-B3EF-BC7D3B8874E3}" type="datetimeFigureOut">
              <a:rPr lang="en-US" smtClean="0"/>
              <a:pPr/>
              <a:t>1/25/2013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4319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D7CE4-F079-4D27-B3EF-BC7D3B8874E3}" type="datetimeFigureOut">
              <a:rPr lang="en-US" smtClean="0"/>
              <a:pPr/>
              <a:t>1/25/2013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503378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D7CE4-F079-4D27-B3EF-BC7D3B8874E3}"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201370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D7CE4-F079-4D27-B3EF-BC7D3B8874E3}"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724E7-7E0C-43E5-9033-BF2D2C04150D}" type="slidenum">
              <a:rPr lang="en-US" smtClean="0"/>
              <a:pPr/>
              <a:t>‹#›</a:t>
            </a:fld>
            <a:endParaRPr lang="en-US"/>
          </a:p>
        </p:txBody>
      </p:sp>
    </p:spTree>
    <p:extLst>
      <p:ext uri="{BB962C8B-B14F-4D97-AF65-F5344CB8AC3E}">
        <p14:creationId xmlns:p14="http://schemas.microsoft.com/office/powerpoint/2010/main" xmlns="" val="1539163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itchFamily="18" charset="0"/>
              </a:defRPr>
            </a:lvl1pPr>
          </a:lstStyle>
          <a:p>
            <a:fld id="{754D7CE4-F079-4D27-B3EF-BC7D3B8874E3}" type="datetimeFigureOut">
              <a:rPr lang="en-US" smtClean="0"/>
              <a:pPr/>
              <a:t>1/25/2013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mbria"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itchFamily="18" charset="0"/>
              </a:defRPr>
            </a:lvl1pPr>
          </a:lstStyle>
          <a:p>
            <a:fld id="{A78724E7-7E0C-43E5-9033-BF2D2C04150D}" type="slidenum">
              <a:rPr lang="en-US" smtClean="0"/>
              <a:pPr/>
              <a:t>‹#›</a:t>
            </a:fld>
            <a:endParaRPr lang="en-US" dirty="0"/>
          </a:p>
        </p:txBody>
      </p:sp>
    </p:spTree>
    <p:extLst>
      <p:ext uri="{BB962C8B-B14F-4D97-AF65-F5344CB8AC3E}">
        <p14:creationId xmlns:p14="http://schemas.microsoft.com/office/powerpoint/2010/main" xmlns="" val="208639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Cambr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mbria"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mbr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file:///\\klein.ce.berkeley.edu\users\iantai\UC%20Berkeley\Classes\CE153\Project\ATS%20-%20Ian%20v6.vsd\Drawing\~Page-1\Process.10" TargetMode="Externa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oleObject" Target="file:///\\klein.ce.berkeley.edu\users\iantai\UC%20Berkeley\Classes\CE153\Project\ATS%20-%20Ian%20v6.vsd\Drawing\~Page-1\Process.9" TargetMode="External"/><Relationship Id="rId4" Type="http://schemas.openxmlformats.org/officeDocument/2006/relationships/oleObject" Target="file:///\\klein.ce.berkeley.edu\users\iantai\UC%20Berkeley\Classes\CE153\Project\ATS%20-%20Ian%20v6.vsd\Drawing\~Page-1\Process.1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media" Target="../media/media1.m4v"/><Relationship Id="rId2" Type="http://schemas.openxmlformats.org/officeDocument/2006/relationships/slideLayout" Target="../slideLayouts/slideLayout7.xml"/><Relationship Id="rId1" Type="http://schemas.openxmlformats.org/officeDocument/2006/relationships/video" Target="../media/media1.m4v"/><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2.xml"/><Relationship Id="rId7" Type="http://schemas.openxmlformats.org/officeDocument/2006/relationships/image" Target="../media/image44.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146415"/>
            <a:ext cx="9144000" cy="2425586"/>
          </a:xfrm>
          <a:prstGeom prst="rect">
            <a:avLst/>
          </a:prstGeom>
          <a:gradFill flip="none" rotWithShape="1">
            <a:gsLst>
              <a:gs pos="36000">
                <a:srgbClr val="22CEDD">
                  <a:alpha val="29000"/>
                </a:srgbClr>
              </a:gs>
              <a:gs pos="100000">
                <a:srgbClr val="FFFFFF">
                  <a:alpha val="29000"/>
                </a:srgbClr>
              </a:gs>
            </a:gsLst>
            <a:path path="circle">
              <a:fillToRect l="100000" t="100000"/>
            </a:path>
            <a:tileRect r="-100000" b="-100000"/>
          </a:gradFill>
          <a:ln>
            <a:solidFill>
              <a:schemeClr val="tx2">
                <a:lumMod val="60000"/>
                <a:lumOff val="40000"/>
                <a:alpha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1031" name="Subtitle 2"/>
          <p:cNvSpPr>
            <a:spLocks noGrp="1"/>
          </p:cNvSpPr>
          <p:nvPr>
            <p:ph type="subTitle" idx="1"/>
          </p:nvPr>
        </p:nvSpPr>
        <p:spPr>
          <a:xfrm>
            <a:off x="381000" y="4724400"/>
            <a:ext cx="8534400" cy="1981200"/>
          </a:xfrm>
        </p:spPr>
        <p:txBody>
          <a:bodyPr>
            <a:normAutofit fontScale="92500" lnSpcReduction="20000"/>
          </a:bodyPr>
          <a:lstStyle/>
          <a:p>
            <a:r>
              <a:rPr lang="en-US" sz="1600" b="1" dirty="0">
                <a:solidFill>
                  <a:schemeClr val="tx1"/>
                </a:solidFill>
              </a:rPr>
              <a:t>University of California, Berkeley</a:t>
            </a:r>
          </a:p>
          <a:p>
            <a:pPr eaLnBrk="1" hangingPunct="1"/>
            <a:r>
              <a:rPr lang="en-US" sz="1600" b="1" dirty="0" smtClean="0">
                <a:solidFill>
                  <a:schemeClr val="tx1"/>
                </a:solidFill>
              </a:rPr>
              <a:t>Department of Civil and Environmental Engineering</a:t>
            </a:r>
          </a:p>
          <a:p>
            <a:pPr eaLnBrk="1" hangingPunct="1"/>
            <a:r>
              <a:rPr lang="en-US" sz="1600" dirty="0" smtClean="0">
                <a:solidFill>
                  <a:schemeClr val="tx1"/>
                </a:solidFill>
              </a:rPr>
              <a:t>Professor </a:t>
            </a:r>
            <a:r>
              <a:rPr lang="en-US" sz="1600" dirty="0" err="1" smtClean="0">
                <a:solidFill>
                  <a:schemeClr val="tx1"/>
                </a:solidFill>
              </a:rPr>
              <a:t>Jasenka</a:t>
            </a:r>
            <a:r>
              <a:rPr lang="en-US" sz="1600" dirty="0" smtClean="0">
                <a:solidFill>
                  <a:schemeClr val="tx1"/>
                </a:solidFill>
              </a:rPr>
              <a:t> </a:t>
            </a:r>
            <a:r>
              <a:rPr lang="en-US" sz="1600" dirty="0" err="1" smtClean="0">
                <a:solidFill>
                  <a:schemeClr val="tx1"/>
                </a:solidFill>
              </a:rPr>
              <a:t>Rakas</a:t>
            </a:r>
            <a:endParaRPr lang="en-US" sz="1600" dirty="0" smtClean="0">
              <a:solidFill>
                <a:schemeClr val="tx1"/>
              </a:solidFill>
            </a:endParaRPr>
          </a:p>
          <a:p>
            <a:pPr eaLnBrk="1" hangingPunct="1"/>
            <a:endParaRPr lang="en-US" sz="1600" dirty="0" smtClean="0">
              <a:solidFill>
                <a:schemeClr val="tx1"/>
              </a:solidFill>
            </a:endParaRPr>
          </a:p>
          <a:p>
            <a:r>
              <a:rPr lang="en-US" sz="1600" dirty="0" smtClean="0">
                <a:solidFill>
                  <a:schemeClr val="tx1"/>
                </a:solidFill>
              </a:rPr>
              <a:t>Kevin Cheng | </a:t>
            </a:r>
            <a:r>
              <a:rPr lang="en-US" sz="1600" dirty="0">
                <a:solidFill>
                  <a:schemeClr val="tx1"/>
                </a:solidFill>
              </a:rPr>
              <a:t>Ian </a:t>
            </a:r>
            <a:r>
              <a:rPr lang="en-US" sz="1600" dirty="0" smtClean="0">
                <a:solidFill>
                  <a:schemeClr val="tx1"/>
                </a:solidFill>
              </a:rPr>
              <a:t>Tai | Jeff Ma </a:t>
            </a:r>
          </a:p>
          <a:p>
            <a:r>
              <a:rPr lang="en-US" sz="1600" dirty="0" err="1" smtClean="0">
                <a:solidFill>
                  <a:schemeClr val="tx1"/>
                </a:solidFill>
              </a:rPr>
              <a:t>Zhuo</a:t>
            </a:r>
            <a:r>
              <a:rPr lang="en-US" sz="1600" dirty="0" smtClean="0">
                <a:solidFill>
                  <a:schemeClr val="tx1"/>
                </a:solidFill>
              </a:rPr>
              <a:t> Chen | Steven Chua | Phil Tran</a:t>
            </a:r>
          </a:p>
          <a:p>
            <a:endParaRPr lang="en-US" sz="1600" dirty="0">
              <a:solidFill>
                <a:schemeClr val="tx1"/>
              </a:solidFill>
            </a:endParaRPr>
          </a:p>
          <a:p>
            <a:r>
              <a:rPr lang="en-US" sz="1600" dirty="0" smtClean="0">
                <a:solidFill>
                  <a:schemeClr val="tx1"/>
                </a:solidFill>
              </a:rPr>
              <a:t>December </a:t>
            </a:r>
            <a:r>
              <a:rPr lang="en-US" sz="1600" dirty="0">
                <a:solidFill>
                  <a:schemeClr val="tx1"/>
                </a:solidFill>
              </a:rPr>
              <a:t>06, </a:t>
            </a:r>
            <a:r>
              <a:rPr lang="en-US" sz="1600" dirty="0" smtClean="0">
                <a:solidFill>
                  <a:schemeClr val="tx1"/>
                </a:solidFill>
              </a:rPr>
              <a:t>2012</a:t>
            </a:r>
            <a:endParaRPr lang="en-US" sz="1600" dirty="0">
              <a:solidFill>
                <a:schemeClr val="tx1"/>
              </a:solidFill>
            </a:endParaRPr>
          </a:p>
          <a:p>
            <a:pPr eaLnBrk="1" hangingPunct="1"/>
            <a:endParaRPr lang="en-US" sz="1600" dirty="0" smtClean="0">
              <a:solidFill>
                <a:schemeClr val="tx1"/>
              </a:solidFill>
            </a:endParaRPr>
          </a:p>
        </p:txBody>
      </p:sp>
      <p:sp>
        <p:nvSpPr>
          <p:cNvPr id="14" name="Rectangle 13"/>
          <p:cNvSpPr/>
          <p:nvPr/>
        </p:nvSpPr>
        <p:spPr>
          <a:xfrm>
            <a:off x="7086600" y="1365250"/>
            <a:ext cx="2057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pic>
        <p:nvPicPr>
          <p:cNvPr id="12"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2253371"/>
            <a:ext cx="9180060" cy="2211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ounded Rectangle 12"/>
          <p:cNvSpPr/>
          <p:nvPr/>
        </p:nvSpPr>
        <p:spPr>
          <a:xfrm>
            <a:off x="406400" y="603250"/>
            <a:ext cx="8356600" cy="914400"/>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b="1" dirty="0" smtClean="0">
                <a:latin typeface="Cambria" pitchFamily="18" charset="0"/>
              </a:rPr>
              <a:t>Future of </a:t>
            </a:r>
            <a:r>
              <a:rPr lang="en-US" sz="4400" b="1" dirty="0" err="1">
                <a:latin typeface="Cambria" pitchFamily="18" charset="0"/>
              </a:rPr>
              <a:t>D</a:t>
            </a:r>
            <a:r>
              <a:rPr lang="en-US" sz="4400" b="1" dirty="0" err="1" smtClean="0">
                <a:latin typeface="Cambria" pitchFamily="18" charset="0"/>
              </a:rPr>
              <a:t>ataComm</a:t>
            </a:r>
            <a:endParaRPr lang="en-US" sz="4400" b="1" dirty="0">
              <a:latin typeface="Cambria" pitchFamily="18" charset="0"/>
            </a:endParaRPr>
          </a:p>
        </p:txBody>
      </p:sp>
    </p:spTree>
    <p:extLst>
      <p:ext uri="{BB962C8B-B14F-4D97-AF65-F5344CB8AC3E}">
        <p14:creationId xmlns:p14="http://schemas.microsoft.com/office/powerpoint/2010/main" xmlns="" val="3106177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Tower System</a:t>
            </a:r>
            <a:br>
              <a:rPr lang="en-US" dirty="0" smtClean="0"/>
            </a:br>
            <a:r>
              <a:rPr lang="en-US" dirty="0" smtClean="0"/>
              <a:t>(ATS)</a:t>
            </a:r>
            <a:endParaRPr lang="en-US" dirty="0"/>
          </a:p>
        </p:txBody>
      </p:sp>
      <p:sp>
        <p:nvSpPr>
          <p:cNvPr id="3" name="Subtitle 2"/>
          <p:cNvSpPr>
            <a:spLocks noGrp="1"/>
          </p:cNvSpPr>
          <p:nvPr>
            <p:ph type="subTitle" idx="1"/>
          </p:nvPr>
        </p:nvSpPr>
        <p:spPr/>
        <p:txBody>
          <a:bodyPr/>
          <a:lstStyle/>
          <a:p>
            <a:r>
              <a:rPr lang="en-US" dirty="0" smtClean="0"/>
              <a:t>By: Ian Tai</a:t>
            </a:r>
            <a:endParaRPr lang="en-US" dirty="0"/>
          </a:p>
        </p:txBody>
      </p:sp>
    </p:spTree>
    <p:extLst>
      <p:ext uri="{BB962C8B-B14F-4D97-AF65-F5344CB8AC3E}">
        <p14:creationId xmlns:p14="http://schemas.microsoft.com/office/powerpoint/2010/main" xmlns="" val="1498491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Rounded Rectangle 3"/>
          <p:cNvSpPr/>
          <p:nvPr/>
        </p:nvSpPr>
        <p:spPr>
          <a:xfrm>
            <a:off x="381000" y="5334000"/>
            <a:ext cx="8153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Cambria" pitchFamily="18" charset="0"/>
                <a:sym typeface="Wingdings" pitchFamily="2" charset="2"/>
              </a:rPr>
              <a:t> </a:t>
            </a:r>
            <a:r>
              <a:rPr lang="en-US" sz="3200" dirty="0">
                <a:latin typeface="Cambria" pitchFamily="18" charset="0"/>
              </a:rPr>
              <a:t>Without a </a:t>
            </a:r>
            <a:r>
              <a:rPr lang="en-US" sz="3200" dirty="0" smtClean="0">
                <a:latin typeface="Cambria" pitchFamily="18" charset="0"/>
              </a:rPr>
              <a:t>tower or controller, </a:t>
            </a:r>
            <a:r>
              <a:rPr lang="en-US" sz="3200" dirty="0">
                <a:latin typeface="Cambria" pitchFamily="18" charset="0"/>
              </a:rPr>
              <a:t>these tasks fall to pilots </a:t>
            </a:r>
            <a:r>
              <a:rPr lang="en-US" sz="3200" dirty="0" smtClean="0">
                <a:latin typeface="Cambria" pitchFamily="18" charset="0"/>
              </a:rPr>
              <a:t>themselves.</a:t>
            </a:r>
            <a:endParaRPr lang="en-US" sz="3200" dirty="0">
              <a:latin typeface="Cambria" pitchFamily="18" charset="0"/>
            </a:endParaRPr>
          </a:p>
        </p:txBody>
      </p:sp>
      <p:sp>
        <p:nvSpPr>
          <p:cNvPr id="5" name="Rounded Rectangle 4"/>
          <p:cNvSpPr/>
          <p:nvPr/>
        </p:nvSpPr>
        <p:spPr>
          <a:xfrm>
            <a:off x="375920" y="2819400"/>
            <a:ext cx="4500880" cy="21336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tx1"/>
                </a:solidFill>
                <a:latin typeface="Cambria" pitchFamily="18" charset="0"/>
              </a:rPr>
              <a:t>Air Traffic Control (ATC) Duties </a:t>
            </a:r>
            <a:endParaRPr lang="en-US" b="1" dirty="0" smtClean="0">
              <a:solidFill>
                <a:schemeClr val="tx1"/>
              </a:solidFill>
              <a:latin typeface="Cambria" pitchFamily="18" charset="0"/>
            </a:endParaRPr>
          </a:p>
          <a:p>
            <a:pPr marL="742950" lvl="1" indent="-285750">
              <a:buFont typeface="Arial" pitchFamily="34" charset="0"/>
              <a:buChar char="•"/>
            </a:pPr>
            <a:r>
              <a:rPr lang="en-US" dirty="0" smtClean="0">
                <a:solidFill>
                  <a:schemeClr val="tx1"/>
                </a:solidFill>
                <a:latin typeface="Cambria" pitchFamily="18" charset="0"/>
              </a:rPr>
              <a:t>Single </a:t>
            </a:r>
            <a:r>
              <a:rPr lang="en-US" dirty="0">
                <a:solidFill>
                  <a:schemeClr val="tx1"/>
                </a:solidFill>
                <a:latin typeface="Cambria" pitchFamily="18" charset="0"/>
              </a:rPr>
              <a:t>point of communication</a:t>
            </a:r>
          </a:p>
          <a:p>
            <a:pPr marL="742950" lvl="1" indent="-285750">
              <a:buFont typeface="Arial" pitchFamily="34" charset="0"/>
              <a:buChar char="•"/>
            </a:pPr>
            <a:r>
              <a:rPr lang="en-US" dirty="0">
                <a:solidFill>
                  <a:schemeClr val="tx1"/>
                </a:solidFill>
                <a:latin typeface="Cambria" pitchFamily="18" charset="0"/>
              </a:rPr>
              <a:t>Sequencing, takeoffs, landings, taxiing</a:t>
            </a:r>
          </a:p>
          <a:p>
            <a:pPr marL="742950" lvl="1" indent="-285750">
              <a:buFont typeface="Arial" pitchFamily="34" charset="0"/>
              <a:buChar char="•"/>
            </a:pPr>
            <a:r>
              <a:rPr lang="en-US" dirty="0">
                <a:solidFill>
                  <a:schemeClr val="tx1"/>
                </a:solidFill>
                <a:latin typeface="Cambria" pitchFamily="18" charset="0"/>
              </a:rPr>
              <a:t>“…provide safe, orderly, expeditious flow of traffic” (FAA</a:t>
            </a:r>
            <a:r>
              <a:rPr lang="en-US" dirty="0" smtClean="0">
                <a:solidFill>
                  <a:schemeClr val="tx1"/>
                </a:solidFill>
                <a:latin typeface="Cambria" pitchFamily="18" charset="0"/>
              </a:rPr>
              <a:t>)</a:t>
            </a:r>
            <a:endParaRPr lang="en-US" dirty="0">
              <a:solidFill>
                <a:schemeClr val="tx1"/>
              </a:solidFill>
              <a:latin typeface="Cambria" pitchFamily="18" charset="0"/>
            </a:endParaRPr>
          </a:p>
        </p:txBody>
      </p:sp>
      <p:sp>
        <p:nvSpPr>
          <p:cNvPr id="6" name="Rounded Rectangle 5"/>
          <p:cNvSpPr/>
          <p:nvPr/>
        </p:nvSpPr>
        <p:spPr>
          <a:xfrm>
            <a:off x="381000" y="1645920"/>
            <a:ext cx="81534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latin typeface="Cambria" pitchFamily="18" charset="0"/>
              </a:rPr>
              <a:t>Automated </a:t>
            </a:r>
            <a:r>
              <a:rPr lang="en-US" sz="2800" b="1" dirty="0">
                <a:latin typeface="Cambria" pitchFamily="18" charset="0"/>
              </a:rPr>
              <a:t>Tower System (</a:t>
            </a:r>
            <a:r>
              <a:rPr lang="en-US" sz="2800" b="1" dirty="0" smtClean="0">
                <a:latin typeface="Cambria" pitchFamily="18" charset="0"/>
              </a:rPr>
              <a:t>ATS)  </a:t>
            </a:r>
            <a:r>
              <a:rPr lang="en-US" sz="2800" b="1" dirty="0" smtClean="0">
                <a:latin typeface="Cambria" pitchFamily="18" charset="0"/>
                <a:sym typeface="Wingdings" pitchFamily="2" charset="2"/>
              </a:rPr>
              <a:t>  </a:t>
            </a:r>
            <a:r>
              <a:rPr lang="en-US" sz="2800" b="1" dirty="0" smtClean="0">
                <a:latin typeface="Cambria" pitchFamily="18" charset="0"/>
              </a:rPr>
              <a:t>Motivation? </a:t>
            </a:r>
            <a:endParaRPr lang="en-US" sz="2800" b="1" dirty="0">
              <a:latin typeface="Cambria" pitchFamily="18" charset="0"/>
            </a:endParaRPr>
          </a:p>
        </p:txBody>
      </p:sp>
      <p:pic>
        <p:nvPicPr>
          <p:cNvPr id="2050" name="Picture 2" descr="http://www.bls.gov/ooh/images/p30-to-p31/p312-4-jp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86400" y="2862941"/>
            <a:ext cx="3032760" cy="21662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69529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Non-Towered Airport Protocol</a:t>
            </a:r>
            <a:endParaRPr lang="en-US" dirty="0"/>
          </a:p>
        </p:txBody>
      </p:sp>
      <p:pic>
        <p:nvPicPr>
          <p:cNvPr id="1026" name="Picture 2" descr="https://lh4.googleusercontent.com/io7IgaMt_a2hEwAy3LumMccJfI27QAYr8DMZl60DWgKpwl295R6pCCX5mZP5b7wvp_bOC8k05Ip7g8xciqpcr9zCSGgHuIqDna2Mygr8bp6RK0kS36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6771" y="1361038"/>
            <a:ext cx="7848600" cy="517537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685801" y="1522548"/>
            <a:ext cx="1304192" cy="461665"/>
          </a:xfrm>
          <a:prstGeom prst="rect">
            <a:avLst/>
          </a:prstGeom>
          <a:solidFill>
            <a:srgbClr val="E7F565"/>
          </a:solidFill>
        </p:spPr>
        <p:txBody>
          <a:bodyPr wrap="square" rtlCol="0">
            <a:spAutoFit/>
          </a:bodyPr>
          <a:lstStyle/>
          <a:p>
            <a:pPr algn="ctr"/>
            <a:r>
              <a:rPr lang="en-US" sz="1200" b="1" dirty="0" smtClean="0">
                <a:latin typeface="Cambria" pitchFamily="18" charset="0"/>
              </a:rPr>
              <a:t>Facility at Airport</a:t>
            </a:r>
          </a:p>
        </p:txBody>
      </p:sp>
      <p:sp>
        <p:nvSpPr>
          <p:cNvPr id="7" name="TextBox 6"/>
          <p:cNvSpPr txBox="1"/>
          <p:nvPr/>
        </p:nvSpPr>
        <p:spPr>
          <a:xfrm>
            <a:off x="1989993" y="1430216"/>
            <a:ext cx="2183424" cy="646331"/>
          </a:xfrm>
          <a:prstGeom prst="rect">
            <a:avLst/>
          </a:prstGeom>
          <a:solidFill>
            <a:srgbClr val="E7F565"/>
          </a:solidFill>
        </p:spPr>
        <p:txBody>
          <a:bodyPr wrap="square" rtlCol="0">
            <a:spAutoFit/>
          </a:bodyPr>
          <a:lstStyle/>
          <a:p>
            <a:pPr algn="ctr"/>
            <a:endParaRPr lang="en-US" sz="1200" b="1" dirty="0" smtClean="0">
              <a:latin typeface="Cambria" pitchFamily="18" charset="0"/>
            </a:endParaRPr>
          </a:p>
          <a:p>
            <a:pPr algn="ctr"/>
            <a:r>
              <a:rPr lang="en-US" sz="1200" b="1" dirty="0" smtClean="0">
                <a:latin typeface="Cambria" pitchFamily="18" charset="0"/>
              </a:rPr>
              <a:t>Frequency Use</a:t>
            </a:r>
          </a:p>
          <a:p>
            <a:pPr algn="ctr"/>
            <a:endParaRPr lang="en-US" sz="1200" b="1" dirty="0" smtClean="0">
              <a:latin typeface="Cambria" pitchFamily="18" charset="0"/>
            </a:endParaRPr>
          </a:p>
        </p:txBody>
      </p:sp>
      <p:sp>
        <p:nvSpPr>
          <p:cNvPr id="8" name="TextBox 7"/>
          <p:cNvSpPr txBox="1"/>
          <p:nvPr/>
        </p:nvSpPr>
        <p:spPr>
          <a:xfrm>
            <a:off x="4173417" y="1432560"/>
            <a:ext cx="4208583" cy="276999"/>
          </a:xfrm>
          <a:prstGeom prst="rect">
            <a:avLst/>
          </a:prstGeom>
          <a:solidFill>
            <a:srgbClr val="E7F565"/>
          </a:solidFill>
        </p:spPr>
        <p:txBody>
          <a:bodyPr wrap="square" rtlCol="0">
            <a:spAutoFit/>
          </a:bodyPr>
          <a:lstStyle/>
          <a:p>
            <a:pPr algn="ctr"/>
            <a:r>
              <a:rPr lang="en-US" sz="1200" b="1" dirty="0" smtClean="0">
                <a:latin typeface="Cambria" pitchFamily="18" charset="0"/>
              </a:rPr>
              <a:t>Communication/Broadcast Procedures</a:t>
            </a:r>
          </a:p>
        </p:txBody>
      </p:sp>
    </p:spTree>
    <p:extLst>
      <p:ext uri="{BB962C8B-B14F-4D97-AF65-F5344CB8AC3E}">
        <p14:creationId xmlns:p14="http://schemas.microsoft.com/office/powerpoint/2010/main" xmlns="" val="18606652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Non-towered Consequences</a:t>
            </a:r>
            <a:endParaRPr lang="en-US" dirty="0"/>
          </a:p>
        </p:txBody>
      </p:sp>
      <p:sp>
        <p:nvSpPr>
          <p:cNvPr id="7" name="Rounded Rectangle 6"/>
          <p:cNvSpPr/>
          <p:nvPr/>
        </p:nvSpPr>
        <p:spPr bwMode="auto">
          <a:xfrm>
            <a:off x="609600" y="1371600"/>
            <a:ext cx="5105400" cy="4876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marL="285750" indent="-285750">
              <a:buFont typeface="Arial" pitchFamily="34" charset="0"/>
              <a:buChar char="•"/>
            </a:pPr>
            <a:r>
              <a:rPr lang="en-US" sz="2800" dirty="0">
                <a:latin typeface="Cambria" pitchFamily="18" charset="0"/>
              </a:rPr>
              <a:t>Congestion on CTAF</a:t>
            </a:r>
          </a:p>
          <a:p>
            <a:pPr marL="285750" indent="-285750">
              <a:buFont typeface="Arial" pitchFamily="34" charset="0"/>
              <a:buChar char="•"/>
            </a:pPr>
            <a:r>
              <a:rPr lang="en-US" sz="2800" dirty="0">
                <a:latin typeface="Cambria" pitchFamily="18" charset="0"/>
              </a:rPr>
              <a:t>Lower situational awareness</a:t>
            </a:r>
          </a:p>
          <a:p>
            <a:pPr marL="285750" indent="-285750">
              <a:buFont typeface="Arial" pitchFamily="34" charset="0"/>
              <a:buChar char="•"/>
            </a:pPr>
            <a:r>
              <a:rPr lang="en-US" sz="2800" dirty="0">
                <a:latin typeface="Cambria" pitchFamily="18" charset="0"/>
              </a:rPr>
              <a:t>No centralized communication</a:t>
            </a:r>
          </a:p>
          <a:p>
            <a:pPr marL="285750" indent="-285750">
              <a:buFont typeface="Arial" pitchFamily="34" charset="0"/>
              <a:buChar char="•"/>
            </a:pPr>
            <a:r>
              <a:rPr lang="en-US" sz="2800" dirty="0">
                <a:latin typeface="Cambria" pitchFamily="18" charset="0"/>
              </a:rPr>
              <a:t>VFR for takeoff, landing, taxiing, sequencing</a:t>
            </a:r>
          </a:p>
          <a:p>
            <a:pPr marL="285750" indent="-285750">
              <a:buFont typeface="Arial" pitchFamily="34" charset="0"/>
              <a:buChar char="•"/>
            </a:pPr>
            <a:r>
              <a:rPr lang="en-US" sz="2800" dirty="0">
                <a:latin typeface="Cambria" pitchFamily="18" charset="0"/>
              </a:rPr>
              <a:t>Multiple aircraft and aircraft type</a:t>
            </a:r>
          </a:p>
          <a:p>
            <a:pPr marL="285750" indent="-285750">
              <a:buFont typeface="Arial" pitchFamily="34" charset="0"/>
              <a:buChar char="•"/>
            </a:pPr>
            <a:r>
              <a:rPr lang="en-US" sz="2800" dirty="0">
                <a:latin typeface="Cambria" pitchFamily="18" charset="0"/>
              </a:rPr>
              <a:t>Landings: same runway, different </a:t>
            </a:r>
            <a:r>
              <a:rPr lang="en-US" sz="2800" dirty="0" smtClean="0">
                <a:latin typeface="Cambria" pitchFamily="18" charset="0"/>
              </a:rPr>
              <a:t>directions</a:t>
            </a:r>
            <a:endParaRPr lang="en-US" sz="2800" dirty="0">
              <a:latin typeface="Cambria" pitchFamily="18" charset="0"/>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4881" t="17420" r="37858" b="9403"/>
          <a:stretch/>
        </p:blipFill>
        <p:spPr bwMode="auto">
          <a:xfrm>
            <a:off x="6019800" y="1371600"/>
            <a:ext cx="2676525"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7813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3040" y="218440"/>
            <a:ext cx="8791575" cy="4788555"/>
          </a:xfrm>
          <a:prstGeom prst="rect">
            <a:avLst/>
          </a:prstGeom>
          <a:solidFill>
            <a:srgbClr val="8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
        <p:nvSpPr>
          <p:cNvPr id="7" name="Right Arrow 6"/>
          <p:cNvSpPr/>
          <p:nvPr/>
        </p:nvSpPr>
        <p:spPr>
          <a:xfrm rot="3057827">
            <a:off x="916435" y="3674080"/>
            <a:ext cx="2474488" cy="519667"/>
          </a:xfrm>
          <a:prstGeom prst="righ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mbria" pitchFamily="18" charset="0"/>
              </a:rPr>
              <a:t>Via </a:t>
            </a:r>
            <a:r>
              <a:rPr lang="en-US" sz="1400" dirty="0" err="1" smtClean="0">
                <a:latin typeface="Cambria" pitchFamily="18" charset="0"/>
              </a:rPr>
              <a:t>DataComm</a:t>
            </a:r>
            <a:endParaRPr lang="en-US" sz="1400" dirty="0">
              <a:latin typeface="Cambria" pitchFamily="18" charset="0"/>
            </a:endParaRPr>
          </a:p>
        </p:txBody>
      </p:sp>
      <p:sp>
        <p:nvSpPr>
          <p:cNvPr id="17" name="Right Arrow 16"/>
          <p:cNvSpPr/>
          <p:nvPr/>
        </p:nvSpPr>
        <p:spPr>
          <a:xfrm rot="18294783">
            <a:off x="5824253" y="3648283"/>
            <a:ext cx="2317418" cy="519667"/>
          </a:xfrm>
          <a:prstGeom prst="righ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mbria" pitchFamily="18" charset="0"/>
              </a:rPr>
              <a:t>Via </a:t>
            </a:r>
            <a:r>
              <a:rPr lang="en-US" sz="1400" dirty="0" err="1" smtClean="0">
                <a:latin typeface="Cambria" pitchFamily="18" charset="0"/>
              </a:rPr>
              <a:t>DataComm</a:t>
            </a:r>
            <a:endParaRPr lang="en-US" sz="1400" dirty="0">
              <a:latin typeface="Cambria" pitchFamily="18" charset="0"/>
            </a:endParaRPr>
          </a:p>
        </p:txBody>
      </p:sp>
      <p:sp>
        <p:nvSpPr>
          <p:cNvPr id="8" name="Rectangle 7"/>
          <p:cNvSpPr/>
          <p:nvPr/>
        </p:nvSpPr>
        <p:spPr>
          <a:xfrm>
            <a:off x="193040" y="5058587"/>
            <a:ext cx="8791575" cy="15606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xmlns="" val="802036379"/>
              </p:ext>
            </p:extLst>
          </p:nvPr>
        </p:nvGraphicFramePr>
        <p:xfrm>
          <a:off x="2324624" y="5171440"/>
          <a:ext cx="1479550" cy="993775"/>
        </p:xfrm>
        <a:graphic>
          <a:graphicData uri="http://schemas.openxmlformats.org/presentationml/2006/ole">
            <p:oleObj spid="_x0000_s1044" name="Visio" r:id="rId3" imgW="1480185" imgH="994124" progId="Visio.Drawing.11">
              <p:link updateAutomatic="1"/>
            </p:oleObj>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xmlns="" val="3184567738"/>
              </p:ext>
            </p:extLst>
          </p:nvPr>
        </p:nvGraphicFramePr>
        <p:xfrm>
          <a:off x="5394731" y="5171440"/>
          <a:ext cx="1423987" cy="1020763"/>
        </p:xfrm>
        <a:graphic>
          <a:graphicData uri="http://schemas.openxmlformats.org/presentationml/2006/ole">
            <p:oleObj spid="_x0000_s1045" name="Visio" r:id="rId4" imgW="1424678" imgH="1020628" progId="Visio.Drawing.11">
              <p:link updateAutomatic="1"/>
            </p:oleObj>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xmlns="" val="1930098311"/>
              </p:ext>
            </p:extLst>
          </p:nvPr>
        </p:nvGraphicFramePr>
        <p:xfrm>
          <a:off x="4244339" y="5171440"/>
          <a:ext cx="688975" cy="579437"/>
        </p:xfrm>
        <a:graphic>
          <a:graphicData uri="http://schemas.openxmlformats.org/presentationml/2006/ole">
            <p:oleObj spid="_x0000_s1046" name="Visio" r:id="rId5" imgW="688586" imgH="579572" progId="Visio.Drawing.11">
              <p:link updateAutomatic="1"/>
            </p:oleObj>
          </a:graphicData>
        </a:graphic>
      </p:graphicFrame>
      <p:pic>
        <p:nvPicPr>
          <p:cNvPr id="1038" name="Picture 1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025753" y="3172637"/>
            <a:ext cx="1066800" cy="1885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26415" y="497576"/>
            <a:ext cx="1895475" cy="214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5" name="Picture 2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774815" y="497576"/>
            <a:ext cx="1924050" cy="2181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Right Arrow 20"/>
          <p:cNvSpPr/>
          <p:nvPr/>
        </p:nvSpPr>
        <p:spPr>
          <a:xfrm>
            <a:off x="3779569" y="5323840"/>
            <a:ext cx="457200" cy="228600"/>
          </a:xfrm>
          <a:prstGeom prst="rightArrow">
            <a:avLst/>
          </a:prstGeom>
          <a:solidFill>
            <a:schemeClr val="bg1"/>
          </a:solidFill>
          <a:ln>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
        <p:nvSpPr>
          <p:cNvPr id="41" name="Right Arrow 40"/>
          <p:cNvSpPr/>
          <p:nvPr/>
        </p:nvSpPr>
        <p:spPr>
          <a:xfrm>
            <a:off x="4928431" y="5323840"/>
            <a:ext cx="457200" cy="228600"/>
          </a:xfrm>
          <a:prstGeom prst="rightArrow">
            <a:avLst/>
          </a:prstGeom>
          <a:solidFill>
            <a:schemeClr val="bg1"/>
          </a:solidFill>
          <a:ln>
            <a:solidFill>
              <a:srgbClr val="4141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
        <p:nvSpPr>
          <p:cNvPr id="22" name="TextBox 21"/>
          <p:cNvSpPr txBox="1"/>
          <p:nvPr/>
        </p:nvSpPr>
        <p:spPr>
          <a:xfrm>
            <a:off x="3955415" y="414755"/>
            <a:ext cx="1066800" cy="307777"/>
          </a:xfrm>
          <a:prstGeom prst="rect">
            <a:avLst/>
          </a:prstGeom>
          <a:noFill/>
        </p:spPr>
        <p:txBody>
          <a:bodyPr wrap="square" rtlCol="0">
            <a:spAutoFit/>
          </a:bodyPr>
          <a:lstStyle/>
          <a:p>
            <a:pPr algn="ctr"/>
            <a:r>
              <a:rPr lang="en-US" sz="1400" dirty="0" smtClean="0">
                <a:solidFill>
                  <a:schemeClr val="bg1"/>
                </a:solidFill>
                <a:latin typeface="Cambria" pitchFamily="18" charset="0"/>
              </a:rPr>
              <a:t>Air Side</a:t>
            </a:r>
          </a:p>
        </p:txBody>
      </p:sp>
      <p:sp>
        <p:nvSpPr>
          <p:cNvPr id="43" name="TextBox 42"/>
          <p:cNvSpPr txBox="1"/>
          <p:nvPr/>
        </p:nvSpPr>
        <p:spPr>
          <a:xfrm>
            <a:off x="4002675" y="6309974"/>
            <a:ext cx="1195388" cy="307777"/>
          </a:xfrm>
          <a:prstGeom prst="rect">
            <a:avLst/>
          </a:prstGeom>
          <a:noFill/>
        </p:spPr>
        <p:txBody>
          <a:bodyPr wrap="square" rtlCol="0">
            <a:spAutoFit/>
          </a:bodyPr>
          <a:lstStyle/>
          <a:p>
            <a:pPr algn="ctr"/>
            <a:r>
              <a:rPr lang="en-US" sz="1400" dirty="0" smtClean="0">
                <a:latin typeface="Cambria" pitchFamily="18" charset="0"/>
              </a:rPr>
              <a:t>Ground Side</a:t>
            </a:r>
          </a:p>
        </p:txBody>
      </p:sp>
      <p:sp>
        <p:nvSpPr>
          <p:cNvPr id="2" name="Rectangle 1"/>
          <p:cNvSpPr/>
          <p:nvPr/>
        </p:nvSpPr>
        <p:spPr>
          <a:xfrm>
            <a:off x="193040" y="218440"/>
            <a:ext cx="8791575" cy="63993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Tree>
    <p:extLst>
      <p:ext uri="{BB962C8B-B14F-4D97-AF65-F5344CB8AC3E}">
        <p14:creationId xmlns:p14="http://schemas.microsoft.com/office/powerpoint/2010/main" xmlns="" val="1945277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371600"/>
            <a:ext cx="8534400" cy="5105400"/>
          </a:xfrm>
          <a:prstGeom prst="roundRect">
            <a:avLst>
              <a:gd name="adj" fmla="val 10000"/>
            </a:avLst>
          </a:prstGeom>
          <a:ln>
            <a:solidFill>
              <a:srgbClr val="C00000"/>
            </a:solidFill>
            <a:round/>
          </a:ln>
        </p:spPr>
        <p:style>
          <a:lnRef idx="2">
            <a:schemeClr val="accent1"/>
          </a:lnRef>
          <a:fillRef idx="1">
            <a:schemeClr val="lt1"/>
          </a:fillRef>
          <a:effectRef idx="0">
            <a:schemeClr val="accent1"/>
          </a:effectRef>
          <a:fontRef idx="minor">
            <a:schemeClr val="dk1"/>
          </a:fontRef>
        </p:style>
        <p:txBody>
          <a:bodyPr/>
          <a:lstStyle/>
          <a:p>
            <a:pPr marL="285750" indent="-285750">
              <a:buFont typeface="Arial" pitchFamily="34" charset="0"/>
              <a:buChar char="•"/>
            </a:pPr>
            <a:endParaRPr lang="en-US" sz="3200" dirty="0">
              <a:latin typeface="Cambria"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3400" y="1514295"/>
            <a:ext cx="8079032" cy="4810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itle 1"/>
          <p:cNvSpPr>
            <a:spLocks noGrp="1"/>
          </p:cNvSpPr>
          <p:nvPr>
            <p:ph type="title"/>
          </p:nvPr>
        </p:nvSpPr>
        <p:spPr>
          <a:xfrm>
            <a:off x="457200" y="274638"/>
            <a:ext cx="8229600" cy="1143000"/>
          </a:xfrm>
        </p:spPr>
        <p:txBody>
          <a:bodyPr>
            <a:normAutofit/>
          </a:bodyPr>
          <a:lstStyle/>
          <a:p>
            <a:r>
              <a:rPr lang="en-US" dirty="0" smtClean="0"/>
              <a:t>Detailed Flow Chart</a:t>
            </a:r>
            <a:endParaRPr lang="en-US" dirty="0"/>
          </a:p>
        </p:txBody>
      </p:sp>
    </p:spTree>
    <p:extLst>
      <p:ext uri="{BB962C8B-B14F-4D97-AF65-F5344CB8AC3E}">
        <p14:creationId xmlns:p14="http://schemas.microsoft.com/office/powerpoint/2010/main" xmlns="" val="12369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pPr algn="ctr"/>
            <a:r>
              <a:rPr lang="en-US" dirty="0" smtClean="0">
                <a:solidFill>
                  <a:srgbClr val="00B050"/>
                </a:solidFill>
                <a:latin typeface="Cambria" pitchFamily="18" charset="0"/>
              </a:rPr>
              <a:t>Aircraft</a:t>
            </a:r>
            <a:endParaRPr lang="en-US" dirty="0">
              <a:solidFill>
                <a:srgbClr val="00B050"/>
              </a:solidFill>
              <a:latin typeface="Cambria" pitchFamily="18" charset="0"/>
            </a:endParaRPr>
          </a:p>
        </p:txBody>
      </p:sp>
      <p:sp>
        <p:nvSpPr>
          <p:cNvPr id="13" name="Text Placeholder 12"/>
          <p:cNvSpPr>
            <a:spLocks noGrp="1"/>
          </p:cNvSpPr>
          <p:nvPr>
            <p:ph type="body" sz="quarter" idx="3"/>
          </p:nvPr>
        </p:nvSpPr>
        <p:spPr/>
        <p:txBody>
          <a:bodyPr/>
          <a:lstStyle/>
          <a:p>
            <a:pPr algn="ctr"/>
            <a:r>
              <a:rPr lang="en-US" dirty="0" smtClean="0">
                <a:solidFill>
                  <a:srgbClr val="FF0000"/>
                </a:solidFill>
                <a:latin typeface="Cambria" pitchFamily="18" charset="0"/>
              </a:rPr>
              <a:t>Control Tower</a:t>
            </a:r>
            <a:endParaRPr lang="en-US" dirty="0">
              <a:solidFill>
                <a:srgbClr val="FF0000"/>
              </a:solidFill>
              <a:latin typeface="Cambria" pitchFamily="18" charset="0"/>
            </a:endParaRPr>
          </a:p>
        </p:txBody>
      </p:sp>
      <p:grpSp>
        <p:nvGrpSpPr>
          <p:cNvPr id="7" name="Group 42"/>
          <p:cNvGrpSpPr>
            <a:grpSpLocks/>
          </p:cNvGrpSpPr>
          <p:nvPr/>
        </p:nvGrpSpPr>
        <p:grpSpPr bwMode="auto">
          <a:xfrm>
            <a:off x="533400" y="1549365"/>
            <a:ext cx="7295640" cy="3251235"/>
            <a:chOff x="236855" y="1939925"/>
            <a:chExt cx="6468745" cy="4476606"/>
          </a:xfrm>
        </p:grpSpPr>
        <p:sp>
          <p:nvSpPr>
            <p:cNvPr id="8" name="Rounded Rectangle 7"/>
            <p:cNvSpPr/>
            <p:nvPr/>
          </p:nvSpPr>
          <p:spPr bwMode="auto">
            <a:xfrm>
              <a:off x="236855" y="2849274"/>
              <a:ext cx="3420745" cy="3567257"/>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marL="285750" indent="-285750">
                <a:buClr>
                  <a:srgbClr val="00B050"/>
                </a:buClr>
                <a:buFont typeface="Arial" pitchFamily="34" charset="0"/>
                <a:buChar char="•"/>
              </a:pPr>
              <a:r>
                <a:rPr lang="en-US" dirty="0" smtClean="0">
                  <a:latin typeface="Cambria" pitchFamily="18" charset="0"/>
                </a:rPr>
                <a:t>Hardware for cockpit</a:t>
              </a:r>
            </a:p>
            <a:p>
              <a:pPr marL="742950" lvl="1" indent="-285750">
                <a:buClr>
                  <a:srgbClr val="00B050"/>
                </a:buClr>
                <a:buFont typeface="Arial" pitchFamily="34" charset="0"/>
                <a:buChar char="•"/>
              </a:pPr>
              <a:r>
                <a:rPr lang="en-US" dirty="0" err="1" smtClean="0">
                  <a:latin typeface="Cambria" pitchFamily="18" charset="0"/>
                </a:rPr>
                <a:t>DataComm</a:t>
              </a:r>
              <a:r>
                <a:rPr lang="en-US" dirty="0" smtClean="0">
                  <a:latin typeface="Cambria" pitchFamily="18" charset="0"/>
                </a:rPr>
                <a:t> compatible</a:t>
              </a:r>
            </a:p>
            <a:p>
              <a:pPr marL="742950" lvl="1" indent="-285750">
                <a:buClr>
                  <a:srgbClr val="00B050"/>
                </a:buClr>
                <a:buFont typeface="Arial" pitchFamily="34" charset="0"/>
                <a:buChar char="•"/>
              </a:pPr>
              <a:endParaRPr lang="en-US" dirty="0">
                <a:latin typeface="Cambria" pitchFamily="18" charset="0"/>
              </a:endParaRPr>
            </a:p>
            <a:p>
              <a:pPr marL="285750" indent="-285750">
                <a:buClr>
                  <a:srgbClr val="00B050"/>
                </a:buClr>
                <a:buFont typeface="Arial" pitchFamily="34" charset="0"/>
                <a:buChar char="•"/>
              </a:pPr>
              <a:r>
                <a:rPr lang="en-US" dirty="0" smtClean="0">
                  <a:latin typeface="Cambria" pitchFamily="18" charset="0"/>
                </a:rPr>
                <a:t>Software for equipment. </a:t>
              </a:r>
              <a:endParaRPr lang="en-US" dirty="0">
                <a:latin typeface="Cambria" pitchFamily="18" charset="0"/>
              </a:endParaRPr>
            </a:p>
            <a:p>
              <a:pPr marL="285750" indent="-285750">
                <a:buClr>
                  <a:srgbClr val="00B050"/>
                </a:buClr>
                <a:buFont typeface="Arial" pitchFamily="34" charset="0"/>
                <a:buChar char="•"/>
              </a:pPr>
              <a:endParaRPr lang="en-US" dirty="0" smtClean="0">
                <a:latin typeface="Cambria" pitchFamily="18" charset="0"/>
              </a:endParaRPr>
            </a:p>
            <a:p>
              <a:pPr marL="285750" indent="-285750">
                <a:buClr>
                  <a:srgbClr val="00B050"/>
                </a:buClr>
                <a:buFont typeface="Arial" pitchFamily="34" charset="0"/>
                <a:buChar char="•"/>
              </a:pPr>
              <a:r>
                <a:rPr lang="en-US" dirty="0" smtClean="0">
                  <a:latin typeface="Cambria" pitchFamily="18" charset="0"/>
                </a:rPr>
                <a:t>Ability to read transmissions from Control tower and display instructions</a:t>
              </a:r>
              <a:endParaRPr lang="en-US" dirty="0">
                <a:latin typeface="Cambria" pitchFamily="18" charset="0"/>
              </a:endParaRPr>
            </a:p>
          </p:txBody>
        </p:sp>
        <p:sp>
          <p:nvSpPr>
            <p:cNvPr id="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5" name="Rounded Rectangle 14"/>
          <p:cNvSpPr/>
          <p:nvPr/>
        </p:nvSpPr>
        <p:spPr bwMode="auto">
          <a:xfrm>
            <a:off x="4648200" y="2209800"/>
            <a:ext cx="4038600" cy="2590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marL="285750" indent="-285750">
              <a:buClr>
                <a:srgbClr val="FF0000"/>
              </a:buClr>
              <a:buFont typeface="Arial" pitchFamily="34" charset="0"/>
              <a:buChar char="•"/>
            </a:pPr>
            <a:r>
              <a:rPr lang="en-US" dirty="0" smtClean="0">
                <a:latin typeface="Cambria" pitchFamily="18" charset="0"/>
              </a:rPr>
              <a:t>Hardware for Control Tower,  able to receive and relay </a:t>
            </a:r>
            <a:r>
              <a:rPr lang="en-US" dirty="0" err="1" smtClean="0">
                <a:latin typeface="Cambria" pitchFamily="18" charset="0"/>
              </a:rPr>
              <a:t>DataComm</a:t>
            </a:r>
            <a:r>
              <a:rPr lang="en-US" dirty="0" smtClean="0">
                <a:latin typeface="Cambria" pitchFamily="18" charset="0"/>
              </a:rPr>
              <a:t> messages</a:t>
            </a:r>
          </a:p>
          <a:p>
            <a:pPr>
              <a:buClr>
                <a:srgbClr val="FF0000"/>
              </a:buClr>
            </a:pPr>
            <a:endParaRPr lang="en-US" dirty="0" smtClean="0">
              <a:latin typeface="Cambria" pitchFamily="18" charset="0"/>
            </a:endParaRPr>
          </a:p>
          <a:p>
            <a:pPr marL="285750" indent="-285750">
              <a:buClr>
                <a:srgbClr val="FF0000"/>
              </a:buClr>
              <a:buFont typeface="Arial" pitchFamily="34" charset="0"/>
              <a:buChar char="•"/>
            </a:pPr>
            <a:r>
              <a:rPr lang="en-US" dirty="0" smtClean="0">
                <a:latin typeface="Cambria" pitchFamily="18" charset="0"/>
              </a:rPr>
              <a:t>Software for control tower</a:t>
            </a:r>
          </a:p>
          <a:p>
            <a:pPr marL="285750" indent="-285750">
              <a:buClr>
                <a:srgbClr val="FF0000"/>
              </a:buClr>
              <a:buFont typeface="Arial" pitchFamily="34" charset="0"/>
              <a:buChar char="•"/>
            </a:pPr>
            <a:endParaRPr lang="en-US" dirty="0">
              <a:latin typeface="Cambria" pitchFamily="18" charset="0"/>
            </a:endParaRPr>
          </a:p>
          <a:p>
            <a:pPr marL="285750" indent="-285750">
              <a:buClr>
                <a:srgbClr val="FF0000"/>
              </a:buClr>
              <a:buFont typeface="Arial" pitchFamily="34" charset="0"/>
              <a:buChar char="•"/>
            </a:pPr>
            <a:r>
              <a:rPr lang="en-US" dirty="0" smtClean="0">
                <a:latin typeface="Cambria" pitchFamily="18" charset="0"/>
              </a:rPr>
              <a:t>Ability to input, process, and output data</a:t>
            </a:r>
          </a:p>
        </p:txBody>
      </p:sp>
      <p:sp>
        <p:nvSpPr>
          <p:cNvPr id="4" name="Title 3"/>
          <p:cNvSpPr>
            <a:spLocks noGrp="1"/>
          </p:cNvSpPr>
          <p:nvPr>
            <p:ph type="title"/>
          </p:nvPr>
        </p:nvSpPr>
        <p:spPr/>
        <p:txBody>
          <a:bodyPr/>
          <a:lstStyle/>
          <a:p>
            <a:r>
              <a:rPr lang="en-US" dirty="0" smtClean="0">
                <a:latin typeface="Cambria" pitchFamily="18" charset="0"/>
              </a:rPr>
              <a:t>Requisites for Implementation</a:t>
            </a:r>
            <a:endParaRPr lang="en-US" dirty="0">
              <a:latin typeface="Cambria" pitchFamily="18" charset="0"/>
            </a:endParaRPr>
          </a:p>
        </p:txBody>
      </p:sp>
      <p:grpSp>
        <p:nvGrpSpPr>
          <p:cNvPr id="17" name="Group 42"/>
          <p:cNvGrpSpPr>
            <a:grpSpLocks/>
          </p:cNvGrpSpPr>
          <p:nvPr/>
        </p:nvGrpSpPr>
        <p:grpSpPr bwMode="auto">
          <a:xfrm>
            <a:off x="533400" y="4905535"/>
            <a:ext cx="8153400" cy="1729932"/>
            <a:chOff x="152398" y="1939925"/>
            <a:chExt cx="7364413" cy="1119188"/>
          </a:xfrm>
        </p:grpSpPr>
        <p:sp>
          <p:nvSpPr>
            <p:cNvPr id="18" name="Rounded Rectangle 17"/>
            <p:cNvSpPr/>
            <p:nvPr/>
          </p:nvSpPr>
          <p:spPr bwMode="auto">
            <a:xfrm>
              <a:off x="152398" y="2304289"/>
              <a:ext cx="7364413" cy="390459"/>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pPr algn="ctr"/>
              <a:r>
                <a:rPr lang="en-US" sz="2800" dirty="0" smtClean="0">
                  <a:latin typeface="Cambria" pitchFamily="18" charset="0"/>
                </a:rPr>
                <a:t>Establish Standard Procedures and Protocol for ATS</a:t>
              </a:r>
              <a:endParaRPr lang="en-US" sz="2800" dirty="0">
                <a:latin typeface="Cambria" pitchFamily="18" charset="0"/>
              </a:endParaRPr>
            </a:p>
          </p:txBody>
        </p:sp>
        <p:sp>
          <p:nvSpPr>
            <p:cNvPr id="1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Tree>
    <p:extLst>
      <p:ext uri="{BB962C8B-B14F-4D97-AF65-F5344CB8AC3E}">
        <p14:creationId xmlns:p14="http://schemas.microsoft.com/office/powerpoint/2010/main" xmlns="" val="926918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04800" y="1371600"/>
            <a:ext cx="8534400" cy="5105400"/>
          </a:xfrm>
          <a:prstGeom prst="roundRect">
            <a:avLst>
              <a:gd name="adj" fmla="val 10000"/>
            </a:avLst>
          </a:prstGeom>
          <a:ln>
            <a:solidFill>
              <a:srgbClr val="C00000"/>
            </a:solidFill>
            <a:round/>
          </a:ln>
        </p:spPr>
        <p:style>
          <a:lnRef idx="2">
            <a:schemeClr val="accent1"/>
          </a:lnRef>
          <a:fillRef idx="1">
            <a:schemeClr val="lt1"/>
          </a:fillRef>
          <a:effectRef idx="0">
            <a:schemeClr val="accent1"/>
          </a:effectRef>
          <a:fontRef idx="minor">
            <a:schemeClr val="dk1"/>
          </a:fontRef>
        </p:style>
        <p:txBody>
          <a:bodyPr/>
          <a:lstStyle/>
          <a:p>
            <a:pPr marL="285750" indent="-285750">
              <a:buFont typeface="Arial" pitchFamily="34" charset="0"/>
              <a:buChar char="•"/>
            </a:pPr>
            <a:r>
              <a:rPr lang="en-US" sz="3600" dirty="0">
                <a:latin typeface="Cambria" pitchFamily="18" charset="0"/>
              </a:rPr>
              <a:t>Safety Benefits:</a:t>
            </a:r>
          </a:p>
          <a:p>
            <a:pPr marL="1028700" lvl="1" indent="-571500">
              <a:buSzPct val="75000"/>
              <a:buFont typeface="Arial" pitchFamily="34" charset="0"/>
              <a:buChar char="•"/>
            </a:pPr>
            <a:r>
              <a:rPr lang="en-US" sz="3600" dirty="0">
                <a:latin typeface="Cambria" pitchFamily="18" charset="0"/>
              </a:rPr>
              <a:t>Streamlined situational </a:t>
            </a:r>
            <a:r>
              <a:rPr lang="en-US" sz="3600" dirty="0" smtClean="0">
                <a:latin typeface="Cambria" pitchFamily="18" charset="0"/>
              </a:rPr>
              <a:t>awareness</a:t>
            </a:r>
          </a:p>
          <a:p>
            <a:pPr marL="1028700" lvl="1" indent="-571500">
              <a:buSzPct val="75000"/>
              <a:buFont typeface="Arial" pitchFamily="34" charset="0"/>
              <a:buChar char="•"/>
            </a:pPr>
            <a:r>
              <a:rPr lang="en-US" sz="3600" dirty="0" smtClean="0">
                <a:latin typeface="Cambria" pitchFamily="18" charset="0"/>
              </a:rPr>
              <a:t>Centralized </a:t>
            </a:r>
            <a:r>
              <a:rPr lang="en-US" sz="3600" dirty="0">
                <a:latin typeface="Cambria" pitchFamily="18" charset="0"/>
              </a:rPr>
              <a:t>communication, diminishes </a:t>
            </a:r>
            <a:r>
              <a:rPr lang="en-US" sz="3600" dirty="0" smtClean="0">
                <a:latin typeface="Cambria" pitchFamily="18" charset="0"/>
              </a:rPr>
              <a:t>errors</a:t>
            </a:r>
          </a:p>
          <a:p>
            <a:pPr marL="1028700" lvl="1" indent="-571500">
              <a:buSzPct val="75000"/>
              <a:buFont typeface="Arial" pitchFamily="34" charset="0"/>
              <a:buChar char="•"/>
            </a:pPr>
            <a:r>
              <a:rPr lang="en-US" sz="3600" dirty="0" smtClean="0">
                <a:latin typeface="Cambria" pitchFamily="18" charset="0"/>
              </a:rPr>
              <a:t>Decreases congestion</a:t>
            </a:r>
          </a:p>
          <a:p>
            <a:pPr marL="1028700" lvl="1" indent="-571500">
              <a:buSzPct val="75000"/>
              <a:buFont typeface="Arial" pitchFamily="34" charset="0"/>
              <a:buChar char="•"/>
            </a:pPr>
            <a:r>
              <a:rPr lang="en-US" sz="3600" dirty="0" smtClean="0">
                <a:latin typeface="Cambria" pitchFamily="18" charset="0"/>
              </a:rPr>
              <a:t>Economical</a:t>
            </a:r>
            <a:r>
              <a:rPr lang="en-US" sz="3600" dirty="0">
                <a:latin typeface="Cambria" pitchFamily="18" charset="0"/>
              </a:rPr>
              <a:t>: ATS vs. building a tower or </a:t>
            </a:r>
            <a:r>
              <a:rPr lang="en-US" sz="3600" dirty="0" smtClean="0">
                <a:latin typeface="Cambria" pitchFamily="18" charset="0"/>
              </a:rPr>
              <a:t>staffing</a:t>
            </a:r>
          </a:p>
          <a:p>
            <a:pPr marL="1028700" lvl="1" indent="-571500">
              <a:buSzPct val="75000"/>
              <a:buFont typeface="Arial" pitchFamily="34" charset="0"/>
              <a:buChar char="•"/>
            </a:pPr>
            <a:r>
              <a:rPr lang="en-US" sz="3600" dirty="0" smtClean="0">
                <a:latin typeface="Cambria" pitchFamily="18" charset="0"/>
              </a:rPr>
              <a:t>Diminishes </a:t>
            </a:r>
            <a:r>
              <a:rPr lang="en-US" sz="3600" dirty="0">
                <a:latin typeface="Cambria" pitchFamily="18" charset="0"/>
              </a:rPr>
              <a:t>human error </a:t>
            </a:r>
          </a:p>
        </p:txBody>
      </p:sp>
      <p:sp>
        <p:nvSpPr>
          <p:cNvPr id="2" name="Title 1"/>
          <p:cNvSpPr>
            <a:spLocks noGrp="1"/>
          </p:cNvSpPr>
          <p:nvPr>
            <p:ph type="title"/>
          </p:nvPr>
        </p:nvSpPr>
        <p:spPr/>
        <p:txBody>
          <a:bodyPr/>
          <a:lstStyle/>
          <a:p>
            <a:r>
              <a:rPr lang="en-US" dirty="0" smtClean="0"/>
              <a:t>Benefits of Automated Towers</a:t>
            </a:r>
            <a:endParaRPr lang="en-US" dirty="0"/>
          </a:p>
        </p:txBody>
      </p:sp>
    </p:spTree>
    <p:extLst>
      <p:ext uri="{BB962C8B-B14F-4D97-AF65-F5344CB8AC3E}">
        <p14:creationId xmlns:p14="http://schemas.microsoft.com/office/powerpoint/2010/main" xmlns="" val="4261297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04800" y="1371600"/>
            <a:ext cx="5334000" cy="4762500"/>
          </a:xfrm>
          <a:prstGeom prst="roundRect">
            <a:avLst>
              <a:gd name="adj" fmla="val 10000"/>
            </a:avLst>
          </a:prstGeom>
          <a:ln>
            <a:solidFill>
              <a:srgbClr val="C00000"/>
            </a:solidFill>
            <a:round/>
          </a:ln>
        </p:spPr>
        <p:style>
          <a:lnRef idx="2">
            <a:schemeClr val="accent1"/>
          </a:lnRef>
          <a:fillRef idx="1">
            <a:schemeClr val="lt1"/>
          </a:fillRef>
          <a:effectRef idx="0">
            <a:schemeClr val="accent1"/>
          </a:effectRef>
          <a:fontRef idx="minor">
            <a:schemeClr val="dk1"/>
          </a:fontRef>
        </p:style>
        <p:txBody>
          <a:bodyPr/>
          <a:lstStyle/>
          <a:p>
            <a:pPr marL="571500" indent="-571500">
              <a:buFont typeface="Arial" pitchFamily="34" charset="0"/>
              <a:buChar char="•"/>
            </a:pPr>
            <a:r>
              <a:rPr lang="en-US" sz="2800" dirty="0">
                <a:latin typeface="Cambria" pitchFamily="18" charset="0"/>
              </a:rPr>
              <a:t>Automated Tower System, can directly use </a:t>
            </a:r>
            <a:r>
              <a:rPr lang="en-US" sz="2800" dirty="0" err="1">
                <a:latin typeface="Cambria" pitchFamily="18" charset="0"/>
              </a:rPr>
              <a:t>DataComm</a:t>
            </a:r>
            <a:endParaRPr lang="en-US" sz="2800" dirty="0">
              <a:latin typeface="Cambria" pitchFamily="18" charset="0"/>
            </a:endParaRPr>
          </a:p>
          <a:p>
            <a:pPr marL="571500" indent="-571500">
              <a:buFont typeface="Arial" pitchFamily="34" charset="0"/>
              <a:buChar char="•"/>
            </a:pPr>
            <a:r>
              <a:rPr lang="en-US" sz="2800" dirty="0">
                <a:latin typeface="Cambria" pitchFamily="18" charset="0"/>
              </a:rPr>
              <a:t>Benefits: Safety and economical</a:t>
            </a:r>
          </a:p>
          <a:p>
            <a:pPr marL="571500" indent="-571500">
              <a:buFont typeface="Arial" pitchFamily="34" charset="0"/>
              <a:buChar char="•"/>
            </a:pPr>
            <a:r>
              <a:rPr lang="en-US" sz="2800" dirty="0">
                <a:latin typeface="Cambria" pitchFamily="18" charset="0"/>
              </a:rPr>
              <a:t>Application to </a:t>
            </a:r>
            <a:r>
              <a:rPr lang="en-US" sz="2800" dirty="0" err="1">
                <a:latin typeface="Cambria" pitchFamily="18" charset="0"/>
              </a:rPr>
              <a:t>houred</a:t>
            </a:r>
            <a:r>
              <a:rPr lang="en-US" sz="2800" dirty="0">
                <a:latin typeface="Cambria" pitchFamily="18" charset="0"/>
              </a:rPr>
              <a:t> towers or non-towered airports</a:t>
            </a:r>
          </a:p>
          <a:p>
            <a:pPr marL="571500" indent="-571500">
              <a:buFont typeface="Arial" pitchFamily="34" charset="0"/>
              <a:buChar char="•"/>
            </a:pPr>
            <a:r>
              <a:rPr lang="en-US" sz="2800" dirty="0">
                <a:latin typeface="Cambria" pitchFamily="18" charset="0"/>
              </a:rPr>
              <a:t>Future </a:t>
            </a:r>
            <a:r>
              <a:rPr lang="en-US" sz="2800" dirty="0" smtClean="0">
                <a:latin typeface="Cambria" pitchFamily="18" charset="0"/>
              </a:rPr>
              <a:t>application to large airports</a:t>
            </a:r>
            <a:endParaRPr lang="en-US" sz="2800" dirty="0">
              <a:latin typeface="Cambria" pitchFamily="18" charset="0"/>
            </a:endParaRPr>
          </a:p>
        </p:txBody>
      </p:sp>
      <p:sp>
        <p:nvSpPr>
          <p:cNvPr id="2" name="Title 1"/>
          <p:cNvSpPr>
            <a:spLocks noGrp="1"/>
          </p:cNvSpPr>
          <p:nvPr>
            <p:ph type="title"/>
          </p:nvPr>
        </p:nvSpPr>
        <p:spPr/>
        <p:txBody>
          <a:bodyPr/>
          <a:lstStyle/>
          <a:p>
            <a:r>
              <a:rPr lang="en-US" dirty="0" smtClean="0"/>
              <a:t>Summary</a:t>
            </a:r>
            <a:endParaRPr lang="en-US" dirty="0"/>
          </a:p>
        </p:txBody>
      </p:sp>
      <p:pic>
        <p:nvPicPr>
          <p:cNvPr id="4098" name="Picture 2" descr="http://www.dimensionsinfo.com/wp-content/uploads/2009/11/Air-Traffic-Control-Tower.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5467" r="9866"/>
          <a:stretch/>
        </p:blipFill>
        <p:spPr bwMode="auto">
          <a:xfrm>
            <a:off x="6057900" y="1371600"/>
            <a:ext cx="2667001" cy="4762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376901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Cambria" pitchFamily="18" charset="0"/>
              </a:rPr>
              <a:t>Data Link Deep Flight Deck Integration (DLDFDI)</a:t>
            </a:r>
            <a:endParaRPr lang="en-US" dirty="0">
              <a:latin typeface="Cambria" pitchFamily="18" charset="0"/>
            </a:endParaRPr>
          </a:p>
        </p:txBody>
      </p:sp>
      <p:sp>
        <p:nvSpPr>
          <p:cNvPr id="3" name="Subtitle 2"/>
          <p:cNvSpPr>
            <a:spLocks noGrp="1"/>
          </p:cNvSpPr>
          <p:nvPr>
            <p:ph type="subTitle" idx="1"/>
          </p:nvPr>
        </p:nvSpPr>
        <p:spPr/>
        <p:txBody>
          <a:bodyPr/>
          <a:lstStyle/>
          <a:p>
            <a:r>
              <a:rPr lang="en-US" dirty="0" smtClean="0"/>
              <a:t>By: Kevin Cheng</a:t>
            </a:r>
            <a:endParaRPr lang="en-US" dirty="0"/>
          </a:p>
        </p:txBody>
      </p:sp>
    </p:spTree>
    <p:extLst>
      <p:ext uri="{BB962C8B-B14F-4D97-AF65-F5344CB8AC3E}">
        <p14:creationId xmlns:p14="http://schemas.microsoft.com/office/powerpoint/2010/main" xmlns="" val="2216826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428625" y="228600"/>
            <a:ext cx="8472488" cy="609600"/>
          </a:xfrm>
        </p:spPr>
        <p:txBody>
          <a:bodyPr>
            <a:normAutofit fontScale="90000"/>
          </a:bodyPr>
          <a:lstStyle/>
          <a:p>
            <a:pPr eaLnBrk="1" hangingPunct="1"/>
            <a:r>
              <a:rPr lang="en-US" dirty="0" smtClean="0"/>
              <a:t>The </a:t>
            </a:r>
            <a:r>
              <a:rPr lang="en-US" dirty="0" err="1" smtClean="0"/>
              <a:t>NextGen</a:t>
            </a:r>
            <a:r>
              <a:rPr lang="en-US" dirty="0" smtClean="0"/>
              <a:t> Vision</a:t>
            </a:r>
          </a:p>
        </p:txBody>
      </p:sp>
      <p:pic>
        <p:nvPicPr>
          <p:cNvPr id="6147" name="Picture 3" descr="band images layer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6700" y="1198563"/>
            <a:ext cx="8610600" cy="2154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4"/>
          <p:cNvCxnSpPr/>
          <p:nvPr/>
        </p:nvCxnSpPr>
        <p:spPr>
          <a:xfrm>
            <a:off x="152400" y="6569313"/>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609600" y="3581400"/>
            <a:ext cx="78486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itchFamily="18" charset="0"/>
                <a:ea typeface="ヒラギノ角ゴ Pro W3"/>
                <a:cs typeface="ヒラギノ角ゴ Pro W3"/>
              </a:rPr>
              <a:t>A system that is based on satellite navigation and control, digital non-voice communication and advanced networking, and a sharing of decision making between the ground and the cockpit</a:t>
            </a:r>
            <a:r>
              <a:rPr lang="en-US" sz="2800" dirty="0" smtClean="0">
                <a:latin typeface="Cambria" pitchFamily="18" charset="0"/>
                <a:ea typeface="ヒラギノ角ゴ Pro W3"/>
                <a:cs typeface="ヒラギノ角ゴ Pro W3"/>
              </a:rPr>
              <a:t>.</a:t>
            </a:r>
            <a:endParaRPr lang="en-US" sz="2800" dirty="0">
              <a:latin typeface="Cambria" pitchFamily="18" charset="0"/>
              <a:ea typeface="ヒラギノ角ゴ Pro W3"/>
              <a:cs typeface="ヒラギノ角ゴ Pro W3"/>
            </a:endParaRPr>
          </a:p>
        </p:txBody>
      </p:sp>
    </p:spTree>
    <p:extLst>
      <p:ext uri="{BB962C8B-B14F-4D97-AF65-F5344CB8AC3E}">
        <p14:creationId xmlns:p14="http://schemas.microsoft.com/office/powerpoint/2010/main" xmlns="" val="4118908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Background</a:t>
            </a:r>
            <a:endParaRPr lang="en-US" dirty="0">
              <a:latin typeface="Cambria" pitchFamily="18" charset="0"/>
            </a:endParaRPr>
          </a:p>
        </p:txBody>
      </p:sp>
      <p:pic>
        <p:nvPicPr>
          <p:cNvPr id="1026" name="Picture 2" descr="http://www.grc.nasa.gov/WWW/k-12/UEET/StudentSite/images/cockpit/cockpit.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0761" y="2590800"/>
            <a:ext cx="6563485"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lowchart: Connector 5"/>
          <p:cNvSpPr/>
          <p:nvPr/>
        </p:nvSpPr>
        <p:spPr>
          <a:xfrm>
            <a:off x="4724400" y="4149090"/>
            <a:ext cx="683897" cy="678180"/>
          </a:xfrm>
          <a:prstGeom prst="flowChartConnector">
            <a:avLst/>
          </a:prstGeom>
          <a:solidFill>
            <a:schemeClr val="accent6">
              <a:lumMod val="75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grpSp>
        <p:nvGrpSpPr>
          <p:cNvPr id="7" name="Group 42"/>
          <p:cNvGrpSpPr>
            <a:grpSpLocks/>
          </p:cNvGrpSpPr>
          <p:nvPr/>
        </p:nvGrpSpPr>
        <p:grpSpPr bwMode="auto">
          <a:xfrm>
            <a:off x="438148" y="1524000"/>
            <a:ext cx="8305800" cy="838200"/>
            <a:chOff x="152400" y="1905000"/>
            <a:chExt cx="7364413" cy="1154113"/>
          </a:xfrm>
        </p:grpSpPr>
        <p:sp>
          <p:nvSpPr>
            <p:cNvPr id="8" name="Rounded Rectangle 7"/>
            <p:cNvSpPr/>
            <p:nvPr/>
          </p:nvSpPr>
          <p:spPr bwMode="auto">
            <a:xfrm>
              <a:off x="152400" y="1905000"/>
              <a:ext cx="7364413" cy="944274"/>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r>
                <a:rPr lang="en-US" dirty="0" smtClean="0">
                  <a:latin typeface="Cambria" pitchFamily="18" charset="0"/>
                </a:rPr>
                <a:t>Data Communications is primarily interacted with through the </a:t>
              </a:r>
              <a:r>
                <a:rPr lang="en-US" b="1" dirty="0" smtClean="0">
                  <a:latin typeface="Cambria" pitchFamily="18" charset="0"/>
                </a:rPr>
                <a:t>Multi-function Control and Display Unit (MCDU)</a:t>
              </a:r>
            </a:p>
          </p:txBody>
        </p:sp>
        <p:sp>
          <p:nvSpPr>
            <p:cNvPr id="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0" name="Flowchart: Connector 9"/>
          <p:cNvSpPr/>
          <p:nvPr/>
        </p:nvSpPr>
        <p:spPr>
          <a:xfrm>
            <a:off x="3810000" y="4149090"/>
            <a:ext cx="683897" cy="678180"/>
          </a:xfrm>
          <a:prstGeom prst="flowChartConnector">
            <a:avLst/>
          </a:prstGeom>
          <a:solidFill>
            <a:schemeClr val="accent6">
              <a:lumMod val="75000"/>
              <a:alpha val="3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Tree>
    <p:extLst>
      <p:ext uri="{BB962C8B-B14F-4D97-AF65-F5344CB8AC3E}">
        <p14:creationId xmlns:p14="http://schemas.microsoft.com/office/powerpoint/2010/main" xmlns="" val="839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lstStyle/>
          <a:p>
            <a:pPr algn="ctr"/>
            <a:r>
              <a:rPr lang="en-US" dirty="0" smtClean="0">
                <a:solidFill>
                  <a:srgbClr val="00B050"/>
                </a:solidFill>
                <a:latin typeface="Cambria" pitchFamily="18" charset="0"/>
              </a:rPr>
              <a:t>Pros</a:t>
            </a:r>
            <a:endParaRPr lang="en-US" dirty="0">
              <a:solidFill>
                <a:srgbClr val="00B050"/>
              </a:solidFill>
              <a:latin typeface="Cambria" pitchFamily="18" charset="0"/>
            </a:endParaRPr>
          </a:p>
        </p:txBody>
      </p:sp>
      <p:sp>
        <p:nvSpPr>
          <p:cNvPr id="13" name="Text Placeholder 12"/>
          <p:cNvSpPr>
            <a:spLocks noGrp="1"/>
          </p:cNvSpPr>
          <p:nvPr>
            <p:ph type="body" sz="quarter" idx="3"/>
          </p:nvPr>
        </p:nvSpPr>
        <p:spPr/>
        <p:txBody>
          <a:bodyPr/>
          <a:lstStyle/>
          <a:p>
            <a:pPr algn="ctr"/>
            <a:r>
              <a:rPr lang="en-US" dirty="0" smtClean="0">
                <a:solidFill>
                  <a:srgbClr val="FF0000"/>
                </a:solidFill>
                <a:latin typeface="Cambria" pitchFamily="18" charset="0"/>
              </a:rPr>
              <a:t>Cons</a:t>
            </a:r>
            <a:endParaRPr lang="en-US" dirty="0">
              <a:solidFill>
                <a:srgbClr val="FF0000"/>
              </a:solidFill>
              <a:latin typeface="Cambria" pitchFamily="18" charset="0"/>
            </a:endParaRPr>
          </a:p>
        </p:txBody>
      </p:sp>
      <p:grpSp>
        <p:nvGrpSpPr>
          <p:cNvPr id="7" name="Group 42"/>
          <p:cNvGrpSpPr>
            <a:grpSpLocks/>
          </p:cNvGrpSpPr>
          <p:nvPr/>
        </p:nvGrpSpPr>
        <p:grpSpPr bwMode="auto">
          <a:xfrm>
            <a:off x="533400" y="1549365"/>
            <a:ext cx="7295640" cy="3251235"/>
            <a:chOff x="236855" y="1939925"/>
            <a:chExt cx="6468745" cy="4476606"/>
          </a:xfrm>
        </p:grpSpPr>
        <p:sp>
          <p:nvSpPr>
            <p:cNvPr id="8" name="Rounded Rectangle 7"/>
            <p:cNvSpPr/>
            <p:nvPr/>
          </p:nvSpPr>
          <p:spPr bwMode="auto">
            <a:xfrm>
              <a:off x="236855" y="2849274"/>
              <a:ext cx="3420745" cy="3567257"/>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00B050"/>
                </a:buClr>
                <a:buFont typeface="Wingdings" pitchFamily="2" charset="2"/>
                <a:buChar char="ü"/>
              </a:pPr>
              <a:r>
                <a:rPr lang="en-US" dirty="0" smtClean="0">
                  <a:latin typeface="Cambria" pitchFamily="18" charset="0"/>
                </a:rPr>
                <a:t> Accurate </a:t>
              </a:r>
              <a:r>
                <a:rPr lang="en-US" dirty="0" err="1" smtClean="0">
                  <a:latin typeface="Cambria" pitchFamily="18" charset="0"/>
                </a:rPr>
                <a:t>Readback</a:t>
              </a:r>
              <a:endParaRPr lang="en-US" dirty="0" smtClean="0">
                <a:latin typeface="Cambria" pitchFamily="18" charset="0"/>
              </a:endParaRPr>
            </a:p>
            <a:p>
              <a:pPr>
                <a:buClr>
                  <a:srgbClr val="00B050"/>
                </a:buClr>
              </a:pPr>
              <a:endParaRPr lang="en-US" dirty="0">
                <a:latin typeface="Cambria" pitchFamily="18" charset="0"/>
              </a:endParaRPr>
            </a:p>
            <a:p>
              <a:pPr>
                <a:buClr>
                  <a:srgbClr val="00B050"/>
                </a:buClr>
              </a:pPr>
              <a:endParaRPr lang="en-US" dirty="0">
                <a:latin typeface="Cambria" pitchFamily="18" charset="0"/>
              </a:endParaRPr>
            </a:p>
            <a:p>
              <a:pPr>
                <a:buClr>
                  <a:srgbClr val="00B050"/>
                </a:buClr>
                <a:buFont typeface="Wingdings" pitchFamily="2" charset="2"/>
                <a:buChar char="ü"/>
              </a:pPr>
              <a:r>
                <a:rPr lang="en-US" dirty="0" smtClean="0">
                  <a:latin typeface="Cambria" pitchFamily="18" charset="0"/>
                </a:rPr>
                <a:t> Least disruptive to ongoing tasks</a:t>
              </a:r>
              <a:endParaRPr lang="en-US" dirty="0">
                <a:latin typeface="Cambria" pitchFamily="18" charset="0"/>
              </a:endParaRPr>
            </a:p>
            <a:p>
              <a:pPr>
                <a:buClr>
                  <a:srgbClr val="00B050"/>
                </a:buClr>
              </a:pPr>
              <a:endParaRPr lang="en-US" dirty="0" smtClean="0">
                <a:latin typeface="Cambria" pitchFamily="18" charset="0"/>
              </a:endParaRPr>
            </a:p>
            <a:p>
              <a:pPr>
                <a:buClr>
                  <a:srgbClr val="00B050"/>
                </a:buClr>
              </a:pPr>
              <a:endParaRPr lang="en-US" dirty="0">
                <a:latin typeface="Cambria" pitchFamily="18" charset="0"/>
              </a:endParaRPr>
            </a:p>
            <a:p>
              <a:pPr>
                <a:buClr>
                  <a:srgbClr val="00B050"/>
                </a:buClr>
                <a:buFont typeface="Wingdings" pitchFamily="2" charset="2"/>
                <a:buChar char="ü"/>
              </a:pPr>
              <a:r>
                <a:rPr lang="en-US" dirty="0" smtClean="0">
                  <a:latin typeface="Cambria" pitchFamily="18" charset="0"/>
                </a:rPr>
                <a:t> Information </a:t>
              </a:r>
              <a:r>
                <a:rPr lang="en-US" dirty="0">
                  <a:latin typeface="Cambria" pitchFamily="18" charset="0"/>
                </a:rPr>
                <a:t>permanence</a:t>
              </a:r>
            </a:p>
          </p:txBody>
        </p:sp>
        <p:sp>
          <p:nvSpPr>
            <p:cNvPr id="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5" name="Rounded Rectangle 14"/>
          <p:cNvSpPr/>
          <p:nvPr/>
        </p:nvSpPr>
        <p:spPr bwMode="auto">
          <a:xfrm>
            <a:off x="4648200" y="2209800"/>
            <a:ext cx="4038600" cy="2590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FF0000"/>
              </a:buClr>
              <a:buFont typeface="Calibri" pitchFamily="34" charset="0"/>
              <a:buChar char="ₓ"/>
            </a:pPr>
            <a:r>
              <a:rPr lang="en-US" dirty="0" smtClean="0">
                <a:latin typeface="Cambria" pitchFamily="18" charset="0"/>
              </a:rPr>
              <a:t> Diverts </a:t>
            </a:r>
            <a:r>
              <a:rPr lang="en-US" dirty="0">
                <a:latin typeface="Cambria" pitchFamily="18" charset="0"/>
              </a:rPr>
              <a:t>attention from </a:t>
            </a:r>
            <a:r>
              <a:rPr lang="en-US" dirty="0" smtClean="0">
                <a:latin typeface="Cambria" pitchFamily="18" charset="0"/>
              </a:rPr>
              <a:t>visually critical </a:t>
            </a:r>
            <a:r>
              <a:rPr lang="en-US" dirty="0">
                <a:latin typeface="Cambria" pitchFamily="18" charset="0"/>
              </a:rPr>
              <a:t>areas</a:t>
            </a:r>
          </a:p>
          <a:p>
            <a:pPr>
              <a:buClr>
                <a:srgbClr val="FF0000"/>
              </a:buClr>
            </a:pPr>
            <a:endParaRPr lang="en-US" dirty="0">
              <a:latin typeface="Cambria" pitchFamily="18" charset="0"/>
            </a:endParaRPr>
          </a:p>
          <a:p>
            <a:pPr>
              <a:buClr>
                <a:srgbClr val="FF0000"/>
              </a:buClr>
              <a:buFont typeface="Calibri" pitchFamily="34" charset="0"/>
              <a:buChar char="ₓ"/>
            </a:pPr>
            <a:r>
              <a:rPr lang="en-US" dirty="0" smtClean="0">
                <a:latin typeface="Cambria" pitchFamily="18" charset="0"/>
              </a:rPr>
              <a:t> Chance </a:t>
            </a:r>
            <a:r>
              <a:rPr lang="en-US" dirty="0">
                <a:latin typeface="Cambria" pitchFamily="18" charset="0"/>
              </a:rPr>
              <a:t>of “forgetting” to resume </a:t>
            </a:r>
            <a:r>
              <a:rPr lang="en-US" dirty="0" smtClean="0">
                <a:latin typeface="Cambria" pitchFamily="18" charset="0"/>
              </a:rPr>
              <a:t>task </a:t>
            </a:r>
            <a:r>
              <a:rPr lang="en-US" dirty="0">
                <a:latin typeface="Cambria" pitchFamily="18" charset="0"/>
              </a:rPr>
              <a:t>prior to ATC </a:t>
            </a:r>
            <a:r>
              <a:rPr lang="en-US" dirty="0" smtClean="0">
                <a:latin typeface="Cambria" pitchFamily="18" charset="0"/>
              </a:rPr>
              <a:t>message</a:t>
            </a:r>
          </a:p>
          <a:p>
            <a:pPr>
              <a:buClr>
                <a:srgbClr val="FF0000"/>
              </a:buClr>
              <a:buFont typeface="Calibri" pitchFamily="34" charset="0"/>
              <a:buChar char="ₓ"/>
            </a:pPr>
            <a:endParaRPr lang="en-US" dirty="0">
              <a:latin typeface="Cambria" pitchFamily="18" charset="0"/>
            </a:endParaRPr>
          </a:p>
          <a:p>
            <a:pPr>
              <a:buClr>
                <a:srgbClr val="FF0000"/>
              </a:buClr>
              <a:buFont typeface="Calibri" pitchFamily="34" charset="0"/>
              <a:buChar char="ₓ"/>
            </a:pPr>
            <a:r>
              <a:rPr lang="en-US" dirty="0" smtClean="0">
                <a:latin typeface="Cambria" pitchFamily="18" charset="0"/>
              </a:rPr>
              <a:t> Decreased situational awareness</a:t>
            </a:r>
          </a:p>
          <a:p>
            <a:pPr>
              <a:buClr>
                <a:srgbClr val="FF0000"/>
              </a:buClr>
            </a:pPr>
            <a:endParaRPr lang="en-US" dirty="0">
              <a:latin typeface="Cambria" pitchFamily="18" charset="0"/>
            </a:endParaRPr>
          </a:p>
        </p:txBody>
      </p:sp>
      <p:sp>
        <p:nvSpPr>
          <p:cNvPr id="4" name="Title 3"/>
          <p:cNvSpPr>
            <a:spLocks noGrp="1"/>
          </p:cNvSpPr>
          <p:nvPr>
            <p:ph type="title"/>
          </p:nvPr>
        </p:nvSpPr>
        <p:spPr/>
        <p:txBody>
          <a:bodyPr/>
          <a:lstStyle/>
          <a:p>
            <a:r>
              <a:rPr lang="en-US" dirty="0" smtClean="0">
                <a:latin typeface="Cambria" pitchFamily="18" charset="0"/>
              </a:rPr>
              <a:t>Background</a:t>
            </a:r>
            <a:endParaRPr lang="en-US" dirty="0">
              <a:latin typeface="Cambria" pitchFamily="18" charset="0"/>
            </a:endParaRPr>
          </a:p>
        </p:txBody>
      </p:sp>
      <p:grpSp>
        <p:nvGrpSpPr>
          <p:cNvPr id="17" name="Group 42"/>
          <p:cNvGrpSpPr>
            <a:grpSpLocks/>
          </p:cNvGrpSpPr>
          <p:nvPr/>
        </p:nvGrpSpPr>
        <p:grpSpPr bwMode="auto">
          <a:xfrm>
            <a:off x="533400" y="4905535"/>
            <a:ext cx="8153400" cy="1729932"/>
            <a:chOff x="152398" y="1939925"/>
            <a:chExt cx="7364413" cy="1119188"/>
          </a:xfrm>
        </p:grpSpPr>
        <p:sp>
          <p:nvSpPr>
            <p:cNvPr id="18" name="Rounded Rectangle 17"/>
            <p:cNvSpPr/>
            <p:nvPr/>
          </p:nvSpPr>
          <p:spPr bwMode="auto">
            <a:xfrm>
              <a:off x="152398" y="2304289"/>
              <a:ext cx="7364413" cy="390459"/>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pPr algn="ctr"/>
              <a:r>
                <a:rPr lang="en-US" sz="2800" dirty="0" smtClean="0">
                  <a:latin typeface="Cambria" pitchFamily="18" charset="0"/>
                </a:rPr>
                <a:t>Data Communications </a:t>
              </a:r>
              <a:r>
                <a:rPr lang="en-US" sz="2800" dirty="0" smtClean="0">
                  <a:latin typeface="Cambria" pitchFamily="18" charset="0"/>
                  <a:sym typeface="Wingdings" pitchFamily="2" charset="2"/>
                </a:rPr>
                <a:t> “</a:t>
              </a:r>
              <a:r>
                <a:rPr lang="en-US" sz="2800" dirty="0" smtClean="0">
                  <a:latin typeface="Cambria" pitchFamily="18" charset="0"/>
                </a:rPr>
                <a:t>Visual Attention Costs”</a:t>
              </a:r>
              <a:endParaRPr lang="en-US" sz="2800" dirty="0">
                <a:latin typeface="Cambria" pitchFamily="18" charset="0"/>
              </a:endParaRPr>
            </a:p>
          </p:txBody>
        </p:sp>
        <p:sp>
          <p:nvSpPr>
            <p:cNvPr id="1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Tree>
    <p:extLst>
      <p:ext uri="{BB962C8B-B14F-4D97-AF65-F5344CB8AC3E}">
        <p14:creationId xmlns:p14="http://schemas.microsoft.com/office/powerpoint/2010/main" xmlns="" val="208201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Background</a:t>
            </a:r>
            <a:endParaRPr lang="en-US" dirty="0">
              <a:latin typeface="Cambria" pitchFamily="18" charset="0"/>
            </a:endParaRPr>
          </a:p>
        </p:txBody>
      </p:sp>
      <p:grpSp>
        <p:nvGrpSpPr>
          <p:cNvPr id="8" name="Group 42"/>
          <p:cNvGrpSpPr>
            <a:grpSpLocks/>
          </p:cNvGrpSpPr>
          <p:nvPr/>
        </p:nvGrpSpPr>
        <p:grpSpPr bwMode="auto">
          <a:xfrm>
            <a:off x="434338" y="2180591"/>
            <a:ext cx="8305800" cy="838200"/>
            <a:chOff x="152400" y="1905000"/>
            <a:chExt cx="7364413" cy="1154113"/>
          </a:xfrm>
        </p:grpSpPr>
        <p:sp>
          <p:nvSpPr>
            <p:cNvPr id="9" name="Rounded Rectangle 8"/>
            <p:cNvSpPr/>
            <p:nvPr/>
          </p:nvSpPr>
          <p:spPr bwMode="auto">
            <a:xfrm>
              <a:off x="152400" y="1905000"/>
              <a:ext cx="7364413" cy="996733"/>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r>
                <a:rPr lang="en-US" dirty="0" smtClean="0">
                  <a:latin typeface="Cambria" pitchFamily="18" charset="0"/>
                </a:rPr>
                <a:t>Methods were introduced to eliminate or reduce the cost of visual attention by Data Communications</a:t>
              </a:r>
              <a:endParaRPr lang="en-US" dirty="0">
                <a:latin typeface="Cambria" pitchFamily="18" charset="0"/>
              </a:endParaRPr>
            </a:p>
          </p:txBody>
        </p:sp>
        <p:sp>
          <p:nvSpPr>
            <p:cNvPr id="10"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1" name="TextBox 10"/>
          <p:cNvSpPr txBox="1"/>
          <p:nvPr/>
        </p:nvSpPr>
        <p:spPr>
          <a:xfrm>
            <a:off x="464818" y="1320760"/>
            <a:ext cx="8275320" cy="923330"/>
          </a:xfrm>
          <a:prstGeom prst="rect">
            <a:avLst/>
          </a:prstGeom>
          <a:noFill/>
        </p:spPr>
        <p:txBody>
          <a:bodyPr wrap="square" rtlCol="0">
            <a:spAutoFit/>
          </a:bodyPr>
          <a:lstStyle/>
          <a:p>
            <a:r>
              <a:rPr lang="en-US" b="1" dirty="0" smtClean="0">
                <a:latin typeface="Cambria" pitchFamily="18" charset="0"/>
              </a:rPr>
              <a:t>Many studies performed on Data Communications aim to address the costs of visual attention diverted away from the instrument panel</a:t>
            </a:r>
          </a:p>
          <a:p>
            <a:endParaRPr lang="en-US" dirty="0">
              <a:latin typeface="Cambria" pitchFamily="18" charset="0"/>
            </a:endParaRPr>
          </a:p>
        </p:txBody>
      </p:sp>
      <p:pic>
        <p:nvPicPr>
          <p:cNvPr id="2050" name="Picture 2" descr="http://ecx.images-amazon.com/images/I/41rzOWuqiyL._SL500_SS500_.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4338" y="3115895"/>
            <a:ext cx="2895600" cy="28956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42"/>
          <p:cNvGrpSpPr>
            <a:grpSpLocks/>
          </p:cNvGrpSpPr>
          <p:nvPr/>
        </p:nvGrpSpPr>
        <p:grpSpPr bwMode="auto">
          <a:xfrm>
            <a:off x="3856316" y="3162868"/>
            <a:ext cx="4191001" cy="812835"/>
            <a:chOff x="152398" y="1939925"/>
            <a:chExt cx="7364413" cy="1119188"/>
          </a:xfrm>
        </p:grpSpPr>
        <p:sp>
          <p:nvSpPr>
            <p:cNvPr id="15" name="Rounded Rectangle 14"/>
            <p:cNvSpPr/>
            <p:nvPr/>
          </p:nvSpPr>
          <p:spPr bwMode="auto">
            <a:xfrm>
              <a:off x="152398" y="1939925"/>
              <a:ext cx="7364413" cy="1029821"/>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r>
                <a:rPr lang="en-US" dirty="0" smtClean="0">
                  <a:latin typeface="Cambria" pitchFamily="18" charset="0"/>
                </a:rPr>
                <a:t>Introduced studies for a redundant text-voice format</a:t>
              </a:r>
              <a:endParaRPr lang="en-US" dirty="0">
                <a:latin typeface="Cambria" pitchFamily="18" charset="0"/>
              </a:endParaRPr>
            </a:p>
          </p:txBody>
        </p:sp>
        <p:sp>
          <p:nvSpPr>
            <p:cNvPr id="16"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grpSp>
        <p:nvGrpSpPr>
          <p:cNvPr id="17" name="Group 42"/>
          <p:cNvGrpSpPr>
            <a:grpSpLocks/>
          </p:cNvGrpSpPr>
          <p:nvPr/>
        </p:nvGrpSpPr>
        <p:grpSpPr bwMode="auto">
          <a:xfrm>
            <a:off x="3856315" y="3975703"/>
            <a:ext cx="4191001" cy="1729932"/>
            <a:chOff x="152398" y="1939925"/>
            <a:chExt cx="7364413" cy="1119188"/>
          </a:xfrm>
        </p:grpSpPr>
        <p:sp>
          <p:nvSpPr>
            <p:cNvPr id="18" name="Rounded Rectangle 17"/>
            <p:cNvSpPr/>
            <p:nvPr/>
          </p:nvSpPr>
          <p:spPr bwMode="auto">
            <a:xfrm>
              <a:off x="152398" y="2023856"/>
              <a:ext cx="7364413" cy="1035257"/>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r>
                <a:rPr lang="en-US" dirty="0" smtClean="0">
                  <a:latin typeface="Cambria" pitchFamily="18" charset="0"/>
                </a:rPr>
                <a:t>“Cross-modal (auditory-visual) presentation yielded a more efficient performance than did </a:t>
              </a:r>
              <a:r>
                <a:rPr lang="en-US" dirty="0" err="1" smtClean="0">
                  <a:latin typeface="Cambria" pitchFamily="18" charset="0"/>
                </a:rPr>
                <a:t>intramodal</a:t>
              </a:r>
              <a:r>
                <a:rPr lang="en-US" dirty="0" smtClean="0">
                  <a:latin typeface="Cambria" pitchFamily="18" charset="0"/>
                </a:rPr>
                <a:t> (visual-visual) display information presentation.”</a:t>
              </a:r>
              <a:endParaRPr lang="en-US" dirty="0">
                <a:latin typeface="Cambria" pitchFamily="18" charset="0"/>
              </a:endParaRPr>
            </a:p>
          </p:txBody>
        </p:sp>
        <p:sp>
          <p:nvSpPr>
            <p:cNvPr id="19"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3" name="TextBox 2"/>
          <p:cNvSpPr txBox="1"/>
          <p:nvPr/>
        </p:nvSpPr>
        <p:spPr>
          <a:xfrm>
            <a:off x="671596" y="6124545"/>
            <a:ext cx="7432018" cy="400110"/>
          </a:xfrm>
          <a:prstGeom prst="rect">
            <a:avLst/>
          </a:prstGeom>
          <a:noFill/>
        </p:spPr>
        <p:txBody>
          <a:bodyPr wrap="square" rtlCol="0">
            <a:spAutoFit/>
          </a:bodyPr>
          <a:lstStyle/>
          <a:p>
            <a:r>
              <a:rPr lang="en-US" sz="1000" b="1" dirty="0">
                <a:latin typeface="Cambria" pitchFamily="18" charset="0"/>
              </a:rPr>
              <a:t>John R. </a:t>
            </a:r>
            <a:r>
              <a:rPr lang="en-US" sz="1000" b="1" dirty="0" err="1">
                <a:latin typeface="Cambria" pitchFamily="18" charset="0"/>
              </a:rPr>
              <a:t>Helleberg</a:t>
            </a:r>
            <a:r>
              <a:rPr lang="en-US" sz="1000" b="1" dirty="0">
                <a:latin typeface="Cambria" pitchFamily="18" charset="0"/>
              </a:rPr>
              <a:t> &amp; Christopher D. </a:t>
            </a:r>
            <a:r>
              <a:rPr lang="en-US" sz="1000" b="1" dirty="0" err="1">
                <a:latin typeface="Cambria" pitchFamily="18" charset="0"/>
              </a:rPr>
              <a:t>Wickens</a:t>
            </a:r>
            <a:r>
              <a:rPr lang="en-US" sz="1000" b="1" dirty="0">
                <a:latin typeface="Cambria" pitchFamily="18" charset="0"/>
              </a:rPr>
              <a:t> (2003): Effects </a:t>
            </a:r>
            <a:r>
              <a:rPr lang="en-US" sz="1000" b="1" dirty="0" smtClean="0">
                <a:latin typeface="Cambria" pitchFamily="18" charset="0"/>
              </a:rPr>
              <a:t>of Data-Link </a:t>
            </a:r>
            <a:r>
              <a:rPr lang="en-US" sz="1000" b="1" dirty="0">
                <a:latin typeface="Cambria" pitchFamily="18" charset="0"/>
              </a:rPr>
              <a:t>Modality and Display Redundancy on Pilot Performance: An </a:t>
            </a:r>
            <a:r>
              <a:rPr lang="en-US" sz="1000" b="1" dirty="0" err="1" smtClean="0">
                <a:latin typeface="Cambria" pitchFamily="18" charset="0"/>
              </a:rPr>
              <a:t>Attentional</a:t>
            </a:r>
            <a:r>
              <a:rPr lang="en-US" sz="1000" b="1" dirty="0" smtClean="0">
                <a:latin typeface="Cambria" pitchFamily="18" charset="0"/>
              </a:rPr>
              <a:t> Perspective</a:t>
            </a:r>
            <a:r>
              <a:rPr lang="en-US" sz="1000" b="1" dirty="0">
                <a:latin typeface="Cambria" pitchFamily="18" charset="0"/>
              </a:rPr>
              <a:t>, The International Journal of Aviation Psychology, 13:3, 189-210</a:t>
            </a:r>
          </a:p>
        </p:txBody>
      </p:sp>
    </p:spTree>
    <p:extLst>
      <p:ext uri="{BB962C8B-B14F-4D97-AF65-F5344CB8AC3E}">
        <p14:creationId xmlns:p14="http://schemas.microsoft.com/office/powerpoint/2010/main" xmlns="" val="77185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itchFamily="18" charset="0"/>
              </a:rPr>
              <a:t>Problem, Engagement, and Methodology</a:t>
            </a:r>
            <a:endParaRPr lang="en-US" dirty="0">
              <a:latin typeface="Cambria" pitchFamily="18" charset="0"/>
            </a:endParaRPr>
          </a:p>
        </p:txBody>
      </p:sp>
      <p:pic>
        <p:nvPicPr>
          <p:cNvPr id="1026" name="Picture 2" descr="http://www.yapastl.org/wp-content/uploads/2011/05/boeing-logo.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5324" y="2500411"/>
            <a:ext cx="3417570" cy="81050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953000" y="3776669"/>
            <a:ext cx="36195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latin typeface="Cambria" pitchFamily="18" charset="0"/>
              </a:rPr>
              <a:t>Lengthy </a:t>
            </a:r>
            <a:r>
              <a:rPr lang="en-US" dirty="0" err="1" smtClean="0">
                <a:latin typeface="Cambria" pitchFamily="18" charset="0"/>
              </a:rPr>
              <a:t>readbacks</a:t>
            </a:r>
            <a:r>
              <a:rPr lang="en-US" dirty="0" smtClean="0">
                <a:latin typeface="Cambria" pitchFamily="18" charset="0"/>
              </a:rPr>
              <a:t>  can “step” on actual transmissions from ATC</a:t>
            </a:r>
          </a:p>
          <a:p>
            <a:endParaRPr lang="en-US" dirty="0">
              <a:latin typeface="Cambria" pitchFamily="18" charset="0"/>
            </a:endParaRPr>
          </a:p>
          <a:p>
            <a:r>
              <a:rPr lang="en-US" b="1" dirty="0" smtClean="0">
                <a:latin typeface="Cambria" pitchFamily="18" charset="0"/>
              </a:rPr>
              <a:t>Reducing</a:t>
            </a:r>
            <a:r>
              <a:rPr lang="en-US" dirty="0" smtClean="0">
                <a:latin typeface="Cambria" pitchFamily="18" charset="0"/>
              </a:rPr>
              <a:t> audio clutter is an objective of Data Communications</a:t>
            </a:r>
          </a:p>
          <a:p>
            <a:endParaRPr lang="en-US" dirty="0">
              <a:latin typeface="Cambria" pitchFamily="18" charset="0"/>
            </a:endParaRPr>
          </a:p>
        </p:txBody>
      </p:sp>
      <p:pic>
        <p:nvPicPr>
          <p:cNvPr id="1028" name="Picture 4" descr="http://bavm2010.eecs.berkeley.edu/berkeley_seal.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2952" y="3733800"/>
            <a:ext cx="773267" cy="773267"/>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http://wildlife-mitigation.tc.faa.gov/wildlife/images/layout/logoPrint.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08339" y="3733800"/>
            <a:ext cx="2157413" cy="77326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s://twimg0-a.akamaihd.net/profile_images/188302352/nasalogo_twitter.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9832" y="4800600"/>
            <a:ext cx="1043233" cy="89902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ounded Rectangle 9"/>
          <p:cNvSpPr/>
          <p:nvPr/>
        </p:nvSpPr>
        <p:spPr bwMode="auto">
          <a:xfrm>
            <a:off x="794256" y="1610359"/>
            <a:ext cx="7467600" cy="477521"/>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r>
              <a:rPr lang="en-US" dirty="0">
                <a:latin typeface="Cambria" pitchFamily="18" charset="0"/>
              </a:rPr>
              <a:t>Cross-modal (auditory-visual) display of communication poses a </a:t>
            </a:r>
            <a:r>
              <a:rPr lang="en-US" dirty="0" smtClean="0">
                <a:latin typeface="Cambria" pitchFamily="18" charset="0"/>
              </a:rPr>
              <a:t>problem</a:t>
            </a:r>
            <a:endParaRPr lang="en-US" dirty="0">
              <a:latin typeface="Cambria" pitchFamily="18" charset="0"/>
            </a:endParaRPr>
          </a:p>
        </p:txBody>
      </p:sp>
      <p:sp>
        <p:nvSpPr>
          <p:cNvPr id="8" name="Right Arrow 7"/>
          <p:cNvSpPr/>
          <p:nvPr/>
        </p:nvSpPr>
        <p:spPr>
          <a:xfrm>
            <a:off x="4327396" y="2525811"/>
            <a:ext cx="381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sp>
        <p:nvSpPr>
          <p:cNvPr id="14" name="Right Arrow 13"/>
          <p:cNvSpPr/>
          <p:nvPr/>
        </p:nvSpPr>
        <p:spPr>
          <a:xfrm>
            <a:off x="4374892" y="4387132"/>
            <a:ext cx="381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itchFamily="18" charset="0"/>
            </a:endParaRPr>
          </a:p>
        </p:txBody>
      </p:sp>
      <p:grpSp>
        <p:nvGrpSpPr>
          <p:cNvPr id="15" name="Group 42"/>
          <p:cNvGrpSpPr>
            <a:grpSpLocks/>
          </p:cNvGrpSpPr>
          <p:nvPr/>
        </p:nvGrpSpPr>
        <p:grpSpPr bwMode="auto">
          <a:xfrm>
            <a:off x="533400" y="5334000"/>
            <a:ext cx="8153400" cy="1729932"/>
            <a:chOff x="152398" y="1939925"/>
            <a:chExt cx="7364413" cy="1119188"/>
          </a:xfrm>
        </p:grpSpPr>
        <p:sp>
          <p:nvSpPr>
            <p:cNvPr id="16" name="Rounded Rectangle 15"/>
            <p:cNvSpPr/>
            <p:nvPr/>
          </p:nvSpPr>
          <p:spPr bwMode="auto">
            <a:xfrm>
              <a:off x="152398" y="2304289"/>
              <a:ext cx="7364413" cy="390459"/>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pPr algn="ctr"/>
              <a:r>
                <a:rPr lang="en-US" sz="2800" dirty="0" smtClean="0">
                  <a:latin typeface="Cambria" pitchFamily="18" charset="0"/>
                </a:rPr>
                <a:t>Data Communications </a:t>
              </a:r>
              <a:r>
                <a:rPr lang="en-US" sz="2800" dirty="0" smtClean="0">
                  <a:latin typeface="Cambria" pitchFamily="18" charset="0"/>
                  <a:sym typeface="Wingdings" pitchFamily="2" charset="2"/>
                </a:rPr>
                <a:t> “</a:t>
              </a:r>
              <a:r>
                <a:rPr lang="en-US" sz="2800" dirty="0" smtClean="0">
                  <a:latin typeface="Cambria" pitchFamily="18" charset="0"/>
                </a:rPr>
                <a:t>Auditory Clutter”</a:t>
              </a:r>
              <a:endParaRPr lang="en-US" sz="2800" dirty="0">
                <a:latin typeface="Cambria" pitchFamily="18" charset="0"/>
              </a:endParaRPr>
            </a:p>
          </p:txBody>
        </p:sp>
        <p:sp>
          <p:nvSpPr>
            <p:cNvPr id="17"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8" name="TextBox 17"/>
          <p:cNvSpPr txBox="1"/>
          <p:nvPr/>
        </p:nvSpPr>
        <p:spPr>
          <a:xfrm>
            <a:off x="4953000" y="2363256"/>
            <a:ext cx="36195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defRPr/>
            </a:pPr>
            <a:r>
              <a:rPr lang="en-US" dirty="0">
                <a:latin typeface="Cambria" pitchFamily="18" charset="0"/>
              </a:rPr>
              <a:t>“humans could only differentiate between five different sounds in a cockpit”</a:t>
            </a:r>
          </a:p>
        </p:txBody>
      </p:sp>
    </p:spTree>
    <p:extLst>
      <p:ext uri="{BB962C8B-B14F-4D97-AF65-F5344CB8AC3E}">
        <p14:creationId xmlns:p14="http://schemas.microsoft.com/office/powerpoint/2010/main" xmlns="" val="389267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ambria" pitchFamily="18" charset="0"/>
              </a:rPr>
              <a:t>Problem, Engagement, and Methodology</a:t>
            </a:r>
            <a:endParaRPr lang="en-US" dirty="0"/>
          </a:p>
        </p:txBody>
      </p:sp>
      <p:sp>
        <p:nvSpPr>
          <p:cNvPr id="4" name="Rounded Rectangle 3"/>
          <p:cNvSpPr/>
          <p:nvPr/>
        </p:nvSpPr>
        <p:spPr bwMode="auto">
          <a:xfrm>
            <a:off x="1224985" y="3886200"/>
            <a:ext cx="2754467" cy="361266"/>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pPr algn="ctr"/>
            <a:r>
              <a:rPr lang="en-US" b="1" dirty="0">
                <a:latin typeface="Cambria" pitchFamily="18" charset="0"/>
              </a:rPr>
              <a:t>“Auditory Clutter”</a:t>
            </a:r>
          </a:p>
        </p:txBody>
      </p:sp>
      <p:sp>
        <p:nvSpPr>
          <p:cNvPr id="5" name="Rounded Rectangle 4"/>
          <p:cNvSpPr/>
          <p:nvPr/>
        </p:nvSpPr>
        <p:spPr bwMode="auto">
          <a:xfrm>
            <a:off x="4749036" y="3886200"/>
            <a:ext cx="3434844" cy="361266"/>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pPr algn="ctr"/>
            <a:r>
              <a:rPr lang="en-US" b="1" dirty="0" smtClean="0">
                <a:latin typeface="Cambria" pitchFamily="18" charset="0"/>
              </a:rPr>
              <a:t>“Visual Attention Costs”</a:t>
            </a:r>
            <a:endParaRPr lang="en-US" b="1" dirty="0">
              <a:latin typeface="Cambria" pitchFamily="18" charset="0"/>
            </a:endParaRPr>
          </a:p>
        </p:txBody>
      </p:sp>
      <p:sp>
        <p:nvSpPr>
          <p:cNvPr id="6" name="Rounded Rectangle 5"/>
          <p:cNvSpPr/>
          <p:nvPr/>
        </p:nvSpPr>
        <p:spPr bwMode="auto">
          <a:xfrm>
            <a:off x="2602218" y="1752600"/>
            <a:ext cx="3417582" cy="477521"/>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lgn="ctr"/>
            <a:r>
              <a:rPr lang="en-US" b="1" dirty="0" smtClean="0">
                <a:latin typeface="Cambria" pitchFamily="18" charset="0"/>
              </a:rPr>
              <a:t>Data Communications Today</a:t>
            </a:r>
            <a:endParaRPr lang="en-US" b="1" dirty="0">
              <a:latin typeface="Cambria" pitchFamily="18" charset="0"/>
            </a:endParaRPr>
          </a:p>
        </p:txBody>
      </p:sp>
      <p:cxnSp>
        <p:nvCxnSpPr>
          <p:cNvPr id="8" name="Straight Arrow Connector 7"/>
          <p:cNvCxnSpPr>
            <a:stCxn id="6" idx="2"/>
            <a:endCxn id="4" idx="0"/>
          </p:cNvCxnSpPr>
          <p:nvPr/>
        </p:nvCxnSpPr>
        <p:spPr>
          <a:xfrm flipH="1">
            <a:off x="2602219" y="2230121"/>
            <a:ext cx="1708790" cy="1656079"/>
          </a:xfrm>
          <a:prstGeom prst="straightConnector1">
            <a:avLst/>
          </a:prstGeom>
          <a:ln w="22225">
            <a:tailEnd type="arrow"/>
          </a:ln>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a:stCxn id="6" idx="2"/>
            <a:endCxn id="5" idx="0"/>
          </p:cNvCxnSpPr>
          <p:nvPr/>
        </p:nvCxnSpPr>
        <p:spPr>
          <a:xfrm>
            <a:off x="4311009" y="2230121"/>
            <a:ext cx="2155449" cy="1656079"/>
          </a:xfrm>
          <a:prstGeom prst="straightConnector1">
            <a:avLst/>
          </a:prstGeom>
          <a:ln w="22225">
            <a:tailEnd type="arrow"/>
          </a:ln>
        </p:spPr>
        <p:style>
          <a:lnRef idx="1">
            <a:schemeClr val="accent6"/>
          </a:lnRef>
          <a:fillRef idx="0">
            <a:schemeClr val="accent6"/>
          </a:fillRef>
          <a:effectRef idx="0">
            <a:schemeClr val="accent6"/>
          </a:effectRef>
          <a:fontRef idx="minor">
            <a:schemeClr val="tx1"/>
          </a:fontRef>
        </p:style>
      </p:cxnSp>
      <p:sp>
        <p:nvSpPr>
          <p:cNvPr id="19" name="Rounded Rectangle 18"/>
          <p:cNvSpPr/>
          <p:nvPr/>
        </p:nvSpPr>
        <p:spPr bwMode="auto">
          <a:xfrm>
            <a:off x="411480" y="4800600"/>
            <a:ext cx="8305800" cy="16002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lgn="ctr"/>
            <a:r>
              <a:rPr lang="en-US" b="1" dirty="0">
                <a:latin typeface="Cambria" pitchFamily="18" charset="0"/>
              </a:rPr>
              <a:t>Our </a:t>
            </a:r>
            <a:r>
              <a:rPr lang="en-US" b="1" dirty="0" smtClean="0">
                <a:latin typeface="Cambria" pitchFamily="18" charset="0"/>
              </a:rPr>
              <a:t>Approach:</a:t>
            </a:r>
            <a:endParaRPr lang="en-US" dirty="0">
              <a:latin typeface="Cambria" pitchFamily="18" charset="0"/>
            </a:endParaRPr>
          </a:p>
          <a:p>
            <a:r>
              <a:rPr lang="en-US" dirty="0" smtClean="0">
                <a:latin typeface="Cambria" pitchFamily="18" charset="0"/>
              </a:rPr>
              <a:t>Find </a:t>
            </a:r>
            <a:r>
              <a:rPr lang="en-US" dirty="0">
                <a:latin typeface="Cambria" pitchFamily="18" charset="0"/>
              </a:rPr>
              <a:t>a method of data communication transmission presentation that </a:t>
            </a:r>
            <a:r>
              <a:rPr lang="en-US" b="1" dirty="0">
                <a:latin typeface="Cambria" pitchFamily="18" charset="0"/>
              </a:rPr>
              <a:t>doesn’t increase audio clutter </a:t>
            </a:r>
            <a:r>
              <a:rPr lang="en-US" dirty="0">
                <a:latin typeface="Cambria" pitchFamily="18" charset="0"/>
              </a:rPr>
              <a:t>in </a:t>
            </a:r>
            <a:r>
              <a:rPr lang="en-US" dirty="0" smtClean="0">
                <a:latin typeface="Cambria" pitchFamily="18" charset="0"/>
              </a:rPr>
              <a:t>cockpit and </a:t>
            </a:r>
            <a:r>
              <a:rPr lang="en-US" b="1" dirty="0" smtClean="0">
                <a:latin typeface="Cambria" pitchFamily="18" charset="0"/>
              </a:rPr>
              <a:t>focuses attention</a:t>
            </a:r>
            <a:r>
              <a:rPr lang="en-US" dirty="0" smtClean="0">
                <a:latin typeface="Cambria" pitchFamily="18" charset="0"/>
              </a:rPr>
              <a:t> on flight critical information</a:t>
            </a:r>
            <a:endParaRPr lang="en-US" dirty="0">
              <a:latin typeface="Cambria" pitchFamily="18" charset="0"/>
            </a:endParaRPr>
          </a:p>
        </p:txBody>
      </p:sp>
      <p:cxnSp>
        <p:nvCxnSpPr>
          <p:cNvPr id="21" name="Straight Connector 20"/>
          <p:cNvCxnSpPr/>
          <p:nvPr/>
        </p:nvCxnSpPr>
        <p:spPr>
          <a:xfrm>
            <a:off x="838200" y="4066833"/>
            <a:ext cx="3429000"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flipV="1">
            <a:off x="4564380" y="4066833"/>
            <a:ext cx="3968244" cy="2833"/>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xmlns="" val="211784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itchFamily="18" charset="0"/>
              </a:rPr>
              <a:t>Problem, Engagement, and Methodology</a:t>
            </a:r>
            <a:endParaRPr lang="en-US" dirty="0">
              <a:latin typeface="Cambria" pitchFamily="18" charset="0"/>
            </a:endParaRPr>
          </a:p>
        </p:txBody>
      </p:sp>
      <p:pic>
        <p:nvPicPr>
          <p:cNvPr id="2050" name="Picture 2" descr="http://upload.wikimedia.org/wikipedia/commons/thumb/d/dc/Primary_Flight_Display.svg/300px-Primary_Flight_Display.sv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3657600"/>
            <a:ext cx="2259445" cy="213141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89559" y="5923280"/>
            <a:ext cx="2442325" cy="369332"/>
          </a:xfrm>
          <a:prstGeom prst="rect">
            <a:avLst/>
          </a:prstGeom>
          <a:noFill/>
        </p:spPr>
        <p:txBody>
          <a:bodyPr wrap="square" rtlCol="0">
            <a:spAutoFit/>
          </a:bodyPr>
          <a:lstStyle/>
          <a:p>
            <a:r>
              <a:rPr lang="en-US" dirty="0" smtClean="0">
                <a:latin typeface="Cambria" pitchFamily="18" charset="0"/>
              </a:rPr>
              <a:t>Primary Flight Display</a:t>
            </a:r>
            <a:endParaRPr lang="en-US" dirty="0">
              <a:latin typeface="Cambria" pitchFamily="18" charset="0"/>
            </a:endParaRPr>
          </a:p>
        </p:txBody>
      </p:sp>
      <p:pic>
        <p:nvPicPr>
          <p:cNvPr id="2052" name="Picture 4" descr="http://upload.wikimedia.org/wikipedia/commons/3/37/NavigationDisplay737.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71358" y="3657600"/>
            <a:ext cx="2553763" cy="213141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3434657" y="5937250"/>
            <a:ext cx="2259445" cy="369332"/>
          </a:xfrm>
          <a:prstGeom prst="rect">
            <a:avLst/>
          </a:prstGeom>
          <a:noFill/>
        </p:spPr>
        <p:txBody>
          <a:bodyPr wrap="square" rtlCol="0">
            <a:spAutoFit/>
          </a:bodyPr>
          <a:lstStyle/>
          <a:p>
            <a:pPr algn="ctr"/>
            <a:r>
              <a:rPr lang="en-US" dirty="0" smtClean="0">
                <a:latin typeface="Cambria" pitchFamily="18" charset="0"/>
              </a:rPr>
              <a:t>Navigation Display</a:t>
            </a:r>
            <a:endParaRPr lang="en-US" dirty="0">
              <a:latin typeface="Cambria" pitchFamily="18" charset="0"/>
            </a:endParaRPr>
          </a:p>
        </p:txBody>
      </p:sp>
      <p:pic>
        <p:nvPicPr>
          <p:cNvPr id="2054" name="Picture 6" descr="http://cdn-www.airliners.net/aviation-photos/photos/7/7/0/1465077.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5921"/>
          <a:stretch/>
        </p:blipFill>
        <p:spPr bwMode="auto">
          <a:xfrm>
            <a:off x="6324600" y="3657600"/>
            <a:ext cx="2670145" cy="213141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6733646" y="5947410"/>
            <a:ext cx="2029354" cy="369332"/>
          </a:xfrm>
          <a:prstGeom prst="rect">
            <a:avLst/>
          </a:prstGeom>
          <a:noFill/>
        </p:spPr>
        <p:txBody>
          <a:bodyPr wrap="square" rtlCol="0">
            <a:spAutoFit/>
          </a:bodyPr>
          <a:lstStyle/>
          <a:p>
            <a:pPr algn="ctr"/>
            <a:r>
              <a:rPr lang="en-US" dirty="0" smtClean="0">
                <a:latin typeface="Cambria" pitchFamily="18" charset="0"/>
              </a:rPr>
              <a:t>Heads Up Display</a:t>
            </a:r>
            <a:endParaRPr lang="en-US" dirty="0">
              <a:latin typeface="Cambria" pitchFamily="18" charset="0"/>
            </a:endParaRPr>
          </a:p>
        </p:txBody>
      </p:sp>
      <p:sp>
        <p:nvSpPr>
          <p:cNvPr id="13" name="Rounded Rectangle 12"/>
          <p:cNvSpPr/>
          <p:nvPr/>
        </p:nvSpPr>
        <p:spPr bwMode="auto">
          <a:xfrm>
            <a:off x="431800" y="1752600"/>
            <a:ext cx="8305800" cy="1524000"/>
          </a:xfrm>
          <a:prstGeom prst="roundRect">
            <a:avLst>
              <a:gd name="adj" fmla="val 10000"/>
            </a:avLst>
          </a:prstGeom>
          <a:noFill/>
          <a:ln>
            <a:solidFill>
              <a:schemeClr val="accent6"/>
            </a:solidFill>
            <a:round/>
          </a:ln>
        </p:spPr>
        <p:style>
          <a:lnRef idx="2">
            <a:schemeClr val="accent1"/>
          </a:lnRef>
          <a:fillRef idx="1">
            <a:schemeClr val="lt1"/>
          </a:fillRef>
          <a:effectRef idx="0">
            <a:schemeClr val="accent1"/>
          </a:effectRef>
          <a:fontRef idx="minor">
            <a:schemeClr val="dk1"/>
          </a:fontRef>
        </p:style>
        <p:txBody>
          <a:bodyPr/>
          <a:lstStyle/>
          <a:p>
            <a:r>
              <a:rPr lang="en-US" b="1" dirty="0">
                <a:latin typeface="Cambria" pitchFamily="18" charset="0"/>
              </a:rPr>
              <a:t>Our Solution</a:t>
            </a:r>
            <a:r>
              <a:rPr lang="en-US" dirty="0">
                <a:latin typeface="Cambria" pitchFamily="18" charset="0"/>
              </a:rPr>
              <a:t>: Integrate data communication </a:t>
            </a:r>
            <a:r>
              <a:rPr lang="en-US" dirty="0" smtClean="0">
                <a:latin typeface="Cambria" pitchFamily="18" charset="0"/>
              </a:rPr>
              <a:t>transmission into </a:t>
            </a:r>
            <a:r>
              <a:rPr lang="en-US" dirty="0">
                <a:latin typeface="Cambria" pitchFamily="18" charset="0"/>
              </a:rPr>
              <a:t>the flight critical visual areas </a:t>
            </a:r>
            <a:r>
              <a:rPr lang="en-US" dirty="0" smtClean="0">
                <a:latin typeface="Cambria" pitchFamily="18" charset="0"/>
              </a:rPr>
              <a:t>to keep more focus on ongoing task</a:t>
            </a:r>
          </a:p>
          <a:p>
            <a:endParaRPr lang="en-US" dirty="0">
              <a:latin typeface="Cambria" pitchFamily="18" charset="0"/>
            </a:endParaRPr>
          </a:p>
          <a:p>
            <a:pPr algn="ctr"/>
            <a:r>
              <a:rPr lang="en-US" b="1" dirty="0" smtClean="0">
                <a:latin typeface="Cambria" pitchFamily="18" charset="0"/>
              </a:rPr>
              <a:t>D</a:t>
            </a:r>
            <a:r>
              <a:rPr lang="en-US" dirty="0" smtClean="0">
                <a:latin typeface="Cambria" pitchFamily="18" charset="0"/>
              </a:rPr>
              <a:t>eep </a:t>
            </a:r>
            <a:r>
              <a:rPr lang="en-US" b="1" dirty="0" smtClean="0">
                <a:latin typeface="Cambria" pitchFamily="18" charset="0"/>
              </a:rPr>
              <a:t>F</a:t>
            </a:r>
            <a:r>
              <a:rPr lang="en-US" dirty="0" smtClean="0">
                <a:latin typeface="Cambria" pitchFamily="18" charset="0"/>
              </a:rPr>
              <a:t>light </a:t>
            </a:r>
            <a:r>
              <a:rPr lang="en-US" b="1" dirty="0" smtClean="0">
                <a:latin typeface="Cambria" pitchFamily="18" charset="0"/>
              </a:rPr>
              <a:t>D</a:t>
            </a:r>
            <a:r>
              <a:rPr lang="en-US" dirty="0" smtClean="0">
                <a:latin typeface="Cambria" pitchFamily="18" charset="0"/>
              </a:rPr>
              <a:t>eck </a:t>
            </a:r>
            <a:r>
              <a:rPr lang="en-US" b="1" dirty="0" smtClean="0">
                <a:latin typeface="Cambria" pitchFamily="18" charset="0"/>
              </a:rPr>
              <a:t>I</a:t>
            </a:r>
            <a:r>
              <a:rPr lang="en-US" dirty="0" smtClean="0">
                <a:latin typeface="Cambria" pitchFamily="18" charset="0"/>
              </a:rPr>
              <a:t>ntegration (DFDI)</a:t>
            </a:r>
            <a:endParaRPr lang="en-US" dirty="0">
              <a:latin typeface="Cambria" pitchFamily="18" charset="0"/>
            </a:endParaRPr>
          </a:p>
        </p:txBody>
      </p:sp>
    </p:spTree>
    <p:extLst>
      <p:ext uri="{BB962C8B-B14F-4D97-AF65-F5344CB8AC3E}">
        <p14:creationId xmlns:p14="http://schemas.microsoft.com/office/powerpoint/2010/main" xmlns="" val="785594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mbria" pitchFamily="18" charset="0"/>
              </a:rPr>
              <a:t>Deep Flight Deck Integration (DFDI)</a:t>
            </a:r>
            <a:endParaRPr lang="en-US" dirty="0">
              <a:latin typeface="Cambria" pitchFamily="18"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 y="1752600"/>
            <a:ext cx="8419088" cy="419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21982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latin typeface="Cambria" pitchFamily="18" charset="0"/>
              </a:rPr>
              <a:t>DFDI solves Data Communication shortfalls</a:t>
            </a:r>
            <a:endParaRPr lang="en-US" sz="3000" dirty="0">
              <a:latin typeface="Cambria" pitchFamily="18" charset="0"/>
            </a:endParaRPr>
          </a:p>
        </p:txBody>
      </p:sp>
      <p:sp>
        <p:nvSpPr>
          <p:cNvPr id="4" name="Text Placeholder 3"/>
          <p:cNvSpPr>
            <a:spLocks noGrp="1"/>
          </p:cNvSpPr>
          <p:nvPr>
            <p:ph type="body" sz="quarter" idx="3"/>
          </p:nvPr>
        </p:nvSpPr>
        <p:spPr/>
        <p:txBody>
          <a:bodyPr/>
          <a:lstStyle/>
          <a:p>
            <a:pPr algn="ctr"/>
            <a:r>
              <a:rPr lang="en-US" dirty="0" smtClean="0">
                <a:latin typeface="Cambria" pitchFamily="18" charset="0"/>
              </a:rPr>
              <a:t>DFDI</a:t>
            </a:r>
            <a:endParaRPr lang="en-US" dirty="0">
              <a:latin typeface="Cambria" pitchFamily="18" charset="0"/>
            </a:endParaRPr>
          </a:p>
        </p:txBody>
      </p:sp>
      <p:sp>
        <p:nvSpPr>
          <p:cNvPr id="8" name="Text Placeholder 12"/>
          <p:cNvSpPr>
            <a:spLocks noGrp="1"/>
          </p:cNvSpPr>
          <p:nvPr>
            <p:ph type="body" sz="quarter" idx="3"/>
          </p:nvPr>
        </p:nvSpPr>
        <p:spPr>
          <a:xfrm>
            <a:off x="454025" y="1540193"/>
            <a:ext cx="4041775" cy="639762"/>
          </a:xfrm>
        </p:spPr>
        <p:txBody>
          <a:bodyPr/>
          <a:lstStyle/>
          <a:p>
            <a:pPr algn="ctr"/>
            <a:r>
              <a:rPr lang="en-US" dirty="0" smtClean="0">
                <a:solidFill>
                  <a:srgbClr val="FF0000"/>
                </a:solidFill>
                <a:latin typeface="Cambria" pitchFamily="18" charset="0"/>
              </a:rPr>
              <a:t>Cons</a:t>
            </a:r>
            <a:endParaRPr lang="en-US" dirty="0">
              <a:solidFill>
                <a:srgbClr val="FF0000"/>
              </a:solidFill>
              <a:latin typeface="Cambria" pitchFamily="18" charset="0"/>
            </a:endParaRPr>
          </a:p>
        </p:txBody>
      </p:sp>
      <p:sp>
        <p:nvSpPr>
          <p:cNvPr id="10" name="Rounded Rectangle 9"/>
          <p:cNvSpPr/>
          <p:nvPr/>
        </p:nvSpPr>
        <p:spPr bwMode="auto">
          <a:xfrm>
            <a:off x="457200" y="2214880"/>
            <a:ext cx="4038600" cy="2590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FF0000"/>
              </a:buClr>
              <a:buFont typeface="Calibri" pitchFamily="34" charset="0"/>
              <a:buChar char="ₓ"/>
            </a:pPr>
            <a:r>
              <a:rPr lang="en-US" dirty="0" smtClean="0">
                <a:latin typeface="Cambria" pitchFamily="18" charset="0"/>
              </a:rPr>
              <a:t> Diverts </a:t>
            </a:r>
            <a:r>
              <a:rPr lang="en-US" dirty="0">
                <a:latin typeface="Cambria" pitchFamily="18" charset="0"/>
              </a:rPr>
              <a:t>attention from </a:t>
            </a:r>
            <a:r>
              <a:rPr lang="en-US" dirty="0" smtClean="0">
                <a:latin typeface="Cambria" pitchFamily="18" charset="0"/>
              </a:rPr>
              <a:t>visually critical </a:t>
            </a:r>
            <a:r>
              <a:rPr lang="en-US" dirty="0">
                <a:latin typeface="Cambria" pitchFamily="18" charset="0"/>
              </a:rPr>
              <a:t>areas</a:t>
            </a:r>
          </a:p>
          <a:p>
            <a:pPr>
              <a:buClr>
                <a:srgbClr val="FF0000"/>
              </a:buClr>
            </a:pPr>
            <a:endParaRPr lang="en-US" dirty="0">
              <a:latin typeface="Cambria" pitchFamily="18" charset="0"/>
            </a:endParaRPr>
          </a:p>
          <a:p>
            <a:pPr>
              <a:buClr>
                <a:srgbClr val="FF0000"/>
              </a:buClr>
              <a:buFont typeface="Calibri" pitchFamily="34" charset="0"/>
              <a:buChar char="ₓ"/>
            </a:pPr>
            <a:r>
              <a:rPr lang="en-US" dirty="0" smtClean="0">
                <a:latin typeface="Cambria" pitchFamily="18" charset="0"/>
              </a:rPr>
              <a:t> Chance </a:t>
            </a:r>
            <a:r>
              <a:rPr lang="en-US" dirty="0">
                <a:latin typeface="Cambria" pitchFamily="18" charset="0"/>
              </a:rPr>
              <a:t>of “forgetting” to resume </a:t>
            </a:r>
            <a:r>
              <a:rPr lang="en-US" dirty="0" smtClean="0">
                <a:latin typeface="Cambria" pitchFamily="18" charset="0"/>
              </a:rPr>
              <a:t>task </a:t>
            </a:r>
            <a:r>
              <a:rPr lang="en-US" dirty="0">
                <a:latin typeface="Cambria" pitchFamily="18" charset="0"/>
              </a:rPr>
              <a:t>prior to ATC </a:t>
            </a:r>
            <a:r>
              <a:rPr lang="en-US" dirty="0" smtClean="0">
                <a:latin typeface="Cambria" pitchFamily="18" charset="0"/>
              </a:rPr>
              <a:t>message</a:t>
            </a:r>
          </a:p>
          <a:p>
            <a:pPr>
              <a:buClr>
                <a:srgbClr val="FF0000"/>
              </a:buClr>
              <a:buFont typeface="Calibri" pitchFamily="34" charset="0"/>
              <a:buChar char="ₓ"/>
            </a:pPr>
            <a:endParaRPr lang="en-US" dirty="0">
              <a:latin typeface="Cambria" pitchFamily="18" charset="0"/>
            </a:endParaRPr>
          </a:p>
          <a:p>
            <a:pPr>
              <a:buClr>
                <a:srgbClr val="FF0000"/>
              </a:buClr>
              <a:buFont typeface="Calibri" pitchFamily="34" charset="0"/>
              <a:buChar char="ₓ"/>
            </a:pPr>
            <a:r>
              <a:rPr lang="en-US" dirty="0" smtClean="0">
                <a:latin typeface="Cambria" pitchFamily="18" charset="0"/>
              </a:rPr>
              <a:t> Decreased situational awareness</a:t>
            </a:r>
          </a:p>
          <a:p>
            <a:pPr>
              <a:buClr>
                <a:srgbClr val="FF0000"/>
              </a:buClr>
            </a:pPr>
            <a:endParaRPr lang="en-US" dirty="0">
              <a:latin typeface="Cambria" pitchFamily="18" charset="0"/>
            </a:endParaRPr>
          </a:p>
        </p:txBody>
      </p:sp>
      <p:sp>
        <p:nvSpPr>
          <p:cNvPr id="11" name="Rounded Rectangle 10"/>
          <p:cNvSpPr/>
          <p:nvPr/>
        </p:nvSpPr>
        <p:spPr bwMode="auto">
          <a:xfrm>
            <a:off x="4724400" y="2214880"/>
            <a:ext cx="4038600" cy="2590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92D050"/>
              </a:buClr>
              <a:buFont typeface="Wingdings" pitchFamily="2" charset="2"/>
              <a:buChar char="ü"/>
            </a:pPr>
            <a:r>
              <a:rPr lang="en-US" dirty="0">
                <a:latin typeface="Cambria" pitchFamily="18" charset="0"/>
              </a:rPr>
              <a:t>Refocuses attention towards visually critical </a:t>
            </a:r>
            <a:r>
              <a:rPr lang="en-US" dirty="0" smtClean="0">
                <a:latin typeface="Cambria" pitchFamily="18" charset="0"/>
              </a:rPr>
              <a:t>areas</a:t>
            </a:r>
            <a:endParaRPr lang="en-US" dirty="0">
              <a:latin typeface="Cambria" pitchFamily="18" charset="0"/>
            </a:endParaRP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a:latin typeface="Cambria" pitchFamily="18" charset="0"/>
              </a:rPr>
              <a:t>Decreases chance of “forgetting” to resume ongoing task</a:t>
            </a: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a:latin typeface="Cambria" pitchFamily="18" charset="0"/>
              </a:rPr>
              <a:t>Increases situational awareness</a:t>
            </a:r>
          </a:p>
          <a:p>
            <a:pPr>
              <a:buClr>
                <a:srgbClr val="FF0000"/>
              </a:buClr>
            </a:pPr>
            <a:endParaRPr lang="en-US" dirty="0">
              <a:latin typeface="Cambria" pitchFamily="18" charset="0"/>
            </a:endParaRPr>
          </a:p>
        </p:txBody>
      </p:sp>
    </p:spTree>
    <p:extLst>
      <p:ext uri="{BB962C8B-B14F-4D97-AF65-F5344CB8AC3E}">
        <p14:creationId xmlns:p14="http://schemas.microsoft.com/office/powerpoint/2010/main" xmlns="" val="414053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ambria" pitchFamily="18" charset="0"/>
              </a:rPr>
              <a:t>DFDI Demonstration</a:t>
            </a:r>
            <a:endParaRPr lang="en-US" dirty="0">
              <a:latin typeface="Cambria" pitchFamily="18" charset="0"/>
            </a:endParaRP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xmlns="" val="1511256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DFDI Benefits</a:t>
            </a:r>
            <a:endParaRPr lang="en-US" dirty="0">
              <a:latin typeface="Cambria" pitchFamily="18" charset="0"/>
            </a:endParaRPr>
          </a:p>
        </p:txBody>
      </p:sp>
      <p:sp>
        <p:nvSpPr>
          <p:cNvPr id="7" name="Rounded Rectangle 6"/>
          <p:cNvSpPr/>
          <p:nvPr/>
        </p:nvSpPr>
        <p:spPr bwMode="auto">
          <a:xfrm>
            <a:off x="1981200" y="1981200"/>
            <a:ext cx="5257800" cy="35052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92D050"/>
              </a:buClr>
            </a:pPr>
            <a:r>
              <a:rPr lang="en-US" dirty="0" smtClean="0">
                <a:latin typeface="Cambria" pitchFamily="18" charset="0"/>
              </a:rPr>
              <a:t> </a:t>
            </a:r>
          </a:p>
          <a:p>
            <a:pPr>
              <a:buClr>
                <a:srgbClr val="92D050"/>
              </a:buClr>
              <a:buFont typeface="Wingdings" pitchFamily="2" charset="2"/>
              <a:buChar char="ü"/>
            </a:pPr>
            <a:r>
              <a:rPr lang="en-US" dirty="0" smtClean="0">
                <a:latin typeface="Cambria" pitchFamily="18" charset="0"/>
              </a:rPr>
              <a:t>Reduces “Visual Attention Costs”</a:t>
            </a: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smtClean="0">
                <a:latin typeface="Cambria" pitchFamily="18" charset="0"/>
              </a:rPr>
              <a:t> Does not add to auditory clutter in the cockpit</a:t>
            </a: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smtClean="0">
                <a:latin typeface="Cambria" pitchFamily="18" charset="0"/>
              </a:rPr>
              <a:t> Instructions displayed on the PFD and ND</a:t>
            </a: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smtClean="0">
                <a:latin typeface="Cambria" pitchFamily="18" charset="0"/>
              </a:rPr>
              <a:t> Fewer memory and focus demands</a:t>
            </a:r>
          </a:p>
          <a:p>
            <a:pPr>
              <a:buClr>
                <a:srgbClr val="92D050"/>
              </a:buClr>
              <a:buFont typeface="Wingdings" pitchFamily="2" charset="2"/>
              <a:buChar char="ü"/>
            </a:pPr>
            <a:endParaRPr lang="en-US" dirty="0">
              <a:latin typeface="Cambria" pitchFamily="18" charset="0"/>
            </a:endParaRPr>
          </a:p>
          <a:p>
            <a:pPr>
              <a:buClr>
                <a:srgbClr val="92D050"/>
              </a:buClr>
              <a:buFont typeface="Wingdings" pitchFamily="2" charset="2"/>
              <a:buChar char="ü"/>
            </a:pPr>
            <a:r>
              <a:rPr lang="en-US" dirty="0" smtClean="0">
                <a:latin typeface="Cambria" pitchFamily="18" charset="0"/>
              </a:rPr>
              <a:t> Improves situational awareness</a:t>
            </a:r>
            <a:endParaRPr lang="en-US" dirty="0">
              <a:latin typeface="Cambria" pitchFamily="18" charset="0"/>
            </a:endParaRPr>
          </a:p>
          <a:p>
            <a:pPr>
              <a:buClr>
                <a:srgbClr val="FF0000"/>
              </a:buClr>
            </a:pPr>
            <a:endParaRPr lang="en-US" dirty="0">
              <a:latin typeface="Cambria" pitchFamily="18" charset="0"/>
            </a:endParaRPr>
          </a:p>
        </p:txBody>
      </p:sp>
    </p:spTree>
    <p:extLst>
      <p:ext uri="{BB962C8B-B14F-4D97-AF65-F5344CB8AC3E}">
        <p14:creationId xmlns:p14="http://schemas.microsoft.com/office/powerpoint/2010/main" xmlns="" val="378294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57200" y="76200"/>
            <a:ext cx="8229600" cy="579438"/>
          </a:xfrm>
        </p:spPr>
        <p:txBody>
          <a:bodyPr/>
          <a:lstStyle/>
          <a:p>
            <a:pPr eaLnBrk="1" hangingPunct="1"/>
            <a:r>
              <a:rPr lang="en-US" sz="2800" smtClean="0"/>
              <a:t>NextGen: Improving Efficiency &amp; Capacity</a:t>
            </a:r>
          </a:p>
        </p:txBody>
      </p:sp>
      <p:sp>
        <p:nvSpPr>
          <p:cNvPr id="9219" name="Down Arrow 15"/>
          <p:cNvSpPr>
            <a:spLocks noChangeArrowheads="1"/>
          </p:cNvSpPr>
          <p:nvPr/>
        </p:nvSpPr>
        <p:spPr bwMode="auto">
          <a:xfrm>
            <a:off x="1598613" y="4273550"/>
            <a:ext cx="1568450" cy="287338"/>
          </a:xfrm>
          <a:prstGeom prst="downArrow">
            <a:avLst>
              <a:gd name="adj1" fmla="val 50000"/>
              <a:gd name="adj2" fmla="val 50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p>
            <a:pPr>
              <a:spcBef>
                <a:spcPct val="20000"/>
              </a:spcBef>
              <a:buClr>
                <a:schemeClr val="accent2"/>
              </a:buClr>
              <a:buFont typeface="Wingdings" pitchFamily="2" charset="2"/>
              <a:buChar char="§"/>
            </a:pPr>
            <a:endParaRPr lang="en-US" sz="1600" b="1">
              <a:ea typeface="ＭＳ Ｐゴシック" charset="-128"/>
            </a:endParaRPr>
          </a:p>
        </p:txBody>
      </p:sp>
      <p:grpSp>
        <p:nvGrpSpPr>
          <p:cNvPr id="9220" name="Group 36"/>
          <p:cNvGrpSpPr>
            <a:grpSpLocks/>
          </p:cNvGrpSpPr>
          <p:nvPr/>
        </p:nvGrpSpPr>
        <p:grpSpPr bwMode="auto">
          <a:xfrm>
            <a:off x="1806575" y="760413"/>
            <a:ext cx="2219325" cy="415925"/>
            <a:chOff x="1055" y="823"/>
            <a:chExt cx="1398" cy="262"/>
          </a:xfrm>
        </p:grpSpPr>
        <p:sp>
          <p:nvSpPr>
            <p:cNvPr id="9240" name="Text Box 34"/>
            <p:cNvSpPr txBox="1">
              <a:spLocks noChangeArrowheads="1"/>
            </p:cNvSpPr>
            <p:nvPr/>
          </p:nvSpPr>
          <p:spPr bwMode="white">
            <a:xfrm>
              <a:off x="1055" y="823"/>
              <a:ext cx="139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spcBef>
                  <a:spcPct val="50000"/>
                </a:spcBef>
                <a:buChar char="•"/>
                <a:defRPr sz="2400">
                  <a:solidFill>
                    <a:schemeClr val="tx1"/>
                  </a:solidFill>
                  <a:latin typeface="Arial" pitchFamily="34" charset="0"/>
                </a:defRPr>
              </a:lvl1pPr>
              <a:lvl2pPr marL="742950" indent="-285750" eaLnBrk="0" hangingPunct="0">
                <a:spcBef>
                  <a:spcPct val="50000"/>
                </a:spcBef>
                <a:buChar char="•"/>
                <a:defRPr sz="2400">
                  <a:solidFill>
                    <a:schemeClr val="tx1"/>
                  </a:solidFill>
                  <a:latin typeface="Arial" pitchFamily="34" charset="0"/>
                </a:defRPr>
              </a:lvl2pPr>
              <a:lvl3pPr marL="1143000" indent="-228600" eaLnBrk="0" hangingPunct="0">
                <a:spcBef>
                  <a:spcPct val="50000"/>
                </a:spcBef>
                <a:buChar char="•"/>
                <a:defRPr sz="2400">
                  <a:solidFill>
                    <a:schemeClr val="tx1"/>
                  </a:solidFill>
                  <a:latin typeface="Arial" pitchFamily="34" charset="0"/>
                </a:defRPr>
              </a:lvl3pPr>
              <a:lvl4pPr marL="1600200" indent="-228600" eaLnBrk="0" hangingPunct="0">
                <a:spcBef>
                  <a:spcPct val="50000"/>
                </a:spcBef>
                <a:buChar char="•"/>
                <a:defRPr sz="2400">
                  <a:solidFill>
                    <a:schemeClr val="tx1"/>
                  </a:solidFill>
                  <a:latin typeface="Arial" pitchFamily="34" charset="0"/>
                </a:defRPr>
              </a:lvl4pPr>
              <a:lvl5pPr marL="2057400" indent="-228600" eaLnBrk="0" hangingPunct="0">
                <a:spcBef>
                  <a:spcPct val="50000"/>
                </a:spcBef>
                <a:buChar char="•"/>
                <a:defRPr sz="2400">
                  <a:solidFill>
                    <a:schemeClr val="tx1"/>
                  </a:solidFill>
                  <a:latin typeface="Arial" pitchFamily="34" charset="0"/>
                </a:defRPr>
              </a:lvl5pPr>
              <a:lvl6pPr marL="2514600" indent="-228600" eaLnBrk="0" fontAlgn="base" hangingPunct="0">
                <a:spcBef>
                  <a:spcPct val="50000"/>
                </a:spcBef>
                <a:spcAft>
                  <a:spcPct val="0"/>
                </a:spcAft>
                <a:buChar char="•"/>
                <a:defRPr sz="2400">
                  <a:solidFill>
                    <a:schemeClr val="tx1"/>
                  </a:solidFill>
                  <a:latin typeface="Arial" pitchFamily="34" charset="0"/>
                </a:defRPr>
              </a:lvl6pPr>
              <a:lvl7pPr marL="2971800" indent="-228600" eaLnBrk="0" fontAlgn="base" hangingPunct="0">
                <a:spcBef>
                  <a:spcPct val="50000"/>
                </a:spcBef>
                <a:spcAft>
                  <a:spcPct val="0"/>
                </a:spcAft>
                <a:buChar char="•"/>
                <a:defRPr sz="2400">
                  <a:solidFill>
                    <a:schemeClr val="tx1"/>
                  </a:solidFill>
                  <a:latin typeface="Arial" pitchFamily="34" charset="0"/>
                </a:defRPr>
              </a:lvl7pPr>
              <a:lvl8pPr marL="3429000" indent="-228600" eaLnBrk="0" fontAlgn="base" hangingPunct="0">
                <a:spcBef>
                  <a:spcPct val="50000"/>
                </a:spcBef>
                <a:spcAft>
                  <a:spcPct val="0"/>
                </a:spcAft>
                <a:buChar char="•"/>
                <a:defRPr sz="2400">
                  <a:solidFill>
                    <a:schemeClr val="tx1"/>
                  </a:solidFill>
                  <a:latin typeface="Arial" pitchFamily="34" charset="0"/>
                </a:defRPr>
              </a:lvl8pPr>
              <a:lvl9pPr marL="3886200" indent="-228600" eaLnBrk="0" fontAlgn="base" hangingPunct="0">
                <a:spcBef>
                  <a:spcPct val="50000"/>
                </a:spcBef>
                <a:spcAft>
                  <a:spcPct val="0"/>
                </a:spcAft>
                <a:buChar char="•"/>
                <a:defRPr sz="2400">
                  <a:solidFill>
                    <a:schemeClr val="tx1"/>
                  </a:solidFill>
                  <a:latin typeface="Arial" pitchFamily="34" charset="0"/>
                </a:defRPr>
              </a:lvl9pPr>
            </a:lstStyle>
            <a:p>
              <a:pPr algn="ctr" eaLnBrk="1" hangingPunct="1">
                <a:buClr>
                  <a:schemeClr val="accent2"/>
                </a:buClr>
                <a:buFont typeface="Wingdings" pitchFamily="2" charset="2"/>
                <a:buNone/>
              </a:pPr>
              <a:r>
                <a:rPr lang="en-US" sz="1800" b="1">
                  <a:solidFill>
                    <a:srgbClr val="1D2F68"/>
                  </a:solidFill>
                  <a:ea typeface="ＭＳ Ｐゴシック" charset="-128"/>
                </a:rPr>
                <a:t>Today’s NAS</a:t>
              </a:r>
            </a:p>
          </p:txBody>
        </p:sp>
        <p:sp>
          <p:nvSpPr>
            <p:cNvPr id="9241" name="Line 35"/>
            <p:cNvSpPr>
              <a:spLocks noChangeShapeType="1"/>
            </p:cNvSpPr>
            <p:nvPr/>
          </p:nvSpPr>
          <p:spPr bwMode="white">
            <a:xfrm>
              <a:off x="1085" y="1085"/>
              <a:ext cx="1339" cy="0"/>
            </a:xfrm>
            <a:prstGeom prst="line">
              <a:avLst/>
            </a:prstGeom>
            <a:noFill/>
            <a:ln w="57150">
              <a:solidFill>
                <a:schemeClr val="bg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9221" name="Group 43"/>
          <p:cNvGrpSpPr>
            <a:grpSpLocks/>
          </p:cNvGrpSpPr>
          <p:nvPr/>
        </p:nvGrpSpPr>
        <p:grpSpPr bwMode="auto">
          <a:xfrm>
            <a:off x="4813300" y="763588"/>
            <a:ext cx="2219325" cy="415925"/>
            <a:chOff x="3457" y="713"/>
            <a:chExt cx="1398" cy="262"/>
          </a:xfrm>
        </p:grpSpPr>
        <p:sp>
          <p:nvSpPr>
            <p:cNvPr id="9238" name="Text Box 38"/>
            <p:cNvSpPr txBox="1">
              <a:spLocks noChangeArrowheads="1"/>
            </p:cNvSpPr>
            <p:nvPr/>
          </p:nvSpPr>
          <p:spPr bwMode="white">
            <a:xfrm>
              <a:off x="3457" y="713"/>
              <a:ext cx="139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spcBef>
                  <a:spcPct val="50000"/>
                </a:spcBef>
                <a:buChar char="•"/>
                <a:defRPr sz="2400">
                  <a:solidFill>
                    <a:schemeClr val="tx1"/>
                  </a:solidFill>
                  <a:latin typeface="Arial" pitchFamily="34" charset="0"/>
                </a:defRPr>
              </a:lvl1pPr>
              <a:lvl2pPr marL="742950" indent="-285750" eaLnBrk="0" hangingPunct="0">
                <a:spcBef>
                  <a:spcPct val="50000"/>
                </a:spcBef>
                <a:buChar char="•"/>
                <a:defRPr sz="2400">
                  <a:solidFill>
                    <a:schemeClr val="tx1"/>
                  </a:solidFill>
                  <a:latin typeface="Arial" pitchFamily="34" charset="0"/>
                </a:defRPr>
              </a:lvl2pPr>
              <a:lvl3pPr marL="1143000" indent="-228600" eaLnBrk="0" hangingPunct="0">
                <a:spcBef>
                  <a:spcPct val="50000"/>
                </a:spcBef>
                <a:buChar char="•"/>
                <a:defRPr sz="2400">
                  <a:solidFill>
                    <a:schemeClr val="tx1"/>
                  </a:solidFill>
                  <a:latin typeface="Arial" pitchFamily="34" charset="0"/>
                </a:defRPr>
              </a:lvl3pPr>
              <a:lvl4pPr marL="1600200" indent="-228600" eaLnBrk="0" hangingPunct="0">
                <a:spcBef>
                  <a:spcPct val="50000"/>
                </a:spcBef>
                <a:buChar char="•"/>
                <a:defRPr sz="2400">
                  <a:solidFill>
                    <a:schemeClr val="tx1"/>
                  </a:solidFill>
                  <a:latin typeface="Arial" pitchFamily="34" charset="0"/>
                </a:defRPr>
              </a:lvl4pPr>
              <a:lvl5pPr marL="2057400" indent="-228600" eaLnBrk="0" hangingPunct="0">
                <a:spcBef>
                  <a:spcPct val="50000"/>
                </a:spcBef>
                <a:buChar char="•"/>
                <a:defRPr sz="2400">
                  <a:solidFill>
                    <a:schemeClr val="tx1"/>
                  </a:solidFill>
                  <a:latin typeface="Arial" pitchFamily="34" charset="0"/>
                </a:defRPr>
              </a:lvl5pPr>
              <a:lvl6pPr marL="2514600" indent="-228600" eaLnBrk="0" fontAlgn="base" hangingPunct="0">
                <a:spcBef>
                  <a:spcPct val="50000"/>
                </a:spcBef>
                <a:spcAft>
                  <a:spcPct val="0"/>
                </a:spcAft>
                <a:buChar char="•"/>
                <a:defRPr sz="2400">
                  <a:solidFill>
                    <a:schemeClr val="tx1"/>
                  </a:solidFill>
                  <a:latin typeface="Arial" pitchFamily="34" charset="0"/>
                </a:defRPr>
              </a:lvl6pPr>
              <a:lvl7pPr marL="2971800" indent="-228600" eaLnBrk="0" fontAlgn="base" hangingPunct="0">
                <a:spcBef>
                  <a:spcPct val="50000"/>
                </a:spcBef>
                <a:spcAft>
                  <a:spcPct val="0"/>
                </a:spcAft>
                <a:buChar char="•"/>
                <a:defRPr sz="2400">
                  <a:solidFill>
                    <a:schemeClr val="tx1"/>
                  </a:solidFill>
                  <a:latin typeface="Arial" pitchFamily="34" charset="0"/>
                </a:defRPr>
              </a:lvl7pPr>
              <a:lvl8pPr marL="3429000" indent="-228600" eaLnBrk="0" fontAlgn="base" hangingPunct="0">
                <a:spcBef>
                  <a:spcPct val="50000"/>
                </a:spcBef>
                <a:spcAft>
                  <a:spcPct val="0"/>
                </a:spcAft>
                <a:buChar char="•"/>
                <a:defRPr sz="2400">
                  <a:solidFill>
                    <a:schemeClr val="tx1"/>
                  </a:solidFill>
                  <a:latin typeface="Arial" pitchFamily="34" charset="0"/>
                </a:defRPr>
              </a:lvl8pPr>
              <a:lvl9pPr marL="3886200" indent="-228600" eaLnBrk="0" fontAlgn="base" hangingPunct="0">
                <a:spcBef>
                  <a:spcPct val="50000"/>
                </a:spcBef>
                <a:spcAft>
                  <a:spcPct val="0"/>
                </a:spcAft>
                <a:buChar char="•"/>
                <a:defRPr sz="2400">
                  <a:solidFill>
                    <a:schemeClr val="tx1"/>
                  </a:solidFill>
                  <a:latin typeface="Arial" pitchFamily="34" charset="0"/>
                </a:defRPr>
              </a:lvl9pPr>
            </a:lstStyle>
            <a:p>
              <a:pPr algn="ctr" eaLnBrk="1" hangingPunct="1">
                <a:buClr>
                  <a:schemeClr val="accent2"/>
                </a:buClr>
                <a:buFont typeface="Wingdings" pitchFamily="2" charset="2"/>
                <a:buNone/>
              </a:pPr>
              <a:r>
                <a:rPr lang="en-US" sz="1800" b="1">
                  <a:solidFill>
                    <a:srgbClr val="1D2F68"/>
                  </a:solidFill>
                  <a:ea typeface="ＭＳ Ｐゴシック" charset="-128"/>
                </a:rPr>
                <a:t>NextGen</a:t>
              </a:r>
            </a:p>
          </p:txBody>
        </p:sp>
        <p:sp>
          <p:nvSpPr>
            <p:cNvPr id="9239" name="Line 39"/>
            <p:cNvSpPr>
              <a:spLocks noChangeShapeType="1"/>
            </p:cNvSpPr>
            <p:nvPr/>
          </p:nvSpPr>
          <p:spPr bwMode="white">
            <a:xfrm>
              <a:off x="3719" y="975"/>
              <a:ext cx="853" cy="0"/>
            </a:xfrm>
            <a:prstGeom prst="line">
              <a:avLst/>
            </a:prstGeom>
            <a:noFill/>
            <a:ln w="57150">
              <a:solidFill>
                <a:schemeClr val="bg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9222" name="Text Box 41"/>
          <p:cNvSpPr txBox="1">
            <a:spLocks noChangeArrowheads="1"/>
          </p:cNvSpPr>
          <p:nvPr/>
        </p:nvSpPr>
        <p:spPr bwMode="white">
          <a:xfrm>
            <a:off x="88900" y="1190625"/>
            <a:ext cx="3698875"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spcBef>
                <a:spcPct val="50000"/>
              </a:spcBef>
              <a:buChar char="•"/>
              <a:defRPr sz="2400">
                <a:solidFill>
                  <a:schemeClr val="tx1"/>
                </a:solidFill>
                <a:latin typeface="Arial" pitchFamily="34" charset="0"/>
              </a:defRPr>
            </a:lvl1pPr>
            <a:lvl2pPr marL="742950" indent="-285750" eaLnBrk="0" hangingPunct="0">
              <a:spcBef>
                <a:spcPct val="50000"/>
              </a:spcBef>
              <a:buChar char="•"/>
              <a:defRPr sz="2400">
                <a:solidFill>
                  <a:schemeClr val="tx1"/>
                </a:solidFill>
                <a:latin typeface="Arial" pitchFamily="34" charset="0"/>
              </a:defRPr>
            </a:lvl2pPr>
            <a:lvl3pPr marL="1143000" indent="-228600" eaLnBrk="0" hangingPunct="0">
              <a:spcBef>
                <a:spcPct val="50000"/>
              </a:spcBef>
              <a:buChar char="•"/>
              <a:defRPr sz="2400">
                <a:solidFill>
                  <a:schemeClr val="tx1"/>
                </a:solidFill>
                <a:latin typeface="Arial" pitchFamily="34" charset="0"/>
              </a:defRPr>
            </a:lvl3pPr>
            <a:lvl4pPr marL="1600200" indent="-228600" eaLnBrk="0" hangingPunct="0">
              <a:spcBef>
                <a:spcPct val="50000"/>
              </a:spcBef>
              <a:buChar char="•"/>
              <a:defRPr sz="2400">
                <a:solidFill>
                  <a:schemeClr val="tx1"/>
                </a:solidFill>
                <a:latin typeface="Arial" pitchFamily="34" charset="0"/>
              </a:defRPr>
            </a:lvl4pPr>
            <a:lvl5pPr marL="2057400" indent="-228600" eaLnBrk="0" hangingPunct="0">
              <a:spcBef>
                <a:spcPct val="50000"/>
              </a:spcBef>
              <a:buChar char="•"/>
              <a:defRPr sz="2400">
                <a:solidFill>
                  <a:schemeClr val="tx1"/>
                </a:solidFill>
                <a:latin typeface="Arial" pitchFamily="34" charset="0"/>
              </a:defRPr>
            </a:lvl5pPr>
            <a:lvl6pPr marL="2514600" indent="-228600" eaLnBrk="0" fontAlgn="base" hangingPunct="0">
              <a:spcBef>
                <a:spcPct val="50000"/>
              </a:spcBef>
              <a:spcAft>
                <a:spcPct val="0"/>
              </a:spcAft>
              <a:buChar char="•"/>
              <a:defRPr sz="2400">
                <a:solidFill>
                  <a:schemeClr val="tx1"/>
                </a:solidFill>
                <a:latin typeface="Arial" pitchFamily="34" charset="0"/>
              </a:defRPr>
            </a:lvl6pPr>
            <a:lvl7pPr marL="2971800" indent="-228600" eaLnBrk="0" fontAlgn="base" hangingPunct="0">
              <a:spcBef>
                <a:spcPct val="50000"/>
              </a:spcBef>
              <a:spcAft>
                <a:spcPct val="0"/>
              </a:spcAft>
              <a:buChar char="•"/>
              <a:defRPr sz="2400">
                <a:solidFill>
                  <a:schemeClr val="tx1"/>
                </a:solidFill>
                <a:latin typeface="Arial" pitchFamily="34" charset="0"/>
              </a:defRPr>
            </a:lvl7pPr>
            <a:lvl8pPr marL="3429000" indent="-228600" eaLnBrk="0" fontAlgn="base" hangingPunct="0">
              <a:spcBef>
                <a:spcPct val="50000"/>
              </a:spcBef>
              <a:spcAft>
                <a:spcPct val="0"/>
              </a:spcAft>
              <a:buChar char="•"/>
              <a:defRPr sz="2400">
                <a:solidFill>
                  <a:schemeClr val="tx1"/>
                </a:solidFill>
                <a:latin typeface="Arial" pitchFamily="34" charset="0"/>
              </a:defRPr>
            </a:lvl8pPr>
            <a:lvl9pPr marL="3886200" indent="-228600" eaLnBrk="0" fontAlgn="base" hangingPunct="0">
              <a:spcBef>
                <a:spcPct val="50000"/>
              </a:spcBef>
              <a:spcAft>
                <a:spcPct val="0"/>
              </a:spcAft>
              <a:buChar char="•"/>
              <a:defRPr sz="2400">
                <a:solidFill>
                  <a:schemeClr val="tx1"/>
                </a:solidFill>
                <a:latin typeface="Arial" pitchFamily="34" charset="0"/>
              </a:defRPr>
            </a:lvl9pPr>
          </a:lstStyle>
          <a:p>
            <a:pPr algn="r" eaLnBrk="1" hangingPunct="1">
              <a:spcAft>
                <a:spcPct val="20000"/>
              </a:spcAft>
              <a:buClr>
                <a:schemeClr val="accent2"/>
              </a:buClr>
              <a:buFont typeface="Wingdings" pitchFamily="2" charset="2"/>
              <a:buNone/>
            </a:pPr>
            <a:r>
              <a:rPr lang="en-US" sz="1200" b="1">
                <a:ea typeface="ＭＳ Ｐゴシック" charset="-128"/>
              </a:rPr>
              <a:t>Ground-based Navigation and Surveillance</a:t>
            </a:r>
          </a:p>
          <a:p>
            <a:pPr algn="r" eaLnBrk="1" hangingPunct="1">
              <a:spcAft>
                <a:spcPct val="20000"/>
              </a:spcAft>
              <a:buClr>
                <a:schemeClr val="accent2"/>
              </a:buClr>
              <a:buFont typeface="Wingdings" pitchFamily="2" charset="2"/>
              <a:buNone/>
            </a:pPr>
            <a:r>
              <a:rPr lang="en-US" sz="1200" b="1">
                <a:ea typeface="ＭＳ Ｐゴシック" charset="-128"/>
              </a:rPr>
              <a:t>Air Traffic Control Communications By Voice</a:t>
            </a:r>
          </a:p>
          <a:p>
            <a:pPr algn="r" eaLnBrk="1" hangingPunct="1">
              <a:spcAft>
                <a:spcPct val="20000"/>
              </a:spcAft>
              <a:buClr>
                <a:schemeClr val="accent2"/>
              </a:buClr>
              <a:buFont typeface="Wingdings" pitchFamily="2" charset="2"/>
              <a:buNone/>
            </a:pPr>
            <a:r>
              <a:rPr lang="en-US" sz="1200" b="1">
                <a:ea typeface="ＭＳ Ｐゴシック" charset="-128"/>
              </a:rPr>
              <a:t>Disconnected Information Systems</a:t>
            </a:r>
          </a:p>
          <a:p>
            <a:pPr algn="r" eaLnBrk="1" hangingPunct="1">
              <a:spcAft>
                <a:spcPct val="20000"/>
              </a:spcAft>
              <a:buClr>
                <a:schemeClr val="accent2"/>
              </a:buClr>
              <a:buFont typeface="Wingdings" pitchFamily="2" charset="2"/>
              <a:buNone/>
            </a:pPr>
            <a:r>
              <a:rPr lang="en-US" sz="1200" b="1">
                <a:ea typeface="ＭＳ Ｐゴシック" charset="-128"/>
              </a:rPr>
              <a:t>Air Traffic “Control”</a:t>
            </a:r>
          </a:p>
          <a:p>
            <a:pPr algn="r" eaLnBrk="1" hangingPunct="1">
              <a:spcAft>
                <a:spcPct val="20000"/>
              </a:spcAft>
              <a:buClr>
                <a:schemeClr val="accent2"/>
              </a:buClr>
              <a:buFont typeface="Wingdings" pitchFamily="2" charset="2"/>
              <a:buNone/>
            </a:pPr>
            <a:r>
              <a:rPr lang="en-US" sz="1200" b="1">
                <a:ea typeface="ＭＳ Ｐゴシック" charset="-128"/>
              </a:rPr>
              <a:t>Fragmented Weather Forecasting</a:t>
            </a:r>
          </a:p>
          <a:p>
            <a:pPr algn="r" eaLnBrk="1" hangingPunct="1">
              <a:spcAft>
                <a:spcPct val="20000"/>
              </a:spcAft>
              <a:buClr>
                <a:schemeClr val="accent2"/>
              </a:buClr>
              <a:buFont typeface="Wingdings" pitchFamily="2" charset="2"/>
              <a:buNone/>
            </a:pPr>
            <a:r>
              <a:rPr lang="en-US" sz="1200" b="1">
                <a:ea typeface="ＭＳ Ｐゴシック" charset="-128"/>
              </a:rPr>
              <a:t>Airport Operations Limited By Visibility Conditions</a:t>
            </a:r>
          </a:p>
          <a:p>
            <a:pPr algn="r" eaLnBrk="1" hangingPunct="1">
              <a:spcAft>
                <a:spcPct val="20000"/>
              </a:spcAft>
              <a:buClr>
                <a:schemeClr val="accent2"/>
              </a:buClr>
              <a:buFont typeface="Wingdings" pitchFamily="2" charset="2"/>
              <a:buNone/>
            </a:pPr>
            <a:r>
              <a:rPr lang="en-US" sz="1200" b="1">
                <a:ea typeface="ＭＳ Ｐゴシック" charset="-128"/>
              </a:rPr>
              <a:t>Forensic Safety Systems</a:t>
            </a:r>
          </a:p>
        </p:txBody>
      </p:sp>
      <p:sp>
        <p:nvSpPr>
          <p:cNvPr id="9223" name="Text Box 42"/>
          <p:cNvSpPr txBox="1">
            <a:spLocks noChangeArrowheads="1"/>
          </p:cNvSpPr>
          <p:nvPr/>
        </p:nvSpPr>
        <p:spPr bwMode="white">
          <a:xfrm>
            <a:off x="5270500" y="1208088"/>
            <a:ext cx="3560763"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spcBef>
                <a:spcPct val="50000"/>
              </a:spcBef>
              <a:buChar char="•"/>
              <a:defRPr sz="2400">
                <a:solidFill>
                  <a:schemeClr val="tx1"/>
                </a:solidFill>
                <a:latin typeface="Arial" pitchFamily="34" charset="0"/>
              </a:defRPr>
            </a:lvl1pPr>
            <a:lvl2pPr marL="742950" indent="-285750" eaLnBrk="0" hangingPunct="0">
              <a:spcBef>
                <a:spcPct val="50000"/>
              </a:spcBef>
              <a:buChar char="•"/>
              <a:defRPr sz="2400">
                <a:solidFill>
                  <a:schemeClr val="tx1"/>
                </a:solidFill>
                <a:latin typeface="Arial" pitchFamily="34" charset="0"/>
              </a:defRPr>
            </a:lvl2pPr>
            <a:lvl3pPr marL="1143000" indent="-228600" eaLnBrk="0" hangingPunct="0">
              <a:spcBef>
                <a:spcPct val="50000"/>
              </a:spcBef>
              <a:buChar char="•"/>
              <a:defRPr sz="2400">
                <a:solidFill>
                  <a:schemeClr val="tx1"/>
                </a:solidFill>
                <a:latin typeface="Arial" pitchFamily="34" charset="0"/>
              </a:defRPr>
            </a:lvl3pPr>
            <a:lvl4pPr marL="1600200" indent="-228600" eaLnBrk="0" hangingPunct="0">
              <a:spcBef>
                <a:spcPct val="50000"/>
              </a:spcBef>
              <a:buChar char="•"/>
              <a:defRPr sz="2400">
                <a:solidFill>
                  <a:schemeClr val="tx1"/>
                </a:solidFill>
                <a:latin typeface="Arial" pitchFamily="34" charset="0"/>
              </a:defRPr>
            </a:lvl4pPr>
            <a:lvl5pPr marL="2057400" indent="-228600" eaLnBrk="0" hangingPunct="0">
              <a:spcBef>
                <a:spcPct val="50000"/>
              </a:spcBef>
              <a:buChar char="•"/>
              <a:defRPr sz="2400">
                <a:solidFill>
                  <a:schemeClr val="tx1"/>
                </a:solidFill>
                <a:latin typeface="Arial" pitchFamily="34" charset="0"/>
              </a:defRPr>
            </a:lvl5pPr>
            <a:lvl6pPr marL="2514600" indent="-228600" eaLnBrk="0" fontAlgn="base" hangingPunct="0">
              <a:spcBef>
                <a:spcPct val="50000"/>
              </a:spcBef>
              <a:spcAft>
                <a:spcPct val="0"/>
              </a:spcAft>
              <a:buChar char="•"/>
              <a:defRPr sz="2400">
                <a:solidFill>
                  <a:schemeClr val="tx1"/>
                </a:solidFill>
                <a:latin typeface="Arial" pitchFamily="34" charset="0"/>
              </a:defRPr>
            </a:lvl6pPr>
            <a:lvl7pPr marL="2971800" indent="-228600" eaLnBrk="0" fontAlgn="base" hangingPunct="0">
              <a:spcBef>
                <a:spcPct val="50000"/>
              </a:spcBef>
              <a:spcAft>
                <a:spcPct val="0"/>
              </a:spcAft>
              <a:buChar char="•"/>
              <a:defRPr sz="2400">
                <a:solidFill>
                  <a:schemeClr val="tx1"/>
                </a:solidFill>
                <a:latin typeface="Arial" pitchFamily="34" charset="0"/>
              </a:defRPr>
            </a:lvl7pPr>
            <a:lvl8pPr marL="3429000" indent="-228600" eaLnBrk="0" fontAlgn="base" hangingPunct="0">
              <a:spcBef>
                <a:spcPct val="50000"/>
              </a:spcBef>
              <a:spcAft>
                <a:spcPct val="0"/>
              </a:spcAft>
              <a:buChar char="•"/>
              <a:defRPr sz="2400">
                <a:solidFill>
                  <a:schemeClr val="tx1"/>
                </a:solidFill>
                <a:latin typeface="Arial" pitchFamily="34" charset="0"/>
              </a:defRPr>
            </a:lvl8pPr>
            <a:lvl9pPr marL="3886200" indent="-228600" eaLnBrk="0" fontAlgn="base" hangingPunct="0">
              <a:spcBef>
                <a:spcPct val="50000"/>
              </a:spcBef>
              <a:spcAft>
                <a:spcPct val="0"/>
              </a:spcAft>
              <a:buChar char="•"/>
              <a:defRPr sz="2400">
                <a:solidFill>
                  <a:schemeClr val="tx1"/>
                </a:solidFill>
                <a:latin typeface="Arial" pitchFamily="34" charset="0"/>
              </a:defRPr>
            </a:lvl9pPr>
          </a:lstStyle>
          <a:p>
            <a:pPr eaLnBrk="1" hangingPunct="1">
              <a:spcAft>
                <a:spcPct val="20000"/>
              </a:spcAft>
              <a:buClr>
                <a:schemeClr val="accent2"/>
              </a:buClr>
              <a:buFont typeface="Wingdings" pitchFamily="2" charset="2"/>
              <a:buNone/>
            </a:pPr>
            <a:r>
              <a:rPr lang="en-US" sz="1200" b="1" dirty="0">
                <a:ea typeface="ＭＳ Ｐゴシック" charset="-128"/>
              </a:rPr>
              <a:t>Satellite-based Navigation and Surveillance</a:t>
            </a:r>
          </a:p>
          <a:p>
            <a:pPr eaLnBrk="1" hangingPunct="1">
              <a:spcAft>
                <a:spcPct val="20000"/>
              </a:spcAft>
              <a:buClr>
                <a:schemeClr val="accent2"/>
              </a:buClr>
              <a:buFont typeface="Wingdings" pitchFamily="2" charset="2"/>
              <a:buNone/>
            </a:pPr>
            <a:r>
              <a:rPr lang="en-US" sz="1200" b="1" dirty="0">
                <a:ea typeface="ＭＳ Ｐゴシック" charset="-128"/>
              </a:rPr>
              <a:t>Routine Information Sent Digitally</a:t>
            </a:r>
          </a:p>
          <a:p>
            <a:pPr eaLnBrk="1" hangingPunct="1">
              <a:spcAft>
                <a:spcPct val="20000"/>
              </a:spcAft>
              <a:buClr>
                <a:schemeClr val="accent2"/>
              </a:buClr>
              <a:buFont typeface="Wingdings" pitchFamily="2" charset="2"/>
              <a:buNone/>
            </a:pPr>
            <a:r>
              <a:rPr lang="en-US" sz="1200" b="1" dirty="0">
                <a:ea typeface="ＭＳ Ｐゴシック" charset="-128"/>
              </a:rPr>
              <a:t>Information More Readily Accessible</a:t>
            </a:r>
          </a:p>
          <a:p>
            <a:pPr eaLnBrk="1" hangingPunct="1">
              <a:spcAft>
                <a:spcPct val="20000"/>
              </a:spcAft>
              <a:buClr>
                <a:schemeClr val="accent2"/>
              </a:buClr>
              <a:buFont typeface="Wingdings" pitchFamily="2" charset="2"/>
              <a:buNone/>
            </a:pPr>
            <a:r>
              <a:rPr lang="en-US" sz="1200" b="1" dirty="0">
                <a:ea typeface="ＭＳ Ｐゴシック" charset="-128"/>
              </a:rPr>
              <a:t>Air Traffic “Management”</a:t>
            </a:r>
          </a:p>
          <a:p>
            <a:pPr eaLnBrk="1" hangingPunct="1">
              <a:spcAft>
                <a:spcPct val="20000"/>
              </a:spcAft>
              <a:buClr>
                <a:schemeClr val="accent2"/>
              </a:buClr>
              <a:buFont typeface="Wingdings" pitchFamily="2" charset="2"/>
              <a:buNone/>
            </a:pPr>
            <a:r>
              <a:rPr lang="en-US" sz="1200" b="1" dirty="0">
                <a:ea typeface="ＭＳ Ｐゴシック" charset="-128"/>
              </a:rPr>
              <a:t>Forecasts Embedded into Decisions</a:t>
            </a:r>
          </a:p>
          <a:p>
            <a:pPr eaLnBrk="1" hangingPunct="1">
              <a:spcAft>
                <a:spcPct val="20000"/>
              </a:spcAft>
              <a:buClr>
                <a:schemeClr val="accent2"/>
              </a:buClr>
              <a:buFont typeface="Wingdings" pitchFamily="2" charset="2"/>
              <a:buNone/>
            </a:pPr>
            <a:r>
              <a:rPr lang="en-US" sz="1200" b="1" dirty="0">
                <a:ea typeface="ＭＳ Ｐゴシック" charset="-128"/>
              </a:rPr>
              <a:t>Operations Continue Into Lower Visibility Conditions</a:t>
            </a:r>
          </a:p>
          <a:p>
            <a:pPr eaLnBrk="1" hangingPunct="1">
              <a:spcAft>
                <a:spcPct val="20000"/>
              </a:spcAft>
              <a:buClr>
                <a:schemeClr val="accent2"/>
              </a:buClr>
              <a:buFont typeface="Wingdings" pitchFamily="2" charset="2"/>
              <a:buNone/>
            </a:pPr>
            <a:r>
              <a:rPr lang="en-US" sz="1200" b="1" dirty="0">
                <a:ea typeface="ＭＳ Ｐゴシック" charset="-128"/>
              </a:rPr>
              <a:t>Prognostic Safety Systems</a:t>
            </a:r>
          </a:p>
        </p:txBody>
      </p:sp>
      <p:pic>
        <p:nvPicPr>
          <p:cNvPr id="9224" name="Picture 12" descr="Todays-Air-Transportation-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8900" y="3632199"/>
            <a:ext cx="3586163" cy="246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5" name="Picture 13" descr="NGATS_CommunityModel_v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33999" y="3619498"/>
            <a:ext cx="3796718" cy="24765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0446" name="Line 14"/>
          <p:cNvSpPr>
            <a:spLocks noChangeShapeType="1"/>
          </p:cNvSpPr>
          <p:nvPr/>
        </p:nvSpPr>
        <p:spPr bwMode="auto">
          <a:xfrm>
            <a:off x="1549400" y="1117600"/>
            <a:ext cx="2120900" cy="0"/>
          </a:xfrm>
          <a:prstGeom prst="line">
            <a:avLst/>
          </a:prstGeom>
          <a:noFill/>
          <a:ln w="9525">
            <a:solidFill>
              <a:schemeClr val="tx1"/>
            </a:solidFill>
            <a:round/>
            <a:headEnd/>
            <a:tailEnd/>
          </a:ln>
          <a:effectLst>
            <a:prstShdw prst="shdw18" dist="17961" dir="13500000">
              <a:schemeClr val="tx1">
                <a:gamma/>
                <a:shade val="60000"/>
                <a:invGamma/>
              </a:schemeClr>
            </a:prstShdw>
          </a:effectLst>
        </p:spPr>
        <p:txBody>
          <a:bodyPr wrap="none" anchor="ctr"/>
          <a:lstStyle/>
          <a:p>
            <a:pPr>
              <a:spcBef>
                <a:spcPct val="50000"/>
              </a:spcBef>
              <a:buFontTx/>
              <a:buChar char="•"/>
              <a:defRPr/>
            </a:pPr>
            <a:endParaRPr lang="en-US"/>
          </a:p>
        </p:txBody>
      </p:sp>
      <p:sp>
        <p:nvSpPr>
          <p:cNvPr id="530447" name="Line 15"/>
          <p:cNvSpPr>
            <a:spLocks noChangeShapeType="1"/>
          </p:cNvSpPr>
          <p:nvPr/>
        </p:nvSpPr>
        <p:spPr bwMode="auto">
          <a:xfrm>
            <a:off x="5384800" y="1130300"/>
            <a:ext cx="2120900" cy="0"/>
          </a:xfrm>
          <a:prstGeom prst="line">
            <a:avLst/>
          </a:prstGeom>
          <a:noFill/>
          <a:ln w="9525">
            <a:solidFill>
              <a:schemeClr val="tx1"/>
            </a:solidFill>
            <a:round/>
            <a:headEnd/>
            <a:tailEnd/>
          </a:ln>
          <a:effectLst>
            <a:prstShdw prst="shdw18" dist="17961" dir="13500000">
              <a:schemeClr val="tx1">
                <a:gamma/>
                <a:shade val="60000"/>
                <a:invGamma/>
              </a:schemeClr>
            </a:prstShdw>
          </a:effectLst>
        </p:spPr>
        <p:txBody>
          <a:bodyPr wrap="none" anchor="ctr"/>
          <a:lstStyle/>
          <a:p>
            <a:pPr>
              <a:spcBef>
                <a:spcPct val="50000"/>
              </a:spcBef>
              <a:buFontTx/>
              <a:buChar char="•"/>
              <a:defRPr/>
            </a:pPr>
            <a:endParaRPr lang="en-US"/>
          </a:p>
        </p:txBody>
      </p:sp>
      <p:sp>
        <p:nvSpPr>
          <p:cNvPr id="9228" name="AutoShape 9"/>
          <p:cNvSpPr>
            <a:spLocks noChangeArrowheads="1"/>
          </p:cNvSpPr>
          <p:nvPr/>
        </p:nvSpPr>
        <p:spPr bwMode="auto">
          <a:xfrm>
            <a:off x="4191000" y="12192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29" name="AutoShape 9"/>
          <p:cNvSpPr>
            <a:spLocks noChangeArrowheads="1"/>
          </p:cNvSpPr>
          <p:nvPr/>
        </p:nvSpPr>
        <p:spPr bwMode="auto">
          <a:xfrm>
            <a:off x="4191000" y="15748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0" name="AutoShape 9"/>
          <p:cNvSpPr>
            <a:spLocks noChangeArrowheads="1"/>
          </p:cNvSpPr>
          <p:nvPr/>
        </p:nvSpPr>
        <p:spPr bwMode="auto">
          <a:xfrm>
            <a:off x="4203700" y="19177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1" name="AutoShape 9"/>
          <p:cNvSpPr>
            <a:spLocks noChangeArrowheads="1"/>
          </p:cNvSpPr>
          <p:nvPr/>
        </p:nvSpPr>
        <p:spPr bwMode="auto">
          <a:xfrm>
            <a:off x="4203700" y="22225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2" name="AutoShape 9"/>
          <p:cNvSpPr>
            <a:spLocks noChangeArrowheads="1"/>
          </p:cNvSpPr>
          <p:nvPr/>
        </p:nvSpPr>
        <p:spPr bwMode="auto">
          <a:xfrm>
            <a:off x="4216400" y="25400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3" name="AutoShape 9"/>
          <p:cNvSpPr>
            <a:spLocks noChangeArrowheads="1"/>
          </p:cNvSpPr>
          <p:nvPr/>
        </p:nvSpPr>
        <p:spPr bwMode="auto">
          <a:xfrm>
            <a:off x="4216400" y="28956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4" name="AutoShape 9"/>
          <p:cNvSpPr>
            <a:spLocks noChangeArrowheads="1"/>
          </p:cNvSpPr>
          <p:nvPr/>
        </p:nvSpPr>
        <p:spPr bwMode="auto">
          <a:xfrm>
            <a:off x="4216400" y="33147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sp>
        <p:nvSpPr>
          <p:cNvPr id="9236" name="Line 7"/>
          <p:cNvSpPr>
            <a:spLocks noChangeShapeType="1"/>
          </p:cNvSpPr>
          <p:nvPr/>
        </p:nvSpPr>
        <p:spPr bwMode="auto">
          <a:xfrm>
            <a:off x="894443" y="6324600"/>
            <a:ext cx="7162800" cy="0"/>
          </a:xfrm>
          <a:prstGeom prst="line">
            <a:avLst/>
          </a:prstGeom>
          <a:noFill/>
          <a:ln w="50800">
            <a:solidFill>
              <a:srgbClr val="FF99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37" name="AutoShape 9"/>
          <p:cNvSpPr>
            <a:spLocks noChangeArrowheads="1"/>
          </p:cNvSpPr>
          <p:nvPr/>
        </p:nvSpPr>
        <p:spPr bwMode="auto">
          <a:xfrm>
            <a:off x="4229100" y="4343400"/>
            <a:ext cx="762000" cy="152400"/>
          </a:xfrm>
          <a:custGeom>
            <a:avLst/>
            <a:gdLst>
              <a:gd name="T0" fmla="*/ 20161252 w 21600"/>
              <a:gd name="T1" fmla="*/ 0 h 21600"/>
              <a:gd name="T2" fmla="*/ 0 w 21600"/>
              <a:gd name="T3" fmla="*/ 537633 h 21600"/>
              <a:gd name="T4" fmla="*/ 20161252 w 21600"/>
              <a:gd name="T5" fmla="*/ 1075267 h 21600"/>
              <a:gd name="T6" fmla="*/ 26881666 w 21600"/>
              <a:gd name="T7" fmla="*/ 537633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8000"/>
          </a:solidFill>
          <a:ln w="9525">
            <a:solidFill>
              <a:schemeClr val="tx1"/>
            </a:solidFill>
            <a:miter lim="800000"/>
            <a:headEnd/>
            <a:tailEnd/>
          </a:ln>
        </p:spPr>
        <p:txBody>
          <a:bodyPr wrap="none" anchor="ctr"/>
          <a:lstStyle/>
          <a:p>
            <a:endParaRPr lang="en-US" sz="1800"/>
          </a:p>
        </p:txBody>
      </p:sp>
      <p:cxnSp>
        <p:nvCxnSpPr>
          <p:cNvPr id="26" name="Straight Connector 25"/>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84879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mbria" pitchFamily="18" charset="0"/>
              </a:rPr>
              <a:t>DFDI as a Future </a:t>
            </a:r>
            <a:r>
              <a:rPr lang="en-US" dirty="0">
                <a:latin typeface="Cambria" pitchFamily="18" charset="0"/>
              </a:rPr>
              <a:t>C</a:t>
            </a:r>
            <a:r>
              <a:rPr lang="en-US" dirty="0" smtClean="0">
                <a:latin typeface="Cambria" pitchFamily="18" charset="0"/>
              </a:rPr>
              <a:t>oncept </a:t>
            </a:r>
            <a:r>
              <a:rPr lang="en-US" dirty="0">
                <a:latin typeface="Cambria" pitchFamily="18" charset="0"/>
              </a:rPr>
              <a:t>E</a:t>
            </a:r>
            <a:r>
              <a:rPr lang="en-US" dirty="0" smtClean="0">
                <a:latin typeface="Cambria" pitchFamily="18" charset="0"/>
              </a:rPr>
              <a:t>nabler</a:t>
            </a:r>
            <a:endParaRPr lang="en-US" dirty="0">
              <a:latin typeface="Cambria" pitchFamily="18" charset="0"/>
            </a:endParaRPr>
          </a:p>
        </p:txBody>
      </p:sp>
      <p:pic>
        <p:nvPicPr>
          <p:cNvPr id="4" name="Picture 4" descr="https://twimg0-a.akamaihd.net/profile_images/188302352/nasalogo_twitte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1765" y="1702892"/>
            <a:ext cx="1551033" cy="133662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5867400" y="1771041"/>
            <a:ext cx="259080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itchFamily="34" charset="0"/>
              <a:buChar char="•"/>
            </a:pPr>
            <a:r>
              <a:rPr lang="en-US" dirty="0" smtClean="0">
                <a:latin typeface="Cambria" pitchFamily="18" charset="0"/>
              </a:rPr>
              <a:t>Automated Air Traffic System</a:t>
            </a:r>
          </a:p>
          <a:p>
            <a:pPr marL="285750" indent="-285750">
              <a:buFont typeface="Arial" pitchFamily="34" charset="0"/>
              <a:buChar char="•"/>
            </a:pPr>
            <a:r>
              <a:rPr lang="en-US" dirty="0" smtClean="0">
                <a:latin typeface="Cambria" pitchFamily="18" charset="0"/>
              </a:rPr>
              <a:t>Remote Aircraft Control</a:t>
            </a:r>
            <a:endParaRPr lang="en-US" dirty="0">
              <a:latin typeface="Cambria" pitchFamily="18" charset="0"/>
            </a:endParaRPr>
          </a:p>
        </p:txBody>
      </p:sp>
      <p:cxnSp>
        <p:nvCxnSpPr>
          <p:cNvPr id="7" name="Straight Arrow Connector 6"/>
          <p:cNvCxnSpPr>
            <a:stCxn id="4" idx="3"/>
            <a:endCxn id="5" idx="1"/>
          </p:cNvCxnSpPr>
          <p:nvPr/>
        </p:nvCxnSpPr>
        <p:spPr>
          <a:xfrm>
            <a:off x="2332798" y="2371205"/>
            <a:ext cx="3534602" cy="1"/>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1066800" y="3505200"/>
            <a:ext cx="220980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latin typeface="Cambria" pitchFamily="18" charset="0"/>
              </a:rPr>
              <a:t>Phase 1: </a:t>
            </a:r>
          </a:p>
          <a:p>
            <a:r>
              <a:rPr lang="en-US" dirty="0" smtClean="0">
                <a:latin typeface="Cambria" pitchFamily="18" charset="0"/>
              </a:rPr>
              <a:t>Basic DFDI</a:t>
            </a:r>
            <a:endParaRPr lang="en-US" dirty="0">
              <a:latin typeface="Cambria" pitchFamily="18" charset="0"/>
            </a:endParaRPr>
          </a:p>
        </p:txBody>
      </p:sp>
      <p:sp>
        <p:nvSpPr>
          <p:cNvPr id="26" name="TextBox 25"/>
          <p:cNvSpPr txBox="1"/>
          <p:nvPr/>
        </p:nvSpPr>
        <p:spPr>
          <a:xfrm>
            <a:off x="1890299" y="5035618"/>
            <a:ext cx="2209800"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latin typeface="Cambria" pitchFamily="18" charset="0"/>
              </a:rPr>
              <a:t>Phase 2:</a:t>
            </a:r>
          </a:p>
          <a:p>
            <a:r>
              <a:rPr lang="en-US" dirty="0" smtClean="0">
                <a:latin typeface="Cambria" pitchFamily="18" charset="0"/>
              </a:rPr>
              <a:t>DFDI with reporting capabilities</a:t>
            </a:r>
            <a:endParaRPr lang="en-US" dirty="0">
              <a:latin typeface="Cambria" pitchFamily="18" charset="0"/>
            </a:endParaRPr>
          </a:p>
        </p:txBody>
      </p:sp>
      <p:sp>
        <p:nvSpPr>
          <p:cNvPr id="27" name="TextBox 26"/>
          <p:cNvSpPr txBox="1"/>
          <p:nvPr/>
        </p:nvSpPr>
        <p:spPr>
          <a:xfrm>
            <a:off x="4953000" y="5029200"/>
            <a:ext cx="220980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latin typeface="Cambria" pitchFamily="18" charset="0"/>
              </a:rPr>
              <a:t>Phase 3: </a:t>
            </a:r>
          </a:p>
          <a:p>
            <a:r>
              <a:rPr lang="en-US" dirty="0" smtClean="0">
                <a:latin typeface="Cambria" pitchFamily="18" charset="0"/>
              </a:rPr>
              <a:t>DFDI with automated conflict solving abilities</a:t>
            </a:r>
            <a:endParaRPr lang="en-US" dirty="0">
              <a:latin typeface="Cambria" pitchFamily="18" charset="0"/>
            </a:endParaRPr>
          </a:p>
        </p:txBody>
      </p:sp>
      <p:sp>
        <p:nvSpPr>
          <p:cNvPr id="28" name="TextBox 27"/>
          <p:cNvSpPr txBox="1"/>
          <p:nvPr/>
        </p:nvSpPr>
        <p:spPr>
          <a:xfrm>
            <a:off x="5867400" y="3505200"/>
            <a:ext cx="259080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dirty="0" smtClean="0">
                <a:latin typeface="Cambria" pitchFamily="18" charset="0"/>
              </a:rPr>
              <a:t>Phase 4:</a:t>
            </a:r>
          </a:p>
          <a:p>
            <a:r>
              <a:rPr lang="en-US" dirty="0" smtClean="0">
                <a:latin typeface="Cambria" pitchFamily="18" charset="0"/>
              </a:rPr>
              <a:t>Automated airspace sector management with DFDI</a:t>
            </a:r>
            <a:endParaRPr lang="en-US" dirty="0">
              <a:latin typeface="Cambria" pitchFamily="18" charset="0"/>
            </a:endParaRPr>
          </a:p>
        </p:txBody>
      </p:sp>
      <p:cxnSp>
        <p:nvCxnSpPr>
          <p:cNvPr id="6" name="Straight Arrow Connector 5"/>
          <p:cNvCxnSpPr>
            <a:stCxn id="4" idx="2"/>
            <a:endCxn id="25" idx="0"/>
          </p:cNvCxnSpPr>
          <p:nvPr/>
        </p:nvCxnSpPr>
        <p:spPr>
          <a:xfrm>
            <a:off x="1557282" y="3039518"/>
            <a:ext cx="614418" cy="465682"/>
          </a:xfrm>
          <a:prstGeom prst="straightConnector1">
            <a:avLst/>
          </a:prstGeom>
          <a:ln w="38100">
            <a:tailEnd type="arrow"/>
          </a:ln>
        </p:spPr>
        <p:style>
          <a:lnRef idx="1">
            <a:schemeClr val="accent5"/>
          </a:lnRef>
          <a:fillRef idx="0">
            <a:schemeClr val="accent5"/>
          </a:fillRef>
          <a:effectRef idx="0">
            <a:schemeClr val="accent5"/>
          </a:effectRef>
          <a:fontRef idx="minor">
            <a:schemeClr val="tx1"/>
          </a:fontRef>
        </p:style>
      </p:cxnSp>
      <p:cxnSp>
        <p:nvCxnSpPr>
          <p:cNvPr id="9" name="Straight Arrow Connector 8"/>
          <p:cNvCxnSpPr>
            <a:stCxn id="25" idx="2"/>
            <a:endCxn id="26" idx="0"/>
          </p:cNvCxnSpPr>
          <p:nvPr/>
        </p:nvCxnSpPr>
        <p:spPr>
          <a:xfrm>
            <a:off x="2171700" y="4151531"/>
            <a:ext cx="823499" cy="884086"/>
          </a:xfrm>
          <a:prstGeom prst="straightConnector1">
            <a:avLst/>
          </a:prstGeom>
          <a:ln w="38100">
            <a:tailEnd type="arrow"/>
          </a:ln>
        </p:spPr>
        <p:style>
          <a:lnRef idx="1">
            <a:schemeClr val="accent5"/>
          </a:lnRef>
          <a:fillRef idx="0">
            <a:schemeClr val="accent5"/>
          </a:fillRef>
          <a:effectRef idx="0">
            <a:schemeClr val="accent5"/>
          </a:effectRef>
          <a:fontRef idx="minor">
            <a:schemeClr val="tx1"/>
          </a:fontRef>
        </p:style>
      </p:cxnSp>
      <p:cxnSp>
        <p:nvCxnSpPr>
          <p:cNvPr id="11" name="Straight Arrow Connector 10"/>
          <p:cNvCxnSpPr>
            <a:stCxn id="26" idx="3"/>
            <a:endCxn id="27" idx="1"/>
          </p:cNvCxnSpPr>
          <p:nvPr/>
        </p:nvCxnSpPr>
        <p:spPr>
          <a:xfrm flipV="1">
            <a:off x="4100099" y="5629365"/>
            <a:ext cx="852901" cy="3208"/>
          </a:xfrm>
          <a:prstGeom prst="straightConnector1">
            <a:avLst/>
          </a:prstGeom>
          <a:ln w="38100">
            <a:tailEnd type="arrow"/>
          </a:ln>
        </p:spPr>
        <p:style>
          <a:lnRef idx="1">
            <a:schemeClr val="accent5"/>
          </a:lnRef>
          <a:fillRef idx="0">
            <a:schemeClr val="accent5"/>
          </a:fillRef>
          <a:effectRef idx="0">
            <a:schemeClr val="accent5"/>
          </a:effectRef>
          <a:fontRef idx="minor">
            <a:schemeClr val="tx1"/>
          </a:fontRef>
        </p:style>
      </p:cxnSp>
      <p:cxnSp>
        <p:nvCxnSpPr>
          <p:cNvPr id="20" name="Straight Arrow Connector 19"/>
          <p:cNvCxnSpPr>
            <a:stCxn id="27" idx="0"/>
            <a:endCxn id="28" idx="2"/>
          </p:cNvCxnSpPr>
          <p:nvPr/>
        </p:nvCxnSpPr>
        <p:spPr>
          <a:xfrm flipV="1">
            <a:off x="6057900" y="4705529"/>
            <a:ext cx="1104900" cy="323671"/>
          </a:xfrm>
          <a:prstGeom prst="straightConnector1">
            <a:avLst/>
          </a:prstGeom>
          <a:ln w="38100">
            <a:tailEnd type="arrow"/>
          </a:ln>
        </p:spPr>
        <p:style>
          <a:lnRef idx="1">
            <a:schemeClr val="accent5"/>
          </a:lnRef>
          <a:fillRef idx="0">
            <a:schemeClr val="accent5"/>
          </a:fillRef>
          <a:effectRef idx="0">
            <a:schemeClr val="accent5"/>
          </a:effectRef>
          <a:fontRef idx="minor">
            <a:schemeClr val="tx1"/>
          </a:fontRef>
        </p:style>
      </p:cxnSp>
      <p:cxnSp>
        <p:nvCxnSpPr>
          <p:cNvPr id="22" name="Straight Arrow Connector 21"/>
          <p:cNvCxnSpPr>
            <a:stCxn id="28" idx="0"/>
            <a:endCxn id="5" idx="2"/>
          </p:cNvCxnSpPr>
          <p:nvPr/>
        </p:nvCxnSpPr>
        <p:spPr>
          <a:xfrm flipV="1">
            <a:off x="7162800" y="2971370"/>
            <a:ext cx="0" cy="53383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xmlns="" val="356706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itchFamily="18" charset="0"/>
              </a:rPr>
              <a:t>Phase 1</a:t>
            </a:r>
            <a:r>
              <a:rPr lang="en-US" dirty="0" smtClean="0">
                <a:latin typeface="Cambria" pitchFamily="18" charset="0"/>
              </a:rPr>
              <a:t>: Basic DFDI</a:t>
            </a:r>
            <a:endParaRPr lang="en-US" dirty="0">
              <a:latin typeface="Cambria"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777604662"/>
              </p:ext>
            </p:extLst>
          </p:nvPr>
        </p:nvGraphicFramePr>
        <p:xfrm>
          <a:off x="457200" y="1600200"/>
          <a:ext cx="8153400" cy="4876800"/>
        </p:xfrm>
        <a:graphic>
          <a:graphicData uri="http://schemas.openxmlformats.org/drawingml/2006/table">
            <a:tbl>
              <a:tblPr firstRow="1" bandRow="1">
                <a:tableStyleId>{69012ECD-51FC-41F1-AA8D-1B2483CD663E}</a:tableStyleId>
              </a:tblPr>
              <a:tblGrid>
                <a:gridCol w="4076700"/>
                <a:gridCol w="4076700"/>
              </a:tblGrid>
              <a:tr h="449179">
                <a:tc>
                  <a:txBody>
                    <a:bodyPr/>
                    <a:lstStyle/>
                    <a:p>
                      <a:endParaRPr lang="en-US" b="0" dirty="0">
                        <a:solidFill>
                          <a:sysClr val="windowText" lastClr="000000"/>
                        </a:solidFill>
                        <a:latin typeface="Cambria" pitchFamily="18" charset="0"/>
                      </a:endParaRPr>
                    </a:p>
                  </a:txBody>
                  <a:tcPr/>
                </a:tc>
                <a:tc>
                  <a:txBody>
                    <a:bodyPr/>
                    <a:lstStyle/>
                    <a:p>
                      <a:endParaRPr lang="en-US" b="0" baseline="0" dirty="0" smtClean="0">
                        <a:solidFill>
                          <a:sysClr val="windowText" lastClr="000000"/>
                        </a:solidFill>
                        <a:latin typeface="Cambria" pitchFamily="18" charset="0"/>
                      </a:endParaRPr>
                    </a:p>
                  </a:txBody>
                  <a:tcPr/>
                </a:tc>
              </a:tr>
              <a:tr h="1450474">
                <a:tc>
                  <a:txBody>
                    <a:bodyPr/>
                    <a:lstStyle/>
                    <a:p>
                      <a:r>
                        <a:rPr lang="en-US" dirty="0" smtClean="0">
                          <a:latin typeface="Cambria" pitchFamily="18" charset="0"/>
                        </a:rPr>
                        <a:t>NASA Objective</a:t>
                      </a:r>
                      <a:endParaRPr lang="en-US" b="0" dirty="0">
                        <a:solidFill>
                          <a:sysClr val="windowText" lastClr="000000"/>
                        </a:solidFill>
                        <a:latin typeface="Cambria" pitchFamily="18" charset="0"/>
                      </a:endParaRPr>
                    </a:p>
                  </a:txBody>
                  <a:tcPr/>
                </a:tc>
                <a:tc>
                  <a:txBody>
                    <a:bodyPr/>
                    <a:lstStyle/>
                    <a:p>
                      <a:pPr marL="285750" indent="-285750">
                        <a:buFont typeface="Wingdings" pitchFamily="2" charset="2"/>
                        <a:buChar char="ü"/>
                      </a:pPr>
                      <a:r>
                        <a:rPr lang="en-US" dirty="0" smtClean="0">
                          <a:solidFill>
                            <a:srgbClr val="00B050"/>
                          </a:solidFill>
                          <a:latin typeface="Cambria" pitchFamily="18" charset="0"/>
                        </a:rPr>
                        <a:t>Reduce</a:t>
                      </a:r>
                      <a:r>
                        <a:rPr lang="en-US" baseline="0" dirty="0" smtClean="0">
                          <a:solidFill>
                            <a:srgbClr val="00B050"/>
                          </a:solidFill>
                          <a:latin typeface="Cambria" pitchFamily="18" charset="0"/>
                        </a:rPr>
                        <a:t> communication congestion</a:t>
                      </a:r>
                    </a:p>
                    <a:p>
                      <a:endParaRPr lang="en-US" b="0" baseline="0" dirty="0" smtClean="0">
                        <a:solidFill>
                          <a:sysClr val="windowText" lastClr="000000"/>
                        </a:solidFill>
                        <a:latin typeface="Cambria" pitchFamily="18" charset="0"/>
                      </a:endParaRPr>
                    </a:p>
                  </a:txBody>
                  <a:tcPr/>
                </a:tc>
              </a:tr>
              <a:tr h="1450474">
                <a:tc>
                  <a:txBody>
                    <a:bodyPr/>
                    <a:lstStyle/>
                    <a:p>
                      <a:r>
                        <a:rPr lang="en-US" dirty="0" smtClean="0">
                          <a:latin typeface="Cambria" pitchFamily="18" charset="0"/>
                        </a:rPr>
                        <a:t>DFDI Capabilities</a:t>
                      </a:r>
                      <a:endParaRPr lang="en-US" dirty="0">
                        <a:latin typeface="Cambria" pitchFamily="18" charset="0"/>
                      </a:endParaRPr>
                    </a:p>
                  </a:txBody>
                  <a:tcPr/>
                </a:tc>
                <a:tc>
                  <a:txBody>
                    <a:bodyPr/>
                    <a:lstStyle/>
                    <a:p>
                      <a:pPr marL="285750" indent="-285750">
                        <a:buFont typeface="Wingdings" pitchFamily="2" charset="2"/>
                        <a:buChar char="ü"/>
                      </a:pPr>
                      <a:r>
                        <a:rPr lang="en-US" dirty="0" smtClean="0">
                          <a:solidFill>
                            <a:srgbClr val="00B050"/>
                          </a:solidFill>
                          <a:latin typeface="Cambria" pitchFamily="18" charset="0"/>
                        </a:rPr>
                        <a:t>ATC</a:t>
                      </a:r>
                      <a:r>
                        <a:rPr lang="en-US" baseline="0" dirty="0" smtClean="0">
                          <a:solidFill>
                            <a:srgbClr val="00B050"/>
                          </a:solidFill>
                          <a:latin typeface="Cambria" pitchFamily="18" charset="0"/>
                        </a:rPr>
                        <a:t> Instructions integrated into the avionics</a:t>
                      </a:r>
                      <a:endParaRPr lang="en-US" dirty="0">
                        <a:solidFill>
                          <a:srgbClr val="00B050"/>
                        </a:solidFill>
                        <a:latin typeface="Cambria" pitchFamily="18" charset="0"/>
                      </a:endParaRPr>
                    </a:p>
                  </a:txBody>
                  <a:tcPr/>
                </a:tc>
              </a:tr>
              <a:tr h="1526673">
                <a:tc>
                  <a:txBody>
                    <a:bodyPr/>
                    <a:lstStyle/>
                    <a:p>
                      <a:r>
                        <a:rPr lang="en-US" dirty="0" smtClean="0">
                          <a:latin typeface="Cambria" pitchFamily="18" charset="0"/>
                        </a:rPr>
                        <a:t>Communication</a:t>
                      </a:r>
                      <a:r>
                        <a:rPr lang="en-US" baseline="0" dirty="0" smtClean="0">
                          <a:latin typeface="Cambria" pitchFamily="18" charset="0"/>
                        </a:rPr>
                        <a:t> Abilities</a:t>
                      </a:r>
                      <a:endParaRPr lang="en-US" dirty="0">
                        <a:latin typeface="Cambria" pitchFamily="18" charset="0"/>
                      </a:endParaRPr>
                    </a:p>
                  </a:txBody>
                  <a:tcPr/>
                </a:tc>
                <a:tc>
                  <a:txBody>
                    <a:bodyPr/>
                    <a:lstStyle/>
                    <a:p>
                      <a:pPr marL="285750" indent="-285750">
                        <a:buFont typeface="Wingdings" pitchFamily="2" charset="2"/>
                        <a:buChar char="ü"/>
                      </a:pPr>
                      <a:r>
                        <a:rPr lang="en-US" dirty="0" smtClean="0">
                          <a:solidFill>
                            <a:srgbClr val="00B050"/>
                          </a:solidFill>
                          <a:latin typeface="Cambria" pitchFamily="18" charset="0"/>
                        </a:rPr>
                        <a:t>Ground</a:t>
                      </a:r>
                      <a:r>
                        <a:rPr lang="en-US" dirty="0" smtClean="0">
                          <a:solidFill>
                            <a:srgbClr val="00B050"/>
                          </a:solidFill>
                          <a:latin typeface="Cambria" pitchFamily="18" charset="0"/>
                          <a:sym typeface="Wingdings" pitchFamily="2" charset="2"/>
                        </a:rPr>
                        <a:t></a:t>
                      </a:r>
                      <a:r>
                        <a:rPr lang="en-US" dirty="0" smtClean="0">
                          <a:solidFill>
                            <a:srgbClr val="00B050"/>
                          </a:solidFill>
                          <a:latin typeface="Cambria" pitchFamily="18" charset="0"/>
                        </a:rPr>
                        <a:t>Air</a:t>
                      </a:r>
                      <a:endParaRPr lang="en-US" dirty="0">
                        <a:solidFill>
                          <a:srgbClr val="00B050"/>
                        </a:solidFill>
                        <a:latin typeface="Cambria" pitchFamily="18" charset="0"/>
                      </a:endParaRPr>
                    </a:p>
                  </a:txBody>
                  <a:tcPr/>
                </a:tc>
              </a:tr>
            </a:tbl>
          </a:graphicData>
        </a:graphic>
      </p:graphicFrame>
    </p:spTree>
    <p:extLst>
      <p:ext uri="{BB962C8B-B14F-4D97-AF65-F5344CB8AC3E}">
        <p14:creationId xmlns:p14="http://schemas.microsoft.com/office/powerpoint/2010/main" xmlns="" val="2694686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b="1" dirty="0" smtClean="0">
                <a:latin typeface="Cambria" pitchFamily="18" charset="0"/>
              </a:rPr>
              <a:t>Phase 2</a:t>
            </a:r>
            <a:r>
              <a:rPr lang="en-US" sz="3500" dirty="0" smtClean="0">
                <a:latin typeface="Cambria" pitchFamily="18" charset="0"/>
              </a:rPr>
              <a:t>: DFDI With Reporting Capabilities</a:t>
            </a:r>
            <a:endParaRPr lang="en-US" sz="3500" dirty="0">
              <a:latin typeface="Cambria"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1206031687"/>
              </p:ext>
            </p:extLst>
          </p:nvPr>
        </p:nvGraphicFramePr>
        <p:xfrm>
          <a:off x="457200" y="1600200"/>
          <a:ext cx="8153400" cy="4876800"/>
        </p:xfrm>
        <a:graphic>
          <a:graphicData uri="http://schemas.openxmlformats.org/drawingml/2006/table">
            <a:tbl>
              <a:tblPr firstRow="1" bandRow="1">
                <a:tableStyleId>{69012ECD-51FC-41F1-AA8D-1B2483CD663E}</a:tableStyleId>
              </a:tblPr>
              <a:tblGrid>
                <a:gridCol w="4076700"/>
                <a:gridCol w="4076700"/>
              </a:tblGrid>
              <a:tr h="456309">
                <a:tc>
                  <a:txBody>
                    <a:bodyPr/>
                    <a:lstStyle/>
                    <a:p>
                      <a:endParaRPr lang="en-US" b="0" dirty="0">
                        <a:solidFill>
                          <a:sysClr val="windowText" lastClr="000000"/>
                        </a:solidFill>
                        <a:latin typeface="Cambria" pitchFamily="18" charset="0"/>
                      </a:endParaRPr>
                    </a:p>
                  </a:txBody>
                  <a:tcPr/>
                </a:tc>
                <a:tc>
                  <a:txBody>
                    <a:bodyPr/>
                    <a:lstStyle/>
                    <a:p>
                      <a:endParaRPr lang="en-US" b="0" baseline="0" dirty="0" smtClean="0">
                        <a:solidFill>
                          <a:sysClr val="windowText" lastClr="000000"/>
                        </a:solidFill>
                        <a:latin typeface="Cambria" pitchFamily="18" charset="0"/>
                      </a:endParaRPr>
                    </a:p>
                  </a:txBody>
                  <a:tcPr/>
                </a:tc>
              </a:tr>
              <a:tr h="1473497">
                <a:tc>
                  <a:txBody>
                    <a:bodyPr/>
                    <a:lstStyle/>
                    <a:p>
                      <a:r>
                        <a:rPr lang="en-US" dirty="0" smtClean="0">
                          <a:latin typeface="Cambria" pitchFamily="18" charset="0"/>
                        </a:rPr>
                        <a:t>NASA Objective</a:t>
                      </a:r>
                      <a:endParaRPr lang="en-US" b="0" dirty="0">
                        <a:solidFill>
                          <a:sysClr val="windowText" lastClr="000000"/>
                        </a:solidFill>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Reduce</a:t>
                      </a:r>
                      <a:r>
                        <a:rPr lang="en-US" baseline="0" dirty="0" smtClean="0">
                          <a:latin typeface="Cambria" pitchFamily="18" charset="0"/>
                        </a:rPr>
                        <a:t> communication congestion</a:t>
                      </a:r>
                    </a:p>
                    <a:p>
                      <a:pPr marL="285750" indent="-285750">
                        <a:buFont typeface="Wingdings" pitchFamily="2" charset="2"/>
                        <a:buChar char="ü"/>
                      </a:pPr>
                      <a:r>
                        <a:rPr lang="en-US" baseline="0" dirty="0" smtClean="0">
                          <a:solidFill>
                            <a:srgbClr val="00B050"/>
                          </a:solidFill>
                          <a:latin typeface="Cambria" pitchFamily="18" charset="0"/>
                        </a:rPr>
                        <a:t>Improve predictability</a:t>
                      </a:r>
                    </a:p>
                    <a:p>
                      <a:endParaRPr lang="en-US" b="0" baseline="0" dirty="0" smtClean="0">
                        <a:solidFill>
                          <a:sysClr val="windowText" lastClr="000000"/>
                        </a:solidFill>
                        <a:latin typeface="Cambria" pitchFamily="18" charset="0"/>
                      </a:endParaRPr>
                    </a:p>
                  </a:txBody>
                  <a:tcPr/>
                </a:tc>
              </a:tr>
              <a:tr h="1473497">
                <a:tc>
                  <a:txBody>
                    <a:bodyPr/>
                    <a:lstStyle/>
                    <a:p>
                      <a:r>
                        <a:rPr lang="en-US" dirty="0" smtClean="0">
                          <a:latin typeface="Cambria" pitchFamily="18" charset="0"/>
                        </a:rPr>
                        <a:t>DFDI Capabilities</a:t>
                      </a:r>
                      <a:endParaRPr lang="en-US" dirty="0">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ATC</a:t>
                      </a:r>
                      <a:r>
                        <a:rPr lang="en-US" baseline="0" dirty="0" smtClean="0">
                          <a:latin typeface="Cambria" pitchFamily="18" charset="0"/>
                        </a:rPr>
                        <a:t> Instructions integrated into the avionics</a:t>
                      </a:r>
                    </a:p>
                    <a:p>
                      <a:pPr marL="285750" indent="-285750">
                        <a:buFont typeface="Wingdings" pitchFamily="2" charset="2"/>
                        <a:buChar char="ü"/>
                      </a:pPr>
                      <a:r>
                        <a:rPr lang="en-US" baseline="0" dirty="0" smtClean="0">
                          <a:solidFill>
                            <a:srgbClr val="00B050"/>
                          </a:solidFill>
                          <a:latin typeface="Cambria" pitchFamily="18" charset="0"/>
                        </a:rPr>
                        <a:t>DFDI reports maneuver completion</a:t>
                      </a:r>
                      <a:endParaRPr lang="en-US" dirty="0">
                        <a:solidFill>
                          <a:srgbClr val="00B050"/>
                        </a:solidFill>
                        <a:latin typeface="Cambria" pitchFamily="18" charset="0"/>
                      </a:endParaRPr>
                    </a:p>
                  </a:txBody>
                  <a:tcPr/>
                </a:tc>
              </a:tr>
              <a:tr h="1473497">
                <a:tc>
                  <a:txBody>
                    <a:bodyPr/>
                    <a:lstStyle/>
                    <a:p>
                      <a:r>
                        <a:rPr lang="en-US" dirty="0" smtClean="0">
                          <a:latin typeface="Cambria" pitchFamily="18" charset="0"/>
                        </a:rPr>
                        <a:t>Communication</a:t>
                      </a:r>
                      <a:r>
                        <a:rPr lang="en-US" baseline="0" dirty="0" smtClean="0">
                          <a:latin typeface="Cambria" pitchFamily="18" charset="0"/>
                        </a:rPr>
                        <a:t> Abilities</a:t>
                      </a:r>
                      <a:endParaRPr lang="en-US" dirty="0">
                        <a:latin typeface="Cambria" pitchFamily="18" charset="0"/>
                      </a:endParaRPr>
                    </a:p>
                  </a:txBody>
                  <a:tcPr/>
                </a:tc>
                <a:tc>
                  <a:txBody>
                    <a:bodyPr/>
                    <a:lstStyle/>
                    <a:p>
                      <a:pPr marL="285750" indent="-285750">
                        <a:buFont typeface="Wingdings" pitchFamily="2" charset="2"/>
                        <a:buChar char="Ø"/>
                      </a:pPr>
                      <a:r>
                        <a:rPr lang="en-US" dirty="0" err="1" smtClean="0">
                          <a:latin typeface="Cambria" pitchFamily="18" charset="0"/>
                        </a:rPr>
                        <a:t>Ground</a:t>
                      </a:r>
                      <a:r>
                        <a:rPr lang="en-US" dirty="0" err="1" smtClean="0">
                          <a:latin typeface="Cambria" pitchFamily="18" charset="0"/>
                          <a:sym typeface="Wingdings" pitchFamily="2" charset="2"/>
                        </a:rPr>
                        <a:t></a:t>
                      </a:r>
                      <a:r>
                        <a:rPr lang="en-US" dirty="0" err="1" smtClean="0">
                          <a:latin typeface="Cambria" pitchFamily="18" charset="0"/>
                        </a:rPr>
                        <a:t>Air</a:t>
                      </a:r>
                      <a:endParaRPr lang="en-US" dirty="0" smtClean="0">
                        <a:latin typeface="Cambria" pitchFamily="18" charset="0"/>
                      </a:endParaRPr>
                    </a:p>
                    <a:p>
                      <a:pPr marL="285750" indent="-285750">
                        <a:buFont typeface="Wingdings" pitchFamily="2" charset="2"/>
                        <a:buChar char="ü"/>
                      </a:pPr>
                      <a:r>
                        <a:rPr lang="en-US" dirty="0" err="1" smtClean="0">
                          <a:solidFill>
                            <a:srgbClr val="00B050"/>
                          </a:solidFill>
                          <a:latin typeface="Cambria" pitchFamily="18" charset="0"/>
                        </a:rPr>
                        <a:t>Air</a:t>
                      </a:r>
                      <a:r>
                        <a:rPr lang="en-US" dirty="0" err="1" smtClean="0">
                          <a:solidFill>
                            <a:srgbClr val="00B050"/>
                          </a:solidFill>
                          <a:latin typeface="Cambria" pitchFamily="18" charset="0"/>
                          <a:sym typeface="Wingdings" pitchFamily="2" charset="2"/>
                        </a:rPr>
                        <a:t></a:t>
                      </a:r>
                      <a:r>
                        <a:rPr lang="en-US" dirty="0" err="1" smtClean="0">
                          <a:solidFill>
                            <a:srgbClr val="00B050"/>
                          </a:solidFill>
                          <a:latin typeface="Cambria" pitchFamily="18" charset="0"/>
                        </a:rPr>
                        <a:t>Ground</a:t>
                      </a:r>
                      <a:endParaRPr lang="en-US" dirty="0">
                        <a:solidFill>
                          <a:srgbClr val="00B050"/>
                        </a:solidFill>
                        <a:latin typeface="Cambria" pitchFamily="18" charset="0"/>
                      </a:endParaRPr>
                    </a:p>
                  </a:txBody>
                  <a:tcPr/>
                </a:tc>
              </a:tr>
            </a:tbl>
          </a:graphicData>
        </a:graphic>
      </p:graphicFrame>
    </p:spTree>
    <p:extLst>
      <p:ext uri="{BB962C8B-B14F-4D97-AF65-F5344CB8AC3E}">
        <p14:creationId xmlns:p14="http://schemas.microsoft.com/office/powerpoint/2010/main" xmlns="" val="2008934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b="1" dirty="0" smtClean="0">
                <a:latin typeface="Cambria" pitchFamily="18" charset="0"/>
              </a:rPr>
              <a:t>Phase </a:t>
            </a:r>
            <a:r>
              <a:rPr lang="en-US" sz="3500" b="1" dirty="0">
                <a:latin typeface="Cambria" pitchFamily="18" charset="0"/>
              </a:rPr>
              <a:t>3</a:t>
            </a:r>
            <a:r>
              <a:rPr lang="en-US" sz="3500" dirty="0" smtClean="0">
                <a:latin typeface="Cambria" pitchFamily="18" charset="0"/>
              </a:rPr>
              <a:t>: DFDI With Conflict Solving Abilities</a:t>
            </a:r>
            <a:endParaRPr lang="en-US" sz="3500" dirty="0">
              <a:latin typeface="Cambria"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154688759"/>
              </p:ext>
            </p:extLst>
          </p:nvPr>
        </p:nvGraphicFramePr>
        <p:xfrm>
          <a:off x="457200" y="1600200"/>
          <a:ext cx="8153400" cy="4876800"/>
        </p:xfrm>
        <a:graphic>
          <a:graphicData uri="http://schemas.openxmlformats.org/drawingml/2006/table">
            <a:tbl>
              <a:tblPr firstRow="1" bandRow="1">
                <a:tableStyleId>{69012ECD-51FC-41F1-AA8D-1B2483CD663E}</a:tableStyleId>
              </a:tblPr>
              <a:tblGrid>
                <a:gridCol w="4076700"/>
                <a:gridCol w="4076700"/>
              </a:tblGrid>
              <a:tr h="456309">
                <a:tc>
                  <a:txBody>
                    <a:bodyPr/>
                    <a:lstStyle/>
                    <a:p>
                      <a:endParaRPr lang="en-US" b="0" dirty="0">
                        <a:solidFill>
                          <a:sysClr val="windowText" lastClr="000000"/>
                        </a:solidFill>
                        <a:latin typeface="Cambria" pitchFamily="18" charset="0"/>
                      </a:endParaRPr>
                    </a:p>
                  </a:txBody>
                  <a:tcPr/>
                </a:tc>
                <a:tc>
                  <a:txBody>
                    <a:bodyPr/>
                    <a:lstStyle/>
                    <a:p>
                      <a:endParaRPr lang="en-US" b="0" baseline="0" dirty="0" smtClean="0">
                        <a:solidFill>
                          <a:sysClr val="windowText" lastClr="000000"/>
                        </a:solidFill>
                        <a:latin typeface="Cambria" pitchFamily="18" charset="0"/>
                      </a:endParaRPr>
                    </a:p>
                  </a:txBody>
                  <a:tcPr/>
                </a:tc>
              </a:tr>
              <a:tr h="1473497">
                <a:tc>
                  <a:txBody>
                    <a:bodyPr/>
                    <a:lstStyle/>
                    <a:p>
                      <a:r>
                        <a:rPr lang="en-US" dirty="0" smtClean="0">
                          <a:latin typeface="Cambria" pitchFamily="18" charset="0"/>
                        </a:rPr>
                        <a:t>NASA Objective</a:t>
                      </a:r>
                      <a:endParaRPr lang="en-US" b="0" dirty="0">
                        <a:solidFill>
                          <a:sysClr val="windowText" lastClr="000000"/>
                        </a:solidFill>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Reduce</a:t>
                      </a:r>
                      <a:r>
                        <a:rPr lang="en-US" baseline="0" dirty="0" smtClean="0">
                          <a:latin typeface="Cambria" pitchFamily="18" charset="0"/>
                        </a:rPr>
                        <a:t> communication congestion</a:t>
                      </a:r>
                    </a:p>
                    <a:p>
                      <a:pPr marL="285750" indent="-285750">
                        <a:buFont typeface="Wingdings" pitchFamily="2" charset="2"/>
                        <a:buChar char="Ø"/>
                      </a:pPr>
                      <a:r>
                        <a:rPr lang="en-US" baseline="0" dirty="0" smtClean="0">
                          <a:latin typeface="Cambria" pitchFamily="18" charset="0"/>
                        </a:rPr>
                        <a:t>Improve predictability</a:t>
                      </a:r>
                    </a:p>
                    <a:p>
                      <a:pPr marL="285750" indent="-285750">
                        <a:buFont typeface="Wingdings" pitchFamily="2" charset="2"/>
                        <a:buChar char="ü"/>
                      </a:pPr>
                      <a:r>
                        <a:rPr lang="en-US" baseline="0" dirty="0" smtClean="0">
                          <a:solidFill>
                            <a:srgbClr val="00B050"/>
                          </a:solidFill>
                          <a:latin typeface="Cambria" pitchFamily="18" charset="0"/>
                        </a:rPr>
                        <a:t>Detect and solve conflicts automatically</a:t>
                      </a:r>
                    </a:p>
                    <a:p>
                      <a:endParaRPr lang="en-US" b="0" baseline="0" dirty="0" smtClean="0">
                        <a:solidFill>
                          <a:sysClr val="windowText" lastClr="000000"/>
                        </a:solidFill>
                        <a:latin typeface="Cambria" pitchFamily="18" charset="0"/>
                      </a:endParaRPr>
                    </a:p>
                  </a:txBody>
                  <a:tcPr/>
                </a:tc>
              </a:tr>
              <a:tr h="1473497">
                <a:tc>
                  <a:txBody>
                    <a:bodyPr/>
                    <a:lstStyle/>
                    <a:p>
                      <a:r>
                        <a:rPr lang="en-US" dirty="0" smtClean="0">
                          <a:latin typeface="Cambria" pitchFamily="18" charset="0"/>
                        </a:rPr>
                        <a:t>DFDI Capabilities</a:t>
                      </a:r>
                      <a:endParaRPr lang="en-US" dirty="0">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ATC</a:t>
                      </a:r>
                      <a:r>
                        <a:rPr lang="en-US" baseline="0" dirty="0" smtClean="0">
                          <a:latin typeface="Cambria" pitchFamily="18" charset="0"/>
                        </a:rPr>
                        <a:t> Instructions integrated into the avionics</a:t>
                      </a:r>
                    </a:p>
                    <a:p>
                      <a:pPr marL="285750" indent="-285750">
                        <a:buFont typeface="Wingdings" pitchFamily="2" charset="2"/>
                        <a:buChar char="Ø"/>
                      </a:pPr>
                      <a:r>
                        <a:rPr lang="en-US" baseline="0" dirty="0" smtClean="0">
                          <a:latin typeface="Cambria" pitchFamily="18" charset="0"/>
                        </a:rPr>
                        <a:t>DFDI reports maneuver completion</a:t>
                      </a:r>
                    </a:p>
                    <a:p>
                      <a:pPr marL="285750" indent="-285750">
                        <a:buFont typeface="Wingdings" pitchFamily="2" charset="2"/>
                        <a:buChar char="ü"/>
                      </a:pPr>
                      <a:r>
                        <a:rPr lang="en-US" baseline="0" dirty="0" smtClean="0">
                          <a:solidFill>
                            <a:srgbClr val="00B050"/>
                          </a:solidFill>
                          <a:latin typeface="Cambria" pitchFamily="18" charset="0"/>
                        </a:rPr>
                        <a:t>DFDI auto-solves trajectory conflicts</a:t>
                      </a:r>
                      <a:endParaRPr lang="en-US" dirty="0">
                        <a:solidFill>
                          <a:srgbClr val="00B050"/>
                        </a:solidFill>
                        <a:latin typeface="Cambria" pitchFamily="18" charset="0"/>
                      </a:endParaRPr>
                    </a:p>
                  </a:txBody>
                  <a:tcPr/>
                </a:tc>
              </a:tr>
              <a:tr h="1473497">
                <a:tc>
                  <a:txBody>
                    <a:bodyPr/>
                    <a:lstStyle/>
                    <a:p>
                      <a:r>
                        <a:rPr lang="en-US" dirty="0" smtClean="0">
                          <a:latin typeface="Cambria" pitchFamily="18" charset="0"/>
                        </a:rPr>
                        <a:t>Communication</a:t>
                      </a:r>
                      <a:r>
                        <a:rPr lang="en-US" baseline="0" dirty="0" smtClean="0">
                          <a:latin typeface="Cambria" pitchFamily="18" charset="0"/>
                        </a:rPr>
                        <a:t> Abilities</a:t>
                      </a:r>
                      <a:endParaRPr lang="en-US" dirty="0">
                        <a:latin typeface="Cambria" pitchFamily="18" charset="0"/>
                      </a:endParaRPr>
                    </a:p>
                  </a:txBody>
                  <a:tcPr/>
                </a:tc>
                <a:tc>
                  <a:txBody>
                    <a:bodyPr/>
                    <a:lstStyle/>
                    <a:p>
                      <a:pPr marL="285750" indent="-285750">
                        <a:buFont typeface="Wingdings" pitchFamily="2" charset="2"/>
                        <a:buChar char="Ø"/>
                      </a:pPr>
                      <a:r>
                        <a:rPr lang="en-US" dirty="0" err="1" smtClean="0">
                          <a:latin typeface="Cambria" pitchFamily="18" charset="0"/>
                        </a:rPr>
                        <a:t>Ground</a:t>
                      </a:r>
                      <a:r>
                        <a:rPr lang="en-US" dirty="0" err="1" smtClean="0">
                          <a:latin typeface="Cambria" pitchFamily="18" charset="0"/>
                          <a:sym typeface="Wingdings" pitchFamily="2" charset="2"/>
                        </a:rPr>
                        <a:t></a:t>
                      </a:r>
                      <a:r>
                        <a:rPr lang="en-US" dirty="0" err="1" smtClean="0">
                          <a:latin typeface="Cambria" pitchFamily="18" charset="0"/>
                        </a:rPr>
                        <a:t>Air</a:t>
                      </a:r>
                      <a:endParaRPr lang="en-US" dirty="0" smtClean="0">
                        <a:latin typeface="Cambria" pitchFamily="18" charset="0"/>
                      </a:endParaRPr>
                    </a:p>
                    <a:p>
                      <a:pPr marL="285750" indent="-285750">
                        <a:buFont typeface="Wingdings" pitchFamily="2" charset="2"/>
                        <a:buChar char="Ø"/>
                      </a:pPr>
                      <a:r>
                        <a:rPr lang="en-US" dirty="0" err="1" smtClean="0">
                          <a:latin typeface="Cambria" pitchFamily="18" charset="0"/>
                        </a:rPr>
                        <a:t>Air</a:t>
                      </a:r>
                      <a:r>
                        <a:rPr lang="en-US" dirty="0" err="1" smtClean="0">
                          <a:latin typeface="Cambria" pitchFamily="18" charset="0"/>
                          <a:sym typeface="Wingdings" pitchFamily="2" charset="2"/>
                        </a:rPr>
                        <a:t></a:t>
                      </a:r>
                      <a:r>
                        <a:rPr lang="en-US" dirty="0" err="1" smtClean="0">
                          <a:latin typeface="Cambria" pitchFamily="18" charset="0"/>
                        </a:rPr>
                        <a:t>Ground</a:t>
                      </a:r>
                      <a:endParaRPr lang="en-US" dirty="0" smtClean="0">
                        <a:latin typeface="Cambria" pitchFamily="18" charset="0"/>
                      </a:endParaRPr>
                    </a:p>
                    <a:p>
                      <a:pPr marL="285750" indent="-285750">
                        <a:buFont typeface="Wingdings" pitchFamily="2" charset="2"/>
                        <a:buChar char="ü"/>
                      </a:pPr>
                      <a:r>
                        <a:rPr lang="en-US" dirty="0" smtClean="0">
                          <a:solidFill>
                            <a:srgbClr val="00B050"/>
                          </a:solidFill>
                          <a:latin typeface="Cambria" pitchFamily="18" charset="0"/>
                        </a:rPr>
                        <a:t>Reports</a:t>
                      </a:r>
                      <a:r>
                        <a:rPr lang="en-US" baseline="0" dirty="0" smtClean="0">
                          <a:solidFill>
                            <a:srgbClr val="00B050"/>
                          </a:solidFill>
                          <a:latin typeface="Cambria" pitchFamily="18" charset="0"/>
                        </a:rPr>
                        <a:t> and suggests maneuvers to controller</a:t>
                      </a:r>
                      <a:endParaRPr lang="en-US" dirty="0">
                        <a:solidFill>
                          <a:srgbClr val="00B050"/>
                        </a:solidFill>
                        <a:latin typeface="Cambria" pitchFamily="18" charset="0"/>
                      </a:endParaRPr>
                    </a:p>
                  </a:txBody>
                  <a:tcPr/>
                </a:tc>
              </a:tr>
            </a:tbl>
          </a:graphicData>
        </a:graphic>
      </p:graphicFrame>
    </p:spTree>
    <p:extLst>
      <p:ext uri="{BB962C8B-B14F-4D97-AF65-F5344CB8AC3E}">
        <p14:creationId xmlns:p14="http://schemas.microsoft.com/office/powerpoint/2010/main" xmlns="" val="3504921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00" b="1" dirty="0" smtClean="0">
                <a:latin typeface="Cambria" pitchFamily="18" charset="0"/>
              </a:rPr>
              <a:t>Phase </a:t>
            </a:r>
            <a:r>
              <a:rPr lang="en-US" sz="3500" b="1" dirty="0">
                <a:latin typeface="Cambria" pitchFamily="18" charset="0"/>
              </a:rPr>
              <a:t>4</a:t>
            </a:r>
            <a:r>
              <a:rPr lang="en-US" sz="3500" dirty="0" smtClean="0">
                <a:latin typeface="Cambria" pitchFamily="18" charset="0"/>
              </a:rPr>
              <a:t>: DFDI With Automated Sector Management Abilities</a:t>
            </a:r>
            <a:endParaRPr lang="en-US" sz="3500" dirty="0">
              <a:latin typeface="Cambria"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559887753"/>
              </p:ext>
            </p:extLst>
          </p:nvPr>
        </p:nvGraphicFramePr>
        <p:xfrm>
          <a:off x="457200" y="1600200"/>
          <a:ext cx="8153400" cy="4876800"/>
        </p:xfrm>
        <a:graphic>
          <a:graphicData uri="http://schemas.openxmlformats.org/drawingml/2006/table">
            <a:tbl>
              <a:tblPr firstRow="1" bandRow="1">
                <a:tableStyleId>{69012ECD-51FC-41F1-AA8D-1B2483CD663E}</a:tableStyleId>
              </a:tblPr>
              <a:tblGrid>
                <a:gridCol w="4076700"/>
                <a:gridCol w="4076700"/>
              </a:tblGrid>
              <a:tr h="456309">
                <a:tc>
                  <a:txBody>
                    <a:bodyPr/>
                    <a:lstStyle/>
                    <a:p>
                      <a:endParaRPr lang="en-US" b="0" dirty="0">
                        <a:solidFill>
                          <a:sysClr val="windowText" lastClr="000000"/>
                        </a:solidFill>
                        <a:latin typeface="Cambria" pitchFamily="18" charset="0"/>
                      </a:endParaRPr>
                    </a:p>
                  </a:txBody>
                  <a:tcPr/>
                </a:tc>
                <a:tc>
                  <a:txBody>
                    <a:bodyPr/>
                    <a:lstStyle/>
                    <a:p>
                      <a:endParaRPr lang="en-US" b="0" baseline="0" dirty="0" smtClean="0">
                        <a:solidFill>
                          <a:sysClr val="windowText" lastClr="000000"/>
                        </a:solidFill>
                        <a:latin typeface="Cambria" pitchFamily="18" charset="0"/>
                      </a:endParaRPr>
                    </a:p>
                  </a:txBody>
                  <a:tcPr/>
                </a:tc>
              </a:tr>
              <a:tr h="1473497">
                <a:tc>
                  <a:txBody>
                    <a:bodyPr/>
                    <a:lstStyle/>
                    <a:p>
                      <a:r>
                        <a:rPr lang="en-US" dirty="0" smtClean="0">
                          <a:latin typeface="Cambria" pitchFamily="18" charset="0"/>
                        </a:rPr>
                        <a:t>NASA Objective</a:t>
                      </a:r>
                      <a:endParaRPr lang="en-US" b="0" dirty="0">
                        <a:solidFill>
                          <a:sysClr val="windowText" lastClr="000000"/>
                        </a:solidFill>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Reduce</a:t>
                      </a:r>
                      <a:r>
                        <a:rPr lang="en-US" baseline="0" dirty="0" smtClean="0">
                          <a:latin typeface="Cambria" pitchFamily="18" charset="0"/>
                        </a:rPr>
                        <a:t> communication congestion</a:t>
                      </a:r>
                    </a:p>
                    <a:p>
                      <a:pPr marL="285750" indent="-285750">
                        <a:buFont typeface="Wingdings" pitchFamily="2" charset="2"/>
                        <a:buChar char="Ø"/>
                      </a:pPr>
                      <a:r>
                        <a:rPr lang="en-US" baseline="0" dirty="0" smtClean="0">
                          <a:latin typeface="Cambria" pitchFamily="18" charset="0"/>
                        </a:rPr>
                        <a:t>Improve predictability</a:t>
                      </a:r>
                    </a:p>
                    <a:p>
                      <a:pPr marL="285750" indent="-285750">
                        <a:buFont typeface="Wingdings" pitchFamily="2" charset="2"/>
                        <a:buChar char="Ø"/>
                      </a:pPr>
                      <a:r>
                        <a:rPr lang="en-US" baseline="0" dirty="0" smtClean="0">
                          <a:latin typeface="Cambria" pitchFamily="18" charset="0"/>
                        </a:rPr>
                        <a:t>Detect and solve conflicts automatically</a:t>
                      </a:r>
                    </a:p>
                    <a:p>
                      <a:pPr marL="285750" indent="-285750">
                        <a:buFont typeface="Wingdings" pitchFamily="2" charset="2"/>
                        <a:buChar char="ü"/>
                      </a:pPr>
                      <a:r>
                        <a:rPr lang="en-US" baseline="0" dirty="0" smtClean="0">
                          <a:solidFill>
                            <a:srgbClr val="00B050"/>
                          </a:solidFill>
                          <a:latin typeface="Cambria" pitchFamily="18" charset="0"/>
                        </a:rPr>
                        <a:t>Automate airspace sectors</a:t>
                      </a:r>
                    </a:p>
                  </a:txBody>
                  <a:tcPr/>
                </a:tc>
              </a:tr>
              <a:tr h="1473497">
                <a:tc>
                  <a:txBody>
                    <a:bodyPr/>
                    <a:lstStyle/>
                    <a:p>
                      <a:r>
                        <a:rPr lang="en-US" dirty="0" smtClean="0">
                          <a:latin typeface="Cambria" pitchFamily="18" charset="0"/>
                        </a:rPr>
                        <a:t>DFDI Capabilities</a:t>
                      </a:r>
                      <a:endParaRPr lang="en-US" dirty="0">
                        <a:latin typeface="Cambria" pitchFamily="18" charset="0"/>
                      </a:endParaRPr>
                    </a:p>
                  </a:txBody>
                  <a:tcPr/>
                </a:tc>
                <a:tc>
                  <a:txBody>
                    <a:bodyPr/>
                    <a:lstStyle/>
                    <a:p>
                      <a:pPr marL="285750" indent="-285750">
                        <a:buFont typeface="Wingdings" pitchFamily="2" charset="2"/>
                        <a:buChar char="Ø"/>
                      </a:pPr>
                      <a:r>
                        <a:rPr lang="en-US" dirty="0" smtClean="0">
                          <a:latin typeface="Cambria" pitchFamily="18" charset="0"/>
                        </a:rPr>
                        <a:t>ATC</a:t>
                      </a:r>
                      <a:r>
                        <a:rPr lang="en-US" baseline="0" dirty="0" smtClean="0">
                          <a:latin typeface="Cambria" pitchFamily="18" charset="0"/>
                        </a:rPr>
                        <a:t> Instructions integrated into the avionics</a:t>
                      </a:r>
                    </a:p>
                    <a:p>
                      <a:pPr marL="285750" indent="-285750">
                        <a:buFont typeface="Wingdings" pitchFamily="2" charset="2"/>
                        <a:buChar char="Ø"/>
                      </a:pPr>
                      <a:r>
                        <a:rPr lang="en-US" baseline="0" dirty="0" smtClean="0">
                          <a:latin typeface="Cambria" pitchFamily="18" charset="0"/>
                        </a:rPr>
                        <a:t>DFDI reports maneuver completion</a:t>
                      </a:r>
                    </a:p>
                    <a:p>
                      <a:pPr marL="285750" indent="-285750">
                        <a:buFont typeface="Wingdings" pitchFamily="2" charset="2"/>
                        <a:buChar char="Ø"/>
                      </a:pPr>
                      <a:r>
                        <a:rPr lang="en-US" baseline="0" dirty="0" smtClean="0">
                          <a:latin typeface="Cambria" pitchFamily="18" charset="0"/>
                        </a:rPr>
                        <a:t>DFDI auto-solves trajectory conflicts</a:t>
                      </a:r>
                    </a:p>
                    <a:p>
                      <a:pPr marL="285750" indent="-285750">
                        <a:buFont typeface="Wingdings" pitchFamily="2" charset="2"/>
                        <a:buChar char="ü"/>
                      </a:pPr>
                      <a:r>
                        <a:rPr lang="en-US" baseline="0" dirty="0" smtClean="0">
                          <a:solidFill>
                            <a:srgbClr val="00B050"/>
                          </a:solidFill>
                          <a:latin typeface="Cambria" pitchFamily="18" charset="0"/>
                        </a:rPr>
                        <a:t>DFDI manages airspace</a:t>
                      </a:r>
                      <a:endParaRPr lang="en-US" dirty="0">
                        <a:solidFill>
                          <a:srgbClr val="00B050"/>
                        </a:solidFill>
                        <a:latin typeface="Cambria" pitchFamily="18" charset="0"/>
                      </a:endParaRPr>
                    </a:p>
                  </a:txBody>
                  <a:tcPr/>
                </a:tc>
              </a:tr>
              <a:tr h="1473497">
                <a:tc>
                  <a:txBody>
                    <a:bodyPr/>
                    <a:lstStyle/>
                    <a:p>
                      <a:r>
                        <a:rPr lang="en-US" dirty="0" smtClean="0">
                          <a:latin typeface="Cambria" pitchFamily="18" charset="0"/>
                        </a:rPr>
                        <a:t>Communication</a:t>
                      </a:r>
                      <a:r>
                        <a:rPr lang="en-US" baseline="0" dirty="0" smtClean="0">
                          <a:latin typeface="Cambria" pitchFamily="18" charset="0"/>
                        </a:rPr>
                        <a:t> Abilities</a:t>
                      </a:r>
                      <a:endParaRPr lang="en-US" dirty="0">
                        <a:latin typeface="Cambria" pitchFamily="18" charset="0"/>
                      </a:endParaRPr>
                    </a:p>
                  </a:txBody>
                  <a:tcPr/>
                </a:tc>
                <a:tc>
                  <a:txBody>
                    <a:bodyPr/>
                    <a:lstStyle/>
                    <a:p>
                      <a:pPr marL="285750" indent="-285750">
                        <a:buFont typeface="Wingdings" pitchFamily="2" charset="2"/>
                        <a:buChar char="Ø"/>
                      </a:pPr>
                      <a:r>
                        <a:rPr lang="en-US" dirty="0" err="1" smtClean="0">
                          <a:latin typeface="Cambria" pitchFamily="18" charset="0"/>
                        </a:rPr>
                        <a:t>Ground</a:t>
                      </a:r>
                      <a:r>
                        <a:rPr lang="en-US" dirty="0" err="1" smtClean="0">
                          <a:latin typeface="Cambria" pitchFamily="18" charset="0"/>
                          <a:sym typeface="Wingdings" pitchFamily="2" charset="2"/>
                        </a:rPr>
                        <a:t></a:t>
                      </a:r>
                      <a:r>
                        <a:rPr lang="en-US" dirty="0" err="1" smtClean="0">
                          <a:latin typeface="Cambria" pitchFamily="18" charset="0"/>
                        </a:rPr>
                        <a:t>Air</a:t>
                      </a:r>
                      <a:endParaRPr lang="en-US" dirty="0" smtClean="0">
                        <a:latin typeface="Cambria" pitchFamily="18" charset="0"/>
                      </a:endParaRPr>
                    </a:p>
                    <a:p>
                      <a:pPr marL="285750" indent="-285750">
                        <a:buFont typeface="Wingdings" pitchFamily="2" charset="2"/>
                        <a:buChar char="Ø"/>
                      </a:pPr>
                      <a:r>
                        <a:rPr lang="en-US" dirty="0" err="1" smtClean="0">
                          <a:latin typeface="Cambria" pitchFamily="18" charset="0"/>
                        </a:rPr>
                        <a:t>Air</a:t>
                      </a:r>
                      <a:r>
                        <a:rPr lang="en-US" dirty="0" err="1" smtClean="0">
                          <a:latin typeface="Cambria" pitchFamily="18" charset="0"/>
                          <a:sym typeface="Wingdings" pitchFamily="2" charset="2"/>
                        </a:rPr>
                        <a:t></a:t>
                      </a:r>
                      <a:r>
                        <a:rPr lang="en-US" dirty="0" err="1" smtClean="0">
                          <a:latin typeface="Cambria" pitchFamily="18" charset="0"/>
                        </a:rPr>
                        <a:t>Ground</a:t>
                      </a:r>
                      <a:endParaRPr lang="en-US" dirty="0" smtClean="0">
                        <a:latin typeface="Cambria" pitchFamily="18" charset="0"/>
                      </a:endParaRPr>
                    </a:p>
                    <a:p>
                      <a:pPr marL="285750" indent="-285750">
                        <a:buFont typeface="Wingdings" pitchFamily="2" charset="2"/>
                        <a:buChar char="Ø"/>
                      </a:pPr>
                      <a:r>
                        <a:rPr lang="en-US" dirty="0" smtClean="0">
                          <a:latin typeface="Cambria" pitchFamily="18" charset="0"/>
                        </a:rPr>
                        <a:t>Reports</a:t>
                      </a:r>
                      <a:r>
                        <a:rPr lang="en-US" baseline="0" dirty="0" smtClean="0">
                          <a:latin typeface="Cambria" pitchFamily="18" charset="0"/>
                        </a:rPr>
                        <a:t> and suggests maneuvers to controller</a:t>
                      </a:r>
                    </a:p>
                    <a:p>
                      <a:pPr marL="285750" indent="-285750">
                        <a:buFont typeface="Wingdings" pitchFamily="2" charset="2"/>
                        <a:buChar char="ü"/>
                      </a:pPr>
                      <a:r>
                        <a:rPr lang="en-US" baseline="0" dirty="0" err="1" smtClean="0">
                          <a:solidFill>
                            <a:srgbClr val="00B050"/>
                          </a:solidFill>
                          <a:latin typeface="Cambria" pitchFamily="18" charset="0"/>
                        </a:rPr>
                        <a:t>Air</a:t>
                      </a:r>
                      <a:r>
                        <a:rPr lang="en-US" baseline="0" dirty="0" err="1" smtClean="0">
                          <a:solidFill>
                            <a:srgbClr val="00B050"/>
                          </a:solidFill>
                          <a:latin typeface="Cambria" pitchFamily="18" charset="0"/>
                          <a:sym typeface="Wingdings" pitchFamily="2" charset="2"/>
                        </a:rPr>
                        <a:t>Air</a:t>
                      </a:r>
                      <a:r>
                        <a:rPr lang="en-US" baseline="0" dirty="0" smtClean="0">
                          <a:solidFill>
                            <a:srgbClr val="00B050"/>
                          </a:solidFill>
                          <a:latin typeface="Cambria" pitchFamily="18" charset="0"/>
                          <a:sym typeface="Wingdings" pitchFamily="2" charset="2"/>
                        </a:rPr>
                        <a:t>/Ground communication</a:t>
                      </a:r>
                      <a:endParaRPr lang="en-US" dirty="0">
                        <a:solidFill>
                          <a:srgbClr val="00B050"/>
                        </a:solidFill>
                        <a:latin typeface="Cambria" pitchFamily="18" charset="0"/>
                      </a:endParaRPr>
                    </a:p>
                  </a:txBody>
                  <a:tcPr/>
                </a:tc>
              </a:tr>
            </a:tbl>
          </a:graphicData>
        </a:graphic>
      </p:graphicFrame>
    </p:spTree>
    <p:extLst>
      <p:ext uri="{BB962C8B-B14F-4D97-AF65-F5344CB8AC3E}">
        <p14:creationId xmlns:p14="http://schemas.microsoft.com/office/powerpoint/2010/main" xmlns="" val="19453121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Cambria" pitchFamily="18" charset="0"/>
              </a:rPr>
              <a:t>Biomimicry</a:t>
            </a:r>
            <a:r>
              <a:rPr lang="en-US" dirty="0" smtClean="0">
                <a:latin typeface="Cambria" pitchFamily="18" charset="0"/>
              </a:rPr>
              <a:t> – Formation Flight</a:t>
            </a:r>
            <a:endParaRPr lang="en-US" dirty="0">
              <a:latin typeface="Cambria" pitchFamily="18" charset="0"/>
            </a:endParaRPr>
          </a:p>
        </p:txBody>
      </p:sp>
      <p:sp>
        <p:nvSpPr>
          <p:cNvPr id="3" name="Subtitle 2"/>
          <p:cNvSpPr>
            <a:spLocks noGrp="1"/>
          </p:cNvSpPr>
          <p:nvPr>
            <p:ph type="subTitle" idx="1"/>
          </p:nvPr>
        </p:nvSpPr>
        <p:spPr/>
        <p:txBody>
          <a:bodyPr/>
          <a:lstStyle/>
          <a:p>
            <a:r>
              <a:rPr lang="en-US" dirty="0" smtClean="0"/>
              <a:t>By: Steven Chua</a:t>
            </a:r>
            <a:endParaRPr lang="en-US" dirty="0"/>
          </a:p>
        </p:txBody>
      </p:sp>
    </p:spTree>
    <p:extLst>
      <p:ext uri="{BB962C8B-B14F-4D97-AF65-F5344CB8AC3E}">
        <p14:creationId xmlns:p14="http://schemas.microsoft.com/office/powerpoint/2010/main" xmlns="" val="2077863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0" y="304800"/>
            <a:ext cx="9144000" cy="5143500"/>
          </a:xfrm>
          <a:prstGeom prst="rect">
            <a:avLst/>
          </a:prstGeom>
        </p:spPr>
      </p:pic>
      <p:sp>
        <p:nvSpPr>
          <p:cNvPr id="4" name="TextBox 3"/>
          <p:cNvSpPr txBox="1"/>
          <p:nvPr/>
        </p:nvSpPr>
        <p:spPr>
          <a:xfrm>
            <a:off x="7459723" y="5591515"/>
            <a:ext cx="1239179" cy="307777"/>
          </a:xfrm>
          <a:prstGeom prst="rect">
            <a:avLst/>
          </a:prstGeom>
          <a:noFill/>
        </p:spPr>
        <p:txBody>
          <a:bodyPr wrap="none" rtlCol="0">
            <a:spAutoFit/>
          </a:bodyPr>
          <a:lstStyle/>
          <a:p>
            <a:r>
              <a:rPr lang="en-US" sz="1400" dirty="0" smtClean="0"/>
              <a:t>Source: Airbus</a:t>
            </a:r>
            <a:endParaRPr lang="en-US" sz="1400" dirty="0"/>
          </a:p>
        </p:txBody>
      </p:sp>
    </p:spTree>
    <p:extLst>
      <p:ext uri="{BB962C8B-B14F-4D97-AF65-F5344CB8AC3E}">
        <p14:creationId xmlns:p14="http://schemas.microsoft.com/office/powerpoint/2010/main" xmlns="" val="3920861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etterFormationFlight - Broadband.m4v">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381000" y="609600"/>
            <a:ext cx="8549919" cy="4883150"/>
          </a:xfrm>
          <a:prstGeom prst="rect">
            <a:avLst/>
          </a:prstGeom>
        </p:spPr>
      </p:pic>
    </p:spTree>
    <p:extLst>
      <p:ext uri="{BB962C8B-B14F-4D97-AF65-F5344CB8AC3E}">
        <p14:creationId xmlns:p14="http://schemas.microsoft.com/office/powerpoint/2010/main" xmlns="" val="3140379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52399" y="838200"/>
            <a:ext cx="8920779" cy="4724400"/>
          </a:xfrm>
          <a:prstGeom prst="rect">
            <a:avLst/>
          </a:prstGeom>
        </p:spPr>
      </p:pic>
      <p:sp>
        <p:nvSpPr>
          <p:cNvPr id="3" name="TextBox 2"/>
          <p:cNvSpPr txBox="1"/>
          <p:nvPr/>
        </p:nvSpPr>
        <p:spPr>
          <a:xfrm>
            <a:off x="7696200" y="5715000"/>
            <a:ext cx="1239179" cy="307777"/>
          </a:xfrm>
          <a:prstGeom prst="rect">
            <a:avLst/>
          </a:prstGeom>
          <a:noFill/>
        </p:spPr>
        <p:txBody>
          <a:bodyPr wrap="none" rtlCol="0">
            <a:spAutoFit/>
          </a:bodyPr>
          <a:lstStyle/>
          <a:p>
            <a:r>
              <a:rPr lang="en-US" sz="1400" dirty="0" smtClean="0"/>
              <a:t>Source: Airbus</a:t>
            </a:r>
          </a:p>
        </p:txBody>
      </p:sp>
    </p:spTree>
    <p:extLst>
      <p:ext uri="{BB962C8B-B14F-4D97-AF65-F5344CB8AC3E}">
        <p14:creationId xmlns:p14="http://schemas.microsoft.com/office/powerpoint/2010/main" xmlns="" val="3725619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96200" y="5715000"/>
            <a:ext cx="1239179" cy="307777"/>
          </a:xfrm>
          <a:prstGeom prst="rect">
            <a:avLst/>
          </a:prstGeom>
          <a:noFill/>
        </p:spPr>
        <p:txBody>
          <a:bodyPr wrap="none" rtlCol="0">
            <a:spAutoFit/>
          </a:bodyPr>
          <a:lstStyle/>
          <a:p>
            <a:r>
              <a:rPr lang="en-US" sz="1400" dirty="0" smtClean="0"/>
              <a:t>Source: Airbus</a:t>
            </a:r>
          </a:p>
        </p:txBody>
      </p:sp>
      <p:pic>
        <p:nvPicPr>
          <p:cNvPr id="4" name="Picture 3" descr="formation-flight22.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4237914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179615" y="304800"/>
            <a:ext cx="8472487" cy="609600"/>
          </a:xfrm>
        </p:spPr>
        <p:txBody>
          <a:bodyPr>
            <a:normAutofit fontScale="90000"/>
          </a:bodyPr>
          <a:lstStyle/>
          <a:p>
            <a:pPr eaLnBrk="1" hangingPunct="1"/>
            <a:r>
              <a:rPr lang="en-US" sz="4400" dirty="0" smtClean="0"/>
              <a:t>What is Data </a:t>
            </a:r>
            <a:r>
              <a:rPr lang="en-US" sz="4400" dirty="0" err="1" smtClean="0"/>
              <a:t>Comm</a:t>
            </a:r>
            <a:r>
              <a:rPr lang="en-US" sz="4400" dirty="0" smtClean="0"/>
              <a:t>?</a:t>
            </a:r>
            <a:endParaRPr lang="en-US" sz="320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381000" y="1295400"/>
            <a:ext cx="82296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US" sz="2800" dirty="0" smtClean="0">
                <a:solidFill>
                  <a:schemeClr val="tx1"/>
                </a:solidFill>
                <a:latin typeface="Cambria" pitchFamily="18" charset="0"/>
                <a:ea typeface="ヒラギノ角ゴ Pro W3"/>
                <a:cs typeface="ヒラギノ角ゴ Pro W3"/>
              </a:rPr>
              <a:t>Text-based communication that serves as an enabler for future </a:t>
            </a:r>
            <a:r>
              <a:rPr lang="en-US" sz="2800" dirty="0" err="1" smtClean="0">
                <a:solidFill>
                  <a:schemeClr val="tx1"/>
                </a:solidFill>
                <a:latin typeface="Cambria" pitchFamily="18" charset="0"/>
                <a:ea typeface="ヒラギノ角ゴ Pro W3"/>
                <a:cs typeface="ヒラギノ角ゴ Pro W3"/>
              </a:rPr>
              <a:t>NextGen</a:t>
            </a:r>
            <a:r>
              <a:rPr lang="en-US" sz="2800" dirty="0" smtClean="0">
                <a:solidFill>
                  <a:schemeClr val="tx1"/>
                </a:solidFill>
                <a:latin typeface="Cambria" pitchFamily="18" charset="0"/>
                <a:ea typeface="ヒラギノ角ゴ Pro W3"/>
                <a:cs typeface="ヒラギノ角ゴ Pro W3"/>
              </a:rPr>
              <a:t> concepts</a:t>
            </a:r>
          </a:p>
          <a:p>
            <a:pPr marL="457200" indent="-457200">
              <a:buFont typeface="Arial" pitchFamily="34" charset="0"/>
              <a:buChar char="•"/>
            </a:pPr>
            <a:r>
              <a:rPr lang="en-US" sz="2800" dirty="0" smtClean="0">
                <a:solidFill>
                  <a:schemeClr val="tx1"/>
                </a:solidFill>
                <a:latin typeface="Cambria" pitchFamily="18" charset="0"/>
                <a:ea typeface="ヒラギノ角ゴ Pro W3"/>
                <a:cs typeface="ヒラギノ角ゴ Pro W3"/>
              </a:rPr>
              <a:t>Rough Analogy</a:t>
            </a:r>
          </a:p>
          <a:p>
            <a:r>
              <a:rPr lang="en-US" sz="2800" dirty="0" smtClean="0">
                <a:solidFill>
                  <a:schemeClr val="tx1"/>
                </a:solidFill>
                <a:latin typeface="Cambria" pitchFamily="18" charset="0"/>
                <a:ea typeface="ヒラギノ角ゴ Pro W3"/>
                <a:cs typeface="ヒラギノ角ゴ Pro W3"/>
              </a:rPr>
              <a:t>	Phone Calls : Text Messages</a:t>
            </a:r>
          </a:p>
          <a:p>
            <a:r>
              <a:rPr lang="en-US" sz="2800" dirty="0" smtClean="0">
                <a:solidFill>
                  <a:schemeClr val="tx1"/>
                </a:solidFill>
                <a:latin typeface="Cambria" pitchFamily="18" charset="0"/>
                <a:ea typeface="ヒラギノ角ゴ Pro W3"/>
                <a:cs typeface="ヒラギノ角ゴ Pro W3"/>
              </a:rPr>
              <a:t>	Radio Frequencies : </a:t>
            </a:r>
            <a:r>
              <a:rPr lang="en-US" sz="2800" dirty="0" err="1" smtClean="0">
                <a:solidFill>
                  <a:schemeClr val="tx1"/>
                </a:solidFill>
                <a:latin typeface="Cambria" pitchFamily="18" charset="0"/>
                <a:ea typeface="ヒラギノ角ゴ Pro W3"/>
                <a:cs typeface="ヒラギノ角ゴ Pro W3"/>
              </a:rPr>
              <a:t>DataComm</a:t>
            </a:r>
            <a:endParaRPr lang="en-US" sz="2800" dirty="0" smtClean="0">
              <a:solidFill>
                <a:schemeClr val="tx1"/>
              </a:solidFill>
              <a:latin typeface="Cambria" pitchFamily="18" charset="0"/>
              <a:ea typeface="ヒラギノ角ゴ Pro W3"/>
              <a:cs typeface="ヒラギノ角ゴ Pro W3"/>
            </a:endParaRPr>
          </a:p>
          <a:p>
            <a:pPr marL="457200" indent="-457200">
              <a:buFont typeface="Arial" pitchFamily="34" charset="0"/>
              <a:buChar char="•"/>
            </a:pPr>
            <a:endParaRPr lang="en-US" sz="2800" dirty="0" smtClean="0">
              <a:solidFill>
                <a:schemeClr val="tx1"/>
              </a:solidFill>
              <a:latin typeface="Cambria" pitchFamily="18" charset="0"/>
              <a:ea typeface="ヒラギノ角ゴ Pro W3"/>
              <a:cs typeface="ヒラギノ角ゴ Pro W3"/>
            </a:endParaRPr>
          </a:p>
        </p:txBody>
      </p:sp>
    </p:spTree>
    <p:extLst>
      <p:ext uri="{BB962C8B-B14F-4D97-AF65-F5344CB8AC3E}">
        <p14:creationId xmlns:p14="http://schemas.microsoft.com/office/powerpoint/2010/main" xmlns="" val="3052332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Benefits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2" name="Picture 1" descr="Screen Shot 2012-12-05 at 10.49.4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8600" y="1066800"/>
            <a:ext cx="4850317" cy="2590800"/>
          </a:xfrm>
          <a:prstGeom prst="rect">
            <a:avLst/>
          </a:prstGeom>
        </p:spPr>
      </p:pic>
      <p:sp>
        <p:nvSpPr>
          <p:cNvPr id="3" name="TextBox 2"/>
          <p:cNvSpPr txBox="1"/>
          <p:nvPr/>
        </p:nvSpPr>
        <p:spPr>
          <a:xfrm>
            <a:off x="228600" y="3810000"/>
            <a:ext cx="2092862" cy="307777"/>
          </a:xfrm>
          <a:prstGeom prst="rect">
            <a:avLst/>
          </a:prstGeom>
          <a:noFill/>
        </p:spPr>
        <p:txBody>
          <a:bodyPr wrap="square" rtlCol="0">
            <a:spAutoFit/>
          </a:bodyPr>
          <a:lstStyle/>
          <a:p>
            <a:r>
              <a:rPr lang="en-US" sz="1400" dirty="0" smtClean="0"/>
              <a:t>Source: Greg Larson</a:t>
            </a:r>
            <a:endParaRPr lang="en-US" sz="1400" dirty="0"/>
          </a:p>
        </p:txBody>
      </p:sp>
      <p:pic>
        <p:nvPicPr>
          <p:cNvPr id="4" name="Picture 3" descr="Screen Shot 2012-12-05 at 10.25.41 AM.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962400" y="3429001"/>
            <a:ext cx="4648200" cy="2169878"/>
          </a:xfrm>
          <a:prstGeom prst="rect">
            <a:avLst/>
          </a:prstGeom>
        </p:spPr>
      </p:pic>
      <p:sp>
        <p:nvSpPr>
          <p:cNvPr id="12" name="TextBox 11"/>
          <p:cNvSpPr txBox="1"/>
          <p:nvPr/>
        </p:nvSpPr>
        <p:spPr>
          <a:xfrm>
            <a:off x="6248400" y="5638800"/>
            <a:ext cx="2092862" cy="307777"/>
          </a:xfrm>
          <a:prstGeom prst="rect">
            <a:avLst/>
          </a:prstGeom>
          <a:noFill/>
        </p:spPr>
        <p:txBody>
          <a:bodyPr wrap="square" rtlCol="0">
            <a:spAutoFit/>
          </a:bodyPr>
          <a:lstStyle/>
          <a:p>
            <a:r>
              <a:rPr lang="en-US" sz="1400" dirty="0" smtClean="0"/>
              <a:t>Source: Andrew </a:t>
            </a:r>
            <a:r>
              <a:rPr lang="en-US" sz="1400" dirty="0" err="1" smtClean="0"/>
              <a:t>Ning</a:t>
            </a:r>
            <a:endParaRPr lang="en-US" sz="1400" dirty="0" smtClean="0"/>
          </a:p>
        </p:txBody>
      </p:sp>
    </p:spTree>
    <p:extLst>
      <p:ext uri="{BB962C8B-B14F-4D97-AF65-F5344CB8AC3E}">
        <p14:creationId xmlns:p14="http://schemas.microsoft.com/office/powerpoint/2010/main" xmlns="" val="2355315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Benefits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graphicFrame>
        <p:nvGraphicFramePr>
          <p:cNvPr id="9" name="Diagram 8"/>
          <p:cNvGraphicFramePr/>
          <p:nvPr>
            <p:extLst>
              <p:ext uri="{D42A27DB-BD31-4B8C-83A1-F6EECF244321}">
                <p14:modId xmlns:p14="http://schemas.microsoft.com/office/powerpoint/2010/main" xmlns="" val="1656963711"/>
              </p:ext>
            </p:extLst>
          </p:nvPr>
        </p:nvGraphicFramePr>
        <p:xfrm>
          <a:off x="1742975" y="15721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7049520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Benefits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graphicFrame>
        <p:nvGraphicFramePr>
          <p:cNvPr id="9" name="Diagram 8"/>
          <p:cNvGraphicFramePr/>
          <p:nvPr>
            <p:extLst>
              <p:ext uri="{D42A27DB-BD31-4B8C-83A1-F6EECF244321}">
                <p14:modId xmlns:p14="http://schemas.microsoft.com/office/powerpoint/2010/main" xmlns="" val="1499543027"/>
              </p:ext>
            </p:extLst>
          </p:nvPr>
        </p:nvGraphicFramePr>
        <p:xfrm>
          <a:off x="1742975" y="15721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1031090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Benefits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graphicFrame>
        <p:nvGraphicFramePr>
          <p:cNvPr id="9" name="Diagram 8"/>
          <p:cNvGraphicFramePr/>
          <p:nvPr>
            <p:extLst>
              <p:ext uri="{D42A27DB-BD31-4B8C-83A1-F6EECF244321}">
                <p14:modId xmlns:p14="http://schemas.microsoft.com/office/powerpoint/2010/main" xmlns="" val="3948938023"/>
              </p:ext>
            </p:extLst>
          </p:nvPr>
        </p:nvGraphicFramePr>
        <p:xfrm>
          <a:off x="1742975" y="15721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577612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Benefits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graphicFrame>
        <p:nvGraphicFramePr>
          <p:cNvPr id="9" name="Diagram 8"/>
          <p:cNvGraphicFramePr/>
          <p:nvPr>
            <p:extLst>
              <p:ext uri="{D42A27DB-BD31-4B8C-83A1-F6EECF244321}">
                <p14:modId xmlns:p14="http://schemas.microsoft.com/office/powerpoint/2010/main" xmlns="" val="2518084887"/>
              </p:ext>
            </p:extLst>
          </p:nvPr>
        </p:nvGraphicFramePr>
        <p:xfrm>
          <a:off x="1742975" y="157219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245329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Case </a:t>
            </a:r>
            <a:r>
              <a:rPr lang="en-US" sz="4000" dirty="0" err="1" smtClean="0"/>
              <a:t>Stuydy</a:t>
            </a:r>
            <a:endParaRPr lang="en-US" sz="4000" dirty="0" smtClean="0"/>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8" name="Picture 7" descr="Screen Shot 2012-12-05 at 11.16.50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461" y="914400"/>
            <a:ext cx="9144000" cy="5493008"/>
          </a:xfrm>
          <a:prstGeom prst="rect">
            <a:avLst/>
          </a:prstGeom>
        </p:spPr>
      </p:pic>
    </p:spTree>
    <p:extLst>
      <p:ext uri="{BB962C8B-B14F-4D97-AF65-F5344CB8AC3E}">
        <p14:creationId xmlns:p14="http://schemas.microsoft.com/office/powerpoint/2010/main" xmlns="" val="33814341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smtClean="0"/>
              <a:t>Formation Flight Types</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
        <p:nvSpPr>
          <p:cNvPr id="12" name="TextBox 11"/>
          <p:cNvSpPr txBox="1"/>
          <p:nvPr/>
        </p:nvSpPr>
        <p:spPr>
          <a:xfrm>
            <a:off x="6248400" y="5638800"/>
            <a:ext cx="2092862" cy="307777"/>
          </a:xfrm>
          <a:prstGeom prst="rect">
            <a:avLst/>
          </a:prstGeom>
          <a:noFill/>
        </p:spPr>
        <p:txBody>
          <a:bodyPr wrap="square" rtlCol="0">
            <a:spAutoFit/>
          </a:bodyPr>
          <a:lstStyle/>
          <a:p>
            <a:r>
              <a:rPr lang="en-US" sz="1400" dirty="0" smtClean="0"/>
              <a:t>Source: Andrew </a:t>
            </a:r>
            <a:r>
              <a:rPr lang="en-US" sz="1400" dirty="0" err="1" smtClean="0"/>
              <a:t>Ning</a:t>
            </a:r>
            <a:endParaRPr lang="en-US" sz="1400" dirty="0" smtClean="0"/>
          </a:p>
        </p:txBody>
      </p:sp>
      <p:pic>
        <p:nvPicPr>
          <p:cNvPr id="8" name="Picture 7" descr="Screen Shot 2012-12-05 at 10.25.2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447800"/>
            <a:ext cx="9144000" cy="3812222"/>
          </a:xfrm>
          <a:prstGeom prst="rect">
            <a:avLst/>
          </a:prstGeom>
        </p:spPr>
      </p:pic>
    </p:spTree>
    <p:extLst>
      <p:ext uri="{BB962C8B-B14F-4D97-AF65-F5344CB8AC3E}">
        <p14:creationId xmlns:p14="http://schemas.microsoft.com/office/powerpoint/2010/main" xmlns="" val="27374597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381000"/>
            <a:ext cx="8229600" cy="742950"/>
          </a:xfrm>
        </p:spPr>
        <p:txBody>
          <a:bodyPr>
            <a:normAutofit fontScale="90000"/>
          </a:bodyPr>
          <a:lstStyle/>
          <a:p>
            <a:pPr eaLnBrk="1" hangingPunct="1"/>
            <a:r>
              <a:rPr lang="en-US" sz="4000" dirty="0" smtClean="0"/>
              <a:t>Formation Flight made possible through </a:t>
            </a:r>
            <a:r>
              <a:rPr lang="en-US" sz="4000" dirty="0" err="1" smtClean="0"/>
              <a:t>Datalink</a:t>
            </a:r>
            <a:r>
              <a:rPr lang="en-US" sz="4000" dirty="0"/>
              <a:t> </a:t>
            </a:r>
            <a:r>
              <a:rPr lang="en-US" sz="4000" dirty="0" smtClean="0"/>
              <a:t>by…</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r>
              <a:rPr lang="en-US" sz="2400" dirty="0" smtClean="0"/>
              <a:t>Providing pilot information on probability of collisions and when to resume control when on autopilot.</a:t>
            </a:r>
          </a:p>
          <a:p>
            <a:pPr lvl="0">
              <a:lnSpc>
                <a:spcPct val="90000"/>
              </a:lnSpc>
            </a:pPr>
            <a:r>
              <a:rPr lang="en-US" sz="2400" dirty="0" smtClean="0"/>
              <a:t>Device can be sensory such as a Head Mounted Display.</a:t>
            </a:r>
          </a:p>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9" name="Picture 8" descr="Screen Shot 2012-12-05 at 10.44.16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35700" y="3276600"/>
            <a:ext cx="2908300" cy="2514600"/>
          </a:xfrm>
          <a:prstGeom prst="rect">
            <a:avLst/>
          </a:prstGeom>
        </p:spPr>
      </p:pic>
      <p:sp>
        <p:nvSpPr>
          <p:cNvPr id="10" name="TextBox 9"/>
          <p:cNvSpPr txBox="1"/>
          <p:nvPr/>
        </p:nvSpPr>
        <p:spPr>
          <a:xfrm>
            <a:off x="7239000" y="5867400"/>
            <a:ext cx="1751640" cy="369332"/>
          </a:xfrm>
          <a:prstGeom prst="rect">
            <a:avLst/>
          </a:prstGeom>
          <a:noFill/>
        </p:spPr>
        <p:txBody>
          <a:bodyPr wrap="square" rtlCol="0">
            <a:spAutoFit/>
          </a:bodyPr>
          <a:lstStyle/>
          <a:p>
            <a:r>
              <a:rPr lang="en-US" dirty="0" err="1" smtClean="0"/>
              <a:t>Source:NAMRL</a:t>
            </a:r>
            <a:endParaRPr lang="en-US" dirty="0"/>
          </a:p>
        </p:txBody>
      </p:sp>
    </p:spTree>
    <p:extLst>
      <p:ext uri="{BB962C8B-B14F-4D97-AF65-F5344CB8AC3E}">
        <p14:creationId xmlns:p14="http://schemas.microsoft.com/office/powerpoint/2010/main" xmlns="" val="8135838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381000"/>
            <a:ext cx="8229600" cy="742950"/>
          </a:xfrm>
        </p:spPr>
        <p:txBody>
          <a:bodyPr>
            <a:normAutofit fontScale="90000"/>
          </a:bodyPr>
          <a:lstStyle/>
          <a:p>
            <a:pPr eaLnBrk="1" hangingPunct="1"/>
            <a:r>
              <a:rPr lang="en-US" sz="4000" dirty="0" smtClean="0"/>
              <a:t>Formation Flight made possible through </a:t>
            </a:r>
            <a:r>
              <a:rPr lang="en-US" sz="4000" dirty="0" err="1" smtClean="0"/>
              <a:t>Datalink</a:t>
            </a:r>
            <a:r>
              <a:rPr lang="en-US" sz="4000" dirty="0"/>
              <a:t> </a:t>
            </a:r>
            <a:r>
              <a:rPr lang="en-US" sz="4000" dirty="0" smtClean="0"/>
              <a:t>by…</a:t>
            </a:r>
          </a:p>
        </p:txBody>
      </p:sp>
      <p:sp>
        <p:nvSpPr>
          <p:cNvPr id="17412" name="Rectangle 3"/>
          <p:cNvSpPr>
            <a:spLocks noGrp="1" noChangeArrowheads="1"/>
          </p:cNvSpPr>
          <p:nvPr>
            <p:ph type="body" idx="4294967295"/>
          </p:nvPr>
        </p:nvSpPr>
        <p:spPr>
          <a:xfrm>
            <a:off x="457200" y="1524000"/>
            <a:ext cx="8050213" cy="4391025"/>
          </a:xfrm>
        </p:spPr>
        <p:txBody>
          <a:bodyPr/>
          <a:lstStyle/>
          <a:p>
            <a:pPr lvl="0">
              <a:lnSpc>
                <a:spcPct val="90000"/>
              </a:lnSpc>
            </a:pPr>
            <a:r>
              <a:rPr lang="en-US" sz="2400" dirty="0" smtClean="0"/>
              <a:t>Each </a:t>
            </a:r>
            <a:r>
              <a:rPr lang="en-US" sz="2400" dirty="0"/>
              <a:t>aircraft determines it’s own position via GPS and sends information to other aircraft via pilot to pilot </a:t>
            </a:r>
            <a:r>
              <a:rPr lang="en-US" sz="2400" dirty="0" err="1"/>
              <a:t>datalink</a:t>
            </a:r>
            <a:endParaRPr lang="en-US" sz="2400" dirty="0"/>
          </a:p>
          <a:p>
            <a:pPr lvl="0">
              <a:lnSpc>
                <a:spcPct val="90000"/>
              </a:lnSpc>
            </a:pPr>
            <a:r>
              <a:rPr lang="en-US" sz="2400" dirty="0"/>
              <a:t>Wireless </a:t>
            </a:r>
            <a:r>
              <a:rPr lang="en-US" sz="2400" dirty="0" err="1"/>
              <a:t>datalink</a:t>
            </a:r>
            <a:r>
              <a:rPr lang="en-US" sz="2400" dirty="0"/>
              <a:t> to determine if an aircraft is within range of formation</a:t>
            </a:r>
          </a:p>
          <a:p>
            <a:pPr lvl="0">
              <a:lnSpc>
                <a:spcPct val="90000"/>
              </a:lnSpc>
            </a:pPr>
            <a:endParaRPr lang="en-US" sz="2400" dirty="0" smtClean="0"/>
          </a:p>
          <a:p>
            <a:pPr lvl="0">
              <a:lnSpc>
                <a:spcPct val="90000"/>
              </a:lnSpc>
            </a:pPr>
            <a:endParaRPr lang="en-US" sz="2400" dirty="0"/>
          </a:p>
          <a:p>
            <a:pPr>
              <a:lnSpc>
                <a:spcPct val="90000"/>
              </a:lnSpc>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Tree>
    <p:extLst>
      <p:ext uri="{BB962C8B-B14F-4D97-AF65-F5344CB8AC3E}">
        <p14:creationId xmlns:p14="http://schemas.microsoft.com/office/powerpoint/2010/main" xmlns="" val="1962237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381000"/>
            <a:ext cx="8229600" cy="742950"/>
          </a:xfrm>
        </p:spPr>
        <p:txBody>
          <a:bodyPr>
            <a:normAutofit/>
          </a:bodyPr>
          <a:lstStyle/>
          <a:p>
            <a:pPr eaLnBrk="1" hangingPunct="1"/>
            <a:r>
              <a:rPr lang="en-US" sz="4000" dirty="0" smtClean="0"/>
              <a:t>Formation Flight Takeoff</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2" name="Picture 1" descr="Screen Shot 2012-12-05 at 11.36.36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219200"/>
            <a:ext cx="9144000" cy="4623371"/>
          </a:xfrm>
          <a:prstGeom prst="rect">
            <a:avLst/>
          </a:prstGeom>
        </p:spPr>
      </p:pic>
      <p:sp>
        <p:nvSpPr>
          <p:cNvPr id="3" name="TextBox 2"/>
          <p:cNvSpPr txBox="1"/>
          <p:nvPr/>
        </p:nvSpPr>
        <p:spPr>
          <a:xfrm>
            <a:off x="7696200" y="5791200"/>
            <a:ext cx="1313180" cy="369332"/>
          </a:xfrm>
          <a:prstGeom prst="rect">
            <a:avLst/>
          </a:prstGeom>
          <a:noFill/>
        </p:spPr>
        <p:txBody>
          <a:bodyPr wrap="none" rtlCol="0">
            <a:spAutoFit/>
          </a:bodyPr>
          <a:lstStyle/>
          <a:p>
            <a:r>
              <a:rPr lang="en-US" dirty="0" smtClean="0"/>
              <a:t>Source: MIT</a:t>
            </a:r>
            <a:endParaRPr lang="en-US" dirty="0"/>
          </a:p>
        </p:txBody>
      </p:sp>
    </p:spTree>
    <p:extLst>
      <p:ext uri="{BB962C8B-B14F-4D97-AF65-F5344CB8AC3E}">
        <p14:creationId xmlns:p14="http://schemas.microsoft.com/office/powerpoint/2010/main" xmlns="" val="2909240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lein.ce.berkeley.edu\users\steven.chua\Desktop\datacommmcdu_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39056"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677785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381000"/>
            <a:ext cx="8229600" cy="742950"/>
          </a:xfrm>
        </p:spPr>
        <p:txBody>
          <a:bodyPr>
            <a:normAutofit/>
          </a:bodyPr>
          <a:lstStyle/>
          <a:p>
            <a:pPr eaLnBrk="1" hangingPunct="1"/>
            <a:r>
              <a:rPr lang="en-US" sz="4000" dirty="0" smtClean="0"/>
              <a:t>Formation Flight Join-up</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
        <p:nvSpPr>
          <p:cNvPr id="3" name="TextBox 2"/>
          <p:cNvSpPr txBox="1"/>
          <p:nvPr/>
        </p:nvSpPr>
        <p:spPr>
          <a:xfrm>
            <a:off x="7696200" y="5791200"/>
            <a:ext cx="1313180" cy="369332"/>
          </a:xfrm>
          <a:prstGeom prst="rect">
            <a:avLst/>
          </a:prstGeom>
          <a:noFill/>
        </p:spPr>
        <p:txBody>
          <a:bodyPr wrap="none" rtlCol="0">
            <a:spAutoFit/>
          </a:bodyPr>
          <a:lstStyle/>
          <a:p>
            <a:r>
              <a:rPr lang="en-US" dirty="0" smtClean="0"/>
              <a:t>Source: MIT</a:t>
            </a:r>
            <a:endParaRPr lang="en-US" dirty="0"/>
          </a:p>
        </p:txBody>
      </p:sp>
      <p:pic>
        <p:nvPicPr>
          <p:cNvPr id="8" name="Picture 7" descr="Screen Shot 2012-12-05 at 11.41.16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766" y="1143000"/>
            <a:ext cx="9144000" cy="4793942"/>
          </a:xfrm>
          <a:prstGeom prst="rect">
            <a:avLst/>
          </a:prstGeom>
        </p:spPr>
      </p:pic>
    </p:spTree>
    <p:extLst>
      <p:ext uri="{BB962C8B-B14F-4D97-AF65-F5344CB8AC3E}">
        <p14:creationId xmlns:p14="http://schemas.microsoft.com/office/powerpoint/2010/main" xmlns="" val="4544075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152400"/>
            <a:ext cx="8229600" cy="742950"/>
          </a:xfrm>
        </p:spPr>
        <p:txBody>
          <a:bodyPr>
            <a:normAutofit/>
          </a:bodyPr>
          <a:lstStyle/>
          <a:p>
            <a:pPr eaLnBrk="1" hangingPunct="1"/>
            <a:r>
              <a:rPr lang="en-US" sz="4000" dirty="0" smtClean="0"/>
              <a:t>Formation Flight Breakaway</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
        <p:nvSpPr>
          <p:cNvPr id="3" name="TextBox 2"/>
          <p:cNvSpPr txBox="1"/>
          <p:nvPr/>
        </p:nvSpPr>
        <p:spPr>
          <a:xfrm>
            <a:off x="7696200" y="5791200"/>
            <a:ext cx="1313180" cy="369332"/>
          </a:xfrm>
          <a:prstGeom prst="rect">
            <a:avLst/>
          </a:prstGeom>
          <a:noFill/>
        </p:spPr>
        <p:txBody>
          <a:bodyPr wrap="none" rtlCol="0">
            <a:spAutoFit/>
          </a:bodyPr>
          <a:lstStyle/>
          <a:p>
            <a:r>
              <a:rPr lang="en-US" dirty="0" smtClean="0"/>
              <a:t>Source: MIT</a:t>
            </a:r>
            <a:endParaRPr lang="en-US" dirty="0"/>
          </a:p>
        </p:txBody>
      </p:sp>
      <p:pic>
        <p:nvPicPr>
          <p:cNvPr id="2" name="Picture 1" descr="Screen Shot 2012-12-05 at 11.42.16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95400" y="990600"/>
            <a:ext cx="5754996" cy="4955276"/>
          </a:xfrm>
          <a:prstGeom prst="rect">
            <a:avLst/>
          </a:prstGeom>
        </p:spPr>
      </p:pic>
    </p:spTree>
    <p:extLst>
      <p:ext uri="{BB962C8B-B14F-4D97-AF65-F5344CB8AC3E}">
        <p14:creationId xmlns:p14="http://schemas.microsoft.com/office/powerpoint/2010/main" xmlns="" val="25025706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fontScale="90000"/>
          </a:bodyPr>
          <a:lstStyle/>
          <a:p>
            <a:pPr eaLnBrk="1" hangingPunct="1"/>
            <a:r>
              <a:rPr lang="en-US" sz="4000" dirty="0" smtClean="0"/>
              <a:t>Autonomous Formation Flight (AFF) System Architecture</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2" name="Picture 1" descr="Screen Shot 2012-12-05 at 11.07.5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143000"/>
            <a:ext cx="9144000" cy="5233939"/>
          </a:xfrm>
          <a:prstGeom prst="rect">
            <a:avLst/>
          </a:prstGeom>
        </p:spPr>
      </p:pic>
    </p:spTree>
    <p:extLst>
      <p:ext uri="{BB962C8B-B14F-4D97-AF65-F5344CB8AC3E}">
        <p14:creationId xmlns:p14="http://schemas.microsoft.com/office/powerpoint/2010/main" xmlns="" val="4235788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fontScale="90000"/>
          </a:bodyPr>
          <a:lstStyle/>
          <a:p>
            <a:pPr eaLnBrk="1" hangingPunct="1"/>
            <a:r>
              <a:rPr lang="en-US" sz="4000" dirty="0" err="1" smtClean="0"/>
              <a:t>Datalink</a:t>
            </a:r>
            <a:r>
              <a:rPr lang="en-US" sz="4000" dirty="0" smtClean="0"/>
              <a:t> and Differential GPS </a:t>
            </a:r>
            <a:br>
              <a:rPr lang="en-US" sz="4000" dirty="0" smtClean="0"/>
            </a:br>
            <a:r>
              <a:rPr lang="en-US" sz="4000" dirty="0" smtClean="0"/>
              <a:t>for Position Sensing </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pic>
        <p:nvPicPr>
          <p:cNvPr id="3" name="Picture 2" descr="Screen Shot 2012-12-05 at 11.50.00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143000"/>
            <a:ext cx="9144000" cy="4749069"/>
          </a:xfrm>
          <a:prstGeom prst="rect">
            <a:avLst/>
          </a:prstGeom>
        </p:spPr>
      </p:pic>
      <p:sp>
        <p:nvSpPr>
          <p:cNvPr id="4" name="TextBox 3"/>
          <p:cNvSpPr txBox="1"/>
          <p:nvPr/>
        </p:nvSpPr>
        <p:spPr>
          <a:xfrm>
            <a:off x="6846595" y="6000294"/>
            <a:ext cx="1178778" cy="307777"/>
          </a:xfrm>
          <a:prstGeom prst="rect">
            <a:avLst/>
          </a:prstGeom>
          <a:noFill/>
        </p:spPr>
        <p:txBody>
          <a:bodyPr wrap="none" rtlCol="0">
            <a:spAutoFit/>
          </a:bodyPr>
          <a:lstStyle/>
          <a:p>
            <a:r>
              <a:rPr lang="en-US" sz="1400" dirty="0" smtClean="0"/>
              <a:t>Source: NASA </a:t>
            </a:r>
            <a:endParaRPr lang="en-US" sz="1400" dirty="0"/>
          </a:p>
        </p:txBody>
      </p:sp>
    </p:spTree>
    <p:extLst>
      <p:ext uri="{BB962C8B-B14F-4D97-AF65-F5344CB8AC3E}">
        <p14:creationId xmlns:p14="http://schemas.microsoft.com/office/powerpoint/2010/main" xmlns="" val="22211224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1474" name="Group 1026"/>
          <p:cNvGrpSpPr>
            <a:grpSpLocks/>
          </p:cNvGrpSpPr>
          <p:nvPr/>
        </p:nvGrpSpPr>
        <p:grpSpPr bwMode="auto">
          <a:xfrm>
            <a:off x="754063" y="4202113"/>
            <a:ext cx="7999412" cy="1517650"/>
            <a:chOff x="475" y="3022"/>
            <a:chExt cx="5039" cy="956"/>
          </a:xfrm>
        </p:grpSpPr>
        <p:sp>
          <p:nvSpPr>
            <p:cNvPr id="361475" name="Freeform 1027"/>
            <p:cNvSpPr>
              <a:spLocks/>
            </p:cNvSpPr>
            <p:nvPr/>
          </p:nvSpPr>
          <p:spPr bwMode="auto">
            <a:xfrm>
              <a:off x="514" y="3063"/>
              <a:ext cx="4994" cy="908"/>
            </a:xfrm>
            <a:custGeom>
              <a:avLst/>
              <a:gdLst>
                <a:gd name="T0" fmla="*/ 1625 w 4994"/>
                <a:gd name="T1" fmla="*/ 0 h 908"/>
                <a:gd name="T2" fmla="*/ 3367 w 4994"/>
                <a:gd name="T3" fmla="*/ 0 h 908"/>
                <a:gd name="T4" fmla="*/ 4993 w 4994"/>
                <a:gd name="T5" fmla="*/ 907 h 908"/>
                <a:gd name="T6" fmla="*/ 0 w 4994"/>
                <a:gd name="T7" fmla="*/ 907 h 908"/>
                <a:gd name="T8" fmla="*/ 1625 w 4994"/>
                <a:gd name="T9" fmla="*/ 0 h 908"/>
              </a:gdLst>
              <a:ahLst/>
              <a:cxnLst>
                <a:cxn ang="0">
                  <a:pos x="T0" y="T1"/>
                </a:cxn>
                <a:cxn ang="0">
                  <a:pos x="T2" y="T3"/>
                </a:cxn>
                <a:cxn ang="0">
                  <a:pos x="T4" y="T5"/>
                </a:cxn>
                <a:cxn ang="0">
                  <a:pos x="T6" y="T7"/>
                </a:cxn>
                <a:cxn ang="0">
                  <a:pos x="T8" y="T9"/>
                </a:cxn>
              </a:cxnLst>
              <a:rect l="0" t="0" r="r" b="b"/>
              <a:pathLst>
                <a:path w="4994" h="908">
                  <a:moveTo>
                    <a:pt x="1625" y="0"/>
                  </a:moveTo>
                  <a:lnTo>
                    <a:pt x="3367" y="0"/>
                  </a:lnTo>
                  <a:lnTo>
                    <a:pt x="4993" y="907"/>
                  </a:lnTo>
                  <a:lnTo>
                    <a:pt x="0" y="907"/>
                  </a:lnTo>
                  <a:lnTo>
                    <a:pt x="162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476" name="Freeform 1028"/>
            <p:cNvSpPr>
              <a:spLocks/>
            </p:cNvSpPr>
            <p:nvPr/>
          </p:nvSpPr>
          <p:spPr bwMode="auto">
            <a:xfrm>
              <a:off x="514" y="3063"/>
              <a:ext cx="5000" cy="915"/>
            </a:xfrm>
            <a:custGeom>
              <a:avLst/>
              <a:gdLst>
                <a:gd name="T0" fmla="*/ 1627 w 5000"/>
                <a:gd name="T1" fmla="*/ 0 h 915"/>
                <a:gd name="T2" fmla="*/ 3371 w 5000"/>
                <a:gd name="T3" fmla="*/ 0 h 915"/>
                <a:gd name="T4" fmla="*/ 4999 w 5000"/>
                <a:gd name="T5" fmla="*/ 914 h 915"/>
                <a:gd name="T6" fmla="*/ 0 w 5000"/>
                <a:gd name="T7" fmla="*/ 914 h 915"/>
                <a:gd name="T8" fmla="*/ 1627 w 5000"/>
                <a:gd name="T9" fmla="*/ 0 h 915"/>
              </a:gdLst>
              <a:ahLst/>
              <a:cxnLst>
                <a:cxn ang="0">
                  <a:pos x="T0" y="T1"/>
                </a:cxn>
                <a:cxn ang="0">
                  <a:pos x="T2" y="T3"/>
                </a:cxn>
                <a:cxn ang="0">
                  <a:pos x="T4" y="T5"/>
                </a:cxn>
                <a:cxn ang="0">
                  <a:pos x="T6" y="T7"/>
                </a:cxn>
                <a:cxn ang="0">
                  <a:pos x="T8" y="T9"/>
                </a:cxn>
              </a:cxnLst>
              <a:rect l="0" t="0" r="r" b="b"/>
              <a:pathLst>
                <a:path w="5000" h="915">
                  <a:moveTo>
                    <a:pt x="1627" y="0"/>
                  </a:moveTo>
                  <a:lnTo>
                    <a:pt x="3371" y="0"/>
                  </a:lnTo>
                  <a:lnTo>
                    <a:pt x="4999" y="914"/>
                  </a:lnTo>
                  <a:lnTo>
                    <a:pt x="0" y="914"/>
                  </a:lnTo>
                  <a:lnTo>
                    <a:pt x="1627"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477" name="Freeform 1029"/>
            <p:cNvSpPr>
              <a:spLocks/>
            </p:cNvSpPr>
            <p:nvPr/>
          </p:nvSpPr>
          <p:spPr bwMode="auto">
            <a:xfrm>
              <a:off x="475" y="3022"/>
              <a:ext cx="4994" cy="908"/>
            </a:xfrm>
            <a:custGeom>
              <a:avLst/>
              <a:gdLst>
                <a:gd name="T0" fmla="*/ 1625 w 4994"/>
                <a:gd name="T1" fmla="*/ 0 h 908"/>
                <a:gd name="T2" fmla="*/ 3367 w 4994"/>
                <a:gd name="T3" fmla="*/ 0 h 908"/>
                <a:gd name="T4" fmla="*/ 4993 w 4994"/>
                <a:gd name="T5" fmla="*/ 907 h 908"/>
                <a:gd name="T6" fmla="*/ 0 w 4994"/>
                <a:gd name="T7" fmla="*/ 907 h 908"/>
                <a:gd name="T8" fmla="*/ 1625 w 4994"/>
                <a:gd name="T9" fmla="*/ 0 h 908"/>
              </a:gdLst>
              <a:ahLst/>
              <a:cxnLst>
                <a:cxn ang="0">
                  <a:pos x="T0" y="T1"/>
                </a:cxn>
                <a:cxn ang="0">
                  <a:pos x="T2" y="T3"/>
                </a:cxn>
                <a:cxn ang="0">
                  <a:pos x="T4" y="T5"/>
                </a:cxn>
                <a:cxn ang="0">
                  <a:pos x="T6" y="T7"/>
                </a:cxn>
                <a:cxn ang="0">
                  <a:pos x="T8" y="T9"/>
                </a:cxn>
              </a:cxnLst>
              <a:rect l="0" t="0" r="r" b="b"/>
              <a:pathLst>
                <a:path w="4994" h="908">
                  <a:moveTo>
                    <a:pt x="1625" y="0"/>
                  </a:moveTo>
                  <a:lnTo>
                    <a:pt x="3367" y="0"/>
                  </a:lnTo>
                  <a:lnTo>
                    <a:pt x="4993" y="907"/>
                  </a:lnTo>
                  <a:lnTo>
                    <a:pt x="0" y="907"/>
                  </a:lnTo>
                  <a:lnTo>
                    <a:pt x="1625" y="0"/>
                  </a:lnTo>
                </a:path>
              </a:pathLst>
            </a:custGeom>
            <a:gradFill rotWithShape="0">
              <a:gsLst>
                <a:gs pos="0">
                  <a:srgbClr val="CECECE"/>
                </a:gs>
                <a:gs pos="100000">
                  <a:srgbClr val="CECECE">
                    <a:gamma/>
                    <a:shade val="89804"/>
                    <a:invGamma/>
                  </a:srgbClr>
                </a:gs>
              </a:gsLst>
              <a:lin ang="5400000" scaled="1"/>
            </a:gra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478" name="Freeform 1030"/>
            <p:cNvSpPr>
              <a:spLocks/>
            </p:cNvSpPr>
            <p:nvPr/>
          </p:nvSpPr>
          <p:spPr bwMode="auto">
            <a:xfrm>
              <a:off x="475" y="3022"/>
              <a:ext cx="5000" cy="915"/>
            </a:xfrm>
            <a:custGeom>
              <a:avLst/>
              <a:gdLst>
                <a:gd name="T0" fmla="*/ 1627 w 5000"/>
                <a:gd name="T1" fmla="*/ 0 h 915"/>
                <a:gd name="T2" fmla="*/ 3371 w 5000"/>
                <a:gd name="T3" fmla="*/ 0 h 915"/>
                <a:gd name="T4" fmla="*/ 4999 w 5000"/>
                <a:gd name="T5" fmla="*/ 914 h 915"/>
                <a:gd name="T6" fmla="*/ 0 w 5000"/>
                <a:gd name="T7" fmla="*/ 914 h 915"/>
                <a:gd name="T8" fmla="*/ 1627 w 5000"/>
                <a:gd name="T9" fmla="*/ 0 h 915"/>
              </a:gdLst>
              <a:ahLst/>
              <a:cxnLst>
                <a:cxn ang="0">
                  <a:pos x="T0" y="T1"/>
                </a:cxn>
                <a:cxn ang="0">
                  <a:pos x="T2" y="T3"/>
                </a:cxn>
                <a:cxn ang="0">
                  <a:pos x="T4" y="T5"/>
                </a:cxn>
                <a:cxn ang="0">
                  <a:pos x="T6" y="T7"/>
                </a:cxn>
                <a:cxn ang="0">
                  <a:pos x="T8" y="T9"/>
                </a:cxn>
              </a:cxnLst>
              <a:rect l="0" t="0" r="r" b="b"/>
              <a:pathLst>
                <a:path w="5000" h="915">
                  <a:moveTo>
                    <a:pt x="1627" y="0"/>
                  </a:moveTo>
                  <a:lnTo>
                    <a:pt x="3371" y="0"/>
                  </a:lnTo>
                  <a:lnTo>
                    <a:pt x="4999" y="914"/>
                  </a:lnTo>
                  <a:lnTo>
                    <a:pt x="0" y="914"/>
                  </a:lnTo>
                  <a:lnTo>
                    <a:pt x="1627" y="0"/>
                  </a:lnTo>
                </a:path>
              </a:pathLst>
            </a:custGeom>
            <a:noFill/>
            <a:ln w="12700" cap="rnd" cmpd="sng">
              <a:solidFill>
                <a:srgbClr val="FFFFF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479" name="Group 1031"/>
          <p:cNvGrpSpPr>
            <a:grpSpLocks/>
          </p:cNvGrpSpPr>
          <p:nvPr/>
        </p:nvGrpSpPr>
        <p:grpSpPr bwMode="auto">
          <a:xfrm>
            <a:off x="755650" y="4205288"/>
            <a:ext cx="7945438" cy="1454150"/>
            <a:chOff x="476" y="3024"/>
            <a:chExt cx="5005" cy="916"/>
          </a:xfrm>
        </p:grpSpPr>
        <p:sp>
          <p:nvSpPr>
            <p:cNvPr id="361480" name="Line 1032"/>
            <p:cNvSpPr>
              <a:spLocks noChangeShapeType="1"/>
            </p:cNvSpPr>
            <p:nvPr/>
          </p:nvSpPr>
          <p:spPr bwMode="auto">
            <a:xfrm>
              <a:off x="476" y="3940"/>
              <a:ext cx="5005"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61481" name="Group 1033"/>
            <p:cNvGrpSpPr>
              <a:grpSpLocks/>
            </p:cNvGrpSpPr>
            <p:nvPr/>
          </p:nvGrpSpPr>
          <p:grpSpPr bwMode="auto">
            <a:xfrm>
              <a:off x="815" y="3024"/>
              <a:ext cx="4323" cy="723"/>
              <a:chOff x="815" y="3024"/>
              <a:chExt cx="4323" cy="723"/>
            </a:xfrm>
          </p:grpSpPr>
          <p:sp>
            <p:nvSpPr>
              <p:cNvPr id="361482" name="Line 1034"/>
              <p:cNvSpPr>
                <a:spLocks noChangeShapeType="1"/>
              </p:cNvSpPr>
              <p:nvPr/>
            </p:nvSpPr>
            <p:spPr bwMode="auto">
              <a:xfrm>
                <a:off x="2101" y="3024"/>
                <a:ext cx="1751"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61483" name="Group 1035"/>
              <p:cNvGrpSpPr>
                <a:grpSpLocks/>
              </p:cNvGrpSpPr>
              <p:nvPr/>
            </p:nvGrpSpPr>
            <p:grpSpPr bwMode="auto">
              <a:xfrm>
                <a:off x="815" y="3455"/>
                <a:ext cx="4323" cy="292"/>
                <a:chOff x="815" y="3455"/>
                <a:chExt cx="4323" cy="292"/>
              </a:xfrm>
            </p:grpSpPr>
            <p:sp>
              <p:nvSpPr>
                <p:cNvPr id="361484" name="Line 1036"/>
                <p:cNvSpPr>
                  <a:spLocks noChangeShapeType="1"/>
                </p:cNvSpPr>
                <p:nvPr/>
              </p:nvSpPr>
              <p:spPr bwMode="auto">
                <a:xfrm>
                  <a:off x="1335" y="3455"/>
                  <a:ext cx="3284"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85" name="Line 1037"/>
                <p:cNvSpPr>
                  <a:spLocks noChangeShapeType="1"/>
                </p:cNvSpPr>
                <p:nvPr/>
              </p:nvSpPr>
              <p:spPr bwMode="auto">
                <a:xfrm>
                  <a:off x="1101" y="3585"/>
                  <a:ext cx="3756"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86" name="Line 1038"/>
                <p:cNvSpPr>
                  <a:spLocks noChangeShapeType="1"/>
                </p:cNvSpPr>
                <p:nvPr/>
              </p:nvSpPr>
              <p:spPr bwMode="auto">
                <a:xfrm>
                  <a:off x="815" y="3747"/>
                  <a:ext cx="4323"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361487" name="Line 1039"/>
              <p:cNvSpPr>
                <a:spLocks noChangeShapeType="1"/>
              </p:cNvSpPr>
              <p:nvPr/>
            </p:nvSpPr>
            <p:spPr bwMode="auto">
              <a:xfrm>
                <a:off x="2042" y="3057"/>
                <a:ext cx="1871"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88" name="Line 1040"/>
              <p:cNvSpPr>
                <a:spLocks noChangeShapeType="1"/>
              </p:cNvSpPr>
              <p:nvPr/>
            </p:nvSpPr>
            <p:spPr bwMode="auto">
              <a:xfrm>
                <a:off x="1995" y="3087"/>
                <a:ext cx="1964"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89" name="Line 1041"/>
              <p:cNvSpPr>
                <a:spLocks noChangeShapeType="1"/>
              </p:cNvSpPr>
              <p:nvPr/>
            </p:nvSpPr>
            <p:spPr bwMode="auto">
              <a:xfrm>
                <a:off x="1938" y="3123"/>
                <a:ext cx="2107"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0" name="Line 1042"/>
              <p:cNvSpPr>
                <a:spLocks noChangeShapeType="1"/>
              </p:cNvSpPr>
              <p:nvPr/>
            </p:nvSpPr>
            <p:spPr bwMode="auto">
              <a:xfrm>
                <a:off x="1826" y="3179"/>
                <a:ext cx="2302"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1" name="Line 1043"/>
              <p:cNvSpPr>
                <a:spLocks noChangeShapeType="1"/>
              </p:cNvSpPr>
              <p:nvPr/>
            </p:nvSpPr>
            <p:spPr bwMode="auto">
              <a:xfrm flipV="1">
                <a:off x="1686" y="3255"/>
                <a:ext cx="2583" cy="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2" name="Line 1044"/>
              <p:cNvSpPr>
                <a:spLocks noChangeShapeType="1"/>
              </p:cNvSpPr>
              <p:nvPr/>
            </p:nvSpPr>
            <p:spPr bwMode="auto">
              <a:xfrm>
                <a:off x="1538" y="3340"/>
                <a:ext cx="2878"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3" name="Line 1045"/>
              <p:cNvSpPr>
                <a:spLocks noChangeShapeType="1"/>
              </p:cNvSpPr>
              <p:nvPr/>
            </p:nvSpPr>
            <p:spPr bwMode="auto">
              <a:xfrm>
                <a:off x="2072" y="3040"/>
                <a:ext cx="1810" cy="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361494" name="Line 1046"/>
          <p:cNvSpPr>
            <a:spLocks noChangeShapeType="1"/>
          </p:cNvSpPr>
          <p:nvPr/>
        </p:nvSpPr>
        <p:spPr bwMode="auto">
          <a:xfrm flipV="1">
            <a:off x="754063" y="4205288"/>
            <a:ext cx="2578100" cy="145097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5" name="Line 1047"/>
          <p:cNvSpPr>
            <a:spLocks noChangeShapeType="1"/>
          </p:cNvSpPr>
          <p:nvPr/>
        </p:nvSpPr>
        <p:spPr bwMode="auto">
          <a:xfrm flipV="1">
            <a:off x="1192213" y="4206875"/>
            <a:ext cx="2298700" cy="145256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6" name="Line 1048"/>
          <p:cNvSpPr>
            <a:spLocks noChangeShapeType="1"/>
          </p:cNvSpPr>
          <p:nvPr/>
        </p:nvSpPr>
        <p:spPr bwMode="auto">
          <a:xfrm flipV="1">
            <a:off x="1630363" y="4206875"/>
            <a:ext cx="2019300" cy="145256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7" name="Line 1049"/>
          <p:cNvSpPr>
            <a:spLocks noChangeShapeType="1"/>
          </p:cNvSpPr>
          <p:nvPr/>
        </p:nvSpPr>
        <p:spPr bwMode="auto">
          <a:xfrm flipV="1">
            <a:off x="2078038" y="4206875"/>
            <a:ext cx="1728787" cy="145256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8" name="Line 1050"/>
          <p:cNvSpPr>
            <a:spLocks noChangeShapeType="1"/>
          </p:cNvSpPr>
          <p:nvPr/>
        </p:nvSpPr>
        <p:spPr bwMode="auto">
          <a:xfrm flipV="1">
            <a:off x="2514600" y="4206875"/>
            <a:ext cx="1447800" cy="145256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499" name="Line 1051"/>
          <p:cNvSpPr>
            <a:spLocks noChangeShapeType="1"/>
          </p:cNvSpPr>
          <p:nvPr/>
        </p:nvSpPr>
        <p:spPr bwMode="auto">
          <a:xfrm flipV="1">
            <a:off x="2955925" y="4205288"/>
            <a:ext cx="1165225" cy="145097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0" name="Line 1052"/>
          <p:cNvSpPr>
            <a:spLocks noChangeShapeType="1"/>
          </p:cNvSpPr>
          <p:nvPr/>
        </p:nvSpPr>
        <p:spPr bwMode="auto">
          <a:xfrm flipV="1">
            <a:off x="3402013" y="4206875"/>
            <a:ext cx="846137" cy="145256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61501" name="Group 1053"/>
          <p:cNvGrpSpPr>
            <a:grpSpLocks/>
          </p:cNvGrpSpPr>
          <p:nvPr/>
        </p:nvGrpSpPr>
        <p:grpSpPr bwMode="auto">
          <a:xfrm>
            <a:off x="4724400" y="4205288"/>
            <a:ext cx="3975100" cy="1465262"/>
            <a:chOff x="2976" y="3024"/>
            <a:chExt cx="2504" cy="923"/>
          </a:xfrm>
        </p:grpSpPr>
        <p:sp>
          <p:nvSpPr>
            <p:cNvPr id="361502" name="Line 1054"/>
            <p:cNvSpPr>
              <a:spLocks noChangeShapeType="1"/>
            </p:cNvSpPr>
            <p:nvPr/>
          </p:nvSpPr>
          <p:spPr bwMode="auto">
            <a:xfrm flipH="1" flipV="1">
              <a:off x="3846" y="3025"/>
              <a:ext cx="1634" cy="9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3" name="Line 1055"/>
            <p:cNvSpPr>
              <a:spLocks noChangeShapeType="1"/>
            </p:cNvSpPr>
            <p:nvPr/>
          </p:nvSpPr>
          <p:spPr bwMode="auto">
            <a:xfrm flipH="1" flipV="1">
              <a:off x="3746" y="3025"/>
              <a:ext cx="1454" cy="918"/>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4" name="Line 1056"/>
            <p:cNvSpPr>
              <a:spLocks noChangeShapeType="1"/>
            </p:cNvSpPr>
            <p:nvPr/>
          </p:nvSpPr>
          <p:spPr bwMode="auto">
            <a:xfrm flipH="1" flipV="1">
              <a:off x="3647" y="3026"/>
              <a:ext cx="1277" cy="919"/>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5" name="Line 1057"/>
            <p:cNvSpPr>
              <a:spLocks noChangeShapeType="1"/>
            </p:cNvSpPr>
            <p:nvPr/>
          </p:nvSpPr>
          <p:spPr bwMode="auto">
            <a:xfrm flipH="1" flipV="1">
              <a:off x="3549" y="3025"/>
              <a:ext cx="1098" cy="92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6" name="Line 1058"/>
            <p:cNvSpPr>
              <a:spLocks noChangeShapeType="1"/>
            </p:cNvSpPr>
            <p:nvPr/>
          </p:nvSpPr>
          <p:spPr bwMode="auto">
            <a:xfrm flipH="1" flipV="1">
              <a:off x="3449" y="3026"/>
              <a:ext cx="918" cy="9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7" name="Line 1059"/>
            <p:cNvSpPr>
              <a:spLocks noChangeShapeType="1"/>
            </p:cNvSpPr>
            <p:nvPr/>
          </p:nvSpPr>
          <p:spPr bwMode="auto">
            <a:xfrm flipH="1" flipV="1">
              <a:off x="3351" y="3025"/>
              <a:ext cx="739" cy="9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8" name="Line 1060"/>
            <p:cNvSpPr>
              <a:spLocks noChangeShapeType="1"/>
            </p:cNvSpPr>
            <p:nvPr/>
          </p:nvSpPr>
          <p:spPr bwMode="auto">
            <a:xfrm flipH="1" flipV="1">
              <a:off x="3271" y="3024"/>
              <a:ext cx="541" cy="9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09" name="Line 1061"/>
            <p:cNvSpPr>
              <a:spLocks noChangeShapeType="1"/>
            </p:cNvSpPr>
            <p:nvPr/>
          </p:nvSpPr>
          <p:spPr bwMode="auto">
            <a:xfrm flipH="1" flipV="1">
              <a:off x="3172" y="3024"/>
              <a:ext cx="358" cy="9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10" name="Line 1062"/>
            <p:cNvSpPr>
              <a:spLocks noChangeShapeType="1"/>
            </p:cNvSpPr>
            <p:nvPr/>
          </p:nvSpPr>
          <p:spPr bwMode="auto">
            <a:xfrm flipH="1" flipV="1">
              <a:off x="3074" y="3025"/>
              <a:ext cx="178" cy="92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511" name="Line 1063"/>
            <p:cNvSpPr>
              <a:spLocks noChangeShapeType="1"/>
            </p:cNvSpPr>
            <p:nvPr/>
          </p:nvSpPr>
          <p:spPr bwMode="auto">
            <a:xfrm flipV="1">
              <a:off x="2976" y="3024"/>
              <a:ext cx="0" cy="92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61512" name="Group 1064"/>
          <p:cNvGrpSpPr>
            <a:grpSpLocks/>
          </p:cNvGrpSpPr>
          <p:nvPr/>
        </p:nvGrpSpPr>
        <p:grpSpPr bwMode="auto">
          <a:xfrm>
            <a:off x="1987550" y="2768600"/>
            <a:ext cx="1630363" cy="601663"/>
            <a:chOff x="1252" y="2119"/>
            <a:chExt cx="1027" cy="379"/>
          </a:xfrm>
        </p:grpSpPr>
        <p:sp>
          <p:nvSpPr>
            <p:cNvPr id="361513" name="Freeform 1065"/>
            <p:cNvSpPr>
              <a:spLocks/>
            </p:cNvSpPr>
            <p:nvPr/>
          </p:nvSpPr>
          <p:spPr bwMode="auto">
            <a:xfrm>
              <a:off x="2115" y="2357"/>
              <a:ext cx="93" cy="15"/>
            </a:xfrm>
            <a:custGeom>
              <a:avLst/>
              <a:gdLst>
                <a:gd name="T0" fmla="*/ 4 w 93"/>
                <a:gd name="T1" fmla="*/ 0 h 15"/>
                <a:gd name="T2" fmla="*/ 0 w 93"/>
                <a:gd name="T3" fmla="*/ 0 h 15"/>
                <a:gd name="T4" fmla="*/ 0 w 93"/>
                <a:gd name="T5" fmla="*/ 14 h 15"/>
                <a:gd name="T6" fmla="*/ 4 w 93"/>
                <a:gd name="T7" fmla="*/ 14 h 15"/>
                <a:gd name="T8" fmla="*/ 4 w 93"/>
                <a:gd name="T9" fmla="*/ 0 h 15"/>
                <a:gd name="T10" fmla="*/ 12 w 93"/>
                <a:gd name="T11" fmla="*/ 0 h 15"/>
                <a:gd name="T12" fmla="*/ 7 w 93"/>
                <a:gd name="T13" fmla="*/ 0 h 15"/>
                <a:gd name="T14" fmla="*/ 7 w 93"/>
                <a:gd name="T15" fmla="*/ 14 h 15"/>
                <a:gd name="T16" fmla="*/ 12 w 93"/>
                <a:gd name="T17" fmla="*/ 14 h 15"/>
                <a:gd name="T18" fmla="*/ 12 w 93"/>
                <a:gd name="T19" fmla="*/ 0 h 15"/>
                <a:gd name="T20" fmla="*/ 19 w 93"/>
                <a:gd name="T21" fmla="*/ 0 h 15"/>
                <a:gd name="T22" fmla="*/ 16 w 93"/>
                <a:gd name="T23" fmla="*/ 0 h 15"/>
                <a:gd name="T24" fmla="*/ 16 w 93"/>
                <a:gd name="T25" fmla="*/ 14 h 15"/>
                <a:gd name="T26" fmla="*/ 19 w 93"/>
                <a:gd name="T27" fmla="*/ 14 h 15"/>
                <a:gd name="T28" fmla="*/ 19 w 93"/>
                <a:gd name="T29" fmla="*/ 0 h 15"/>
                <a:gd name="T30" fmla="*/ 27 w 93"/>
                <a:gd name="T31" fmla="*/ 0 h 15"/>
                <a:gd name="T32" fmla="*/ 23 w 93"/>
                <a:gd name="T33" fmla="*/ 0 h 15"/>
                <a:gd name="T34" fmla="*/ 23 w 93"/>
                <a:gd name="T35" fmla="*/ 14 h 15"/>
                <a:gd name="T36" fmla="*/ 27 w 93"/>
                <a:gd name="T37" fmla="*/ 14 h 15"/>
                <a:gd name="T38" fmla="*/ 27 w 93"/>
                <a:gd name="T39" fmla="*/ 0 h 15"/>
                <a:gd name="T40" fmla="*/ 35 w 93"/>
                <a:gd name="T41" fmla="*/ 0 h 15"/>
                <a:gd name="T42" fmla="*/ 31 w 93"/>
                <a:gd name="T43" fmla="*/ 0 h 15"/>
                <a:gd name="T44" fmla="*/ 31 w 93"/>
                <a:gd name="T45" fmla="*/ 14 h 15"/>
                <a:gd name="T46" fmla="*/ 35 w 93"/>
                <a:gd name="T47" fmla="*/ 14 h 15"/>
                <a:gd name="T48" fmla="*/ 35 w 93"/>
                <a:gd name="T49" fmla="*/ 0 h 15"/>
                <a:gd name="T50" fmla="*/ 43 w 93"/>
                <a:gd name="T51" fmla="*/ 0 h 15"/>
                <a:gd name="T52" fmla="*/ 40 w 93"/>
                <a:gd name="T53" fmla="*/ 0 h 15"/>
                <a:gd name="T54" fmla="*/ 40 w 93"/>
                <a:gd name="T55" fmla="*/ 14 h 15"/>
                <a:gd name="T56" fmla="*/ 43 w 93"/>
                <a:gd name="T57" fmla="*/ 14 h 15"/>
                <a:gd name="T58" fmla="*/ 43 w 93"/>
                <a:gd name="T59" fmla="*/ 0 h 15"/>
                <a:gd name="T60" fmla="*/ 52 w 93"/>
                <a:gd name="T61" fmla="*/ 0 h 15"/>
                <a:gd name="T62" fmla="*/ 48 w 93"/>
                <a:gd name="T63" fmla="*/ 0 h 15"/>
                <a:gd name="T64" fmla="*/ 48 w 93"/>
                <a:gd name="T65" fmla="*/ 14 h 15"/>
                <a:gd name="T66" fmla="*/ 52 w 93"/>
                <a:gd name="T67" fmla="*/ 14 h 15"/>
                <a:gd name="T68" fmla="*/ 52 w 93"/>
                <a:gd name="T69" fmla="*/ 0 h 15"/>
                <a:gd name="T70" fmla="*/ 60 w 93"/>
                <a:gd name="T71" fmla="*/ 0 h 15"/>
                <a:gd name="T72" fmla="*/ 56 w 93"/>
                <a:gd name="T73" fmla="*/ 0 h 15"/>
                <a:gd name="T74" fmla="*/ 56 w 93"/>
                <a:gd name="T75" fmla="*/ 14 h 15"/>
                <a:gd name="T76" fmla="*/ 60 w 93"/>
                <a:gd name="T77" fmla="*/ 14 h 15"/>
                <a:gd name="T78" fmla="*/ 60 w 93"/>
                <a:gd name="T79" fmla="*/ 0 h 15"/>
                <a:gd name="T80" fmla="*/ 68 w 93"/>
                <a:gd name="T81" fmla="*/ 0 h 15"/>
                <a:gd name="T82" fmla="*/ 64 w 93"/>
                <a:gd name="T83" fmla="*/ 0 h 15"/>
                <a:gd name="T84" fmla="*/ 64 w 93"/>
                <a:gd name="T85" fmla="*/ 14 h 15"/>
                <a:gd name="T86" fmla="*/ 68 w 93"/>
                <a:gd name="T87" fmla="*/ 14 h 15"/>
                <a:gd name="T88" fmla="*/ 68 w 93"/>
                <a:gd name="T89" fmla="*/ 0 h 15"/>
                <a:gd name="T90" fmla="*/ 76 w 93"/>
                <a:gd name="T91" fmla="*/ 0 h 15"/>
                <a:gd name="T92" fmla="*/ 72 w 93"/>
                <a:gd name="T93" fmla="*/ 0 h 15"/>
                <a:gd name="T94" fmla="*/ 72 w 93"/>
                <a:gd name="T95" fmla="*/ 14 h 15"/>
                <a:gd name="T96" fmla="*/ 76 w 93"/>
                <a:gd name="T97" fmla="*/ 14 h 15"/>
                <a:gd name="T98" fmla="*/ 76 w 93"/>
                <a:gd name="T99" fmla="*/ 0 h 15"/>
                <a:gd name="T100" fmla="*/ 84 w 93"/>
                <a:gd name="T101" fmla="*/ 0 h 15"/>
                <a:gd name="T102" fmla="*/ 80 w 93"/>
                <a:gd name="T103" fmla="*/ 0 h 15"/>
                <a:gd name="T104" fmla="*/ 80 w 93"/>
                <a:gd name="T105" fmla="*/ 14 h 15"/>
                <a:gd name="T106" fmla="*/ 84 w 93"/>
                <a:gd name="T107" fmla="*/ 14 h 15"/>
                <a:gd name="T108" fmla="*/ 84 w 93"/>
                <a:gd name="T109" fmla="*/ 0 h 15"/>
                <a:gd name="T110" fmla="*/ 92 w 93"/>
                <a:gd name="T111" fmla="*/ 0 h 15"/>
                <a:gd name="T112" fmla="*/ 88 w 93"/>
                <a:gd name="T113" fmla="*/ 0 h 15"/>
                <a:gd name="T114" fmla="*/ 88 w 93"/>
                <a:gd name="T115" fmla="*/ 14 h 15"/>
                <a:gd name="T116" fmla="*/ 92 w 93"/>
                <a:gd name="T117" fmla="*/ 14 h 15"/>
                <a:gd name="T118" fmla="*/ 92 w 93"/>
                <a:gd name="T119" fmla="*/ 0 h 15"/>
                <a:gd name="T120" fmla="*/ 4 w 93"/>
                <a:gd name="T1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5">
                  <a:moveTo>
                    <a:pt x="4" y="0"/>
                  </a:moveTo>
                  <a:lnTo>
                    <a:pt x="0" y="0"/>
                  </a:lnTo>
                  <a:lnTo>
                    <a:pt x="0" y="14"/>
                  </a:lnTo>
                  <a:lnTo>
                    <a:pt x="4" y="14"/>
                  </a:lnTo>
                  <a:lnTo>
                    <a:pt x="4" y="0"/>
                  </a:lnTo>
                  <a:lnTo>
                    <a:pt x="12" y="0"/>
                  </a:lnTo>
                  <a:lnTo>
                    <a:pt x="7" y="0"/>
                  </a:lnTo>
                  <a:lnTo>
                    <a:pt x="7" y="14"/>
                  </a:lnTo>
                  <a:lnTo>
                    <a:pt x="12" y="14"/>
                  </a:lnTo>
                  <a:lnTo>
                    <a:pt x="12" y="0"/>
                  </a:lnTo>
                  <a:lnTo>
                    <a:pt x="19" y="0"/>
                  </a:lnTo>
                  <a:lnTo>
                    <a:pt x="16" y="0"/>
                  </a:lnTo>
                  <a:lnTo>
                    <a:pt x="16" y="14"/>
                  </a:lnTo>
                  <a:lnTo>
                    <a:pt x="19" y="14"/>
                  </a:lnTo>
                  <a:lnTo>
                    <a:pt x="19" y="0"/>
                  </a:lnTo>
                  <a:lnTo>
                    <a:pt x="27" y="0"/>
                  </a:lnTo>
                  <a:lnTo>
                    <a:pt x="23" y="0"/>
                  </a:lnTo>
                  <a:lnTo>
                    <a:pt x="23" y="14"/>
                  </a:lnTo>
                  <a:lnTo>
                    <a:pt x="27" y="14"/>
                  </a:lnTo>
                  <a:lnTo>
                    <a:pt x="27" y="0"/>
                  </a:lnTo>
                  <a:lnTo>
                    <a:pt x="35" y="0"/>
                  </a:lnTo>
                  <a:lnTo>
                    <a:pt x="31" y="0"/>
                  </a:lnTo>
                  <a:lnTo>
                    <a:pt x="31" y="14"/>
                  </a:lnTo>
                  <a:lnTo>
                    <a:pt x="35" y="14"/>
                  </a:lnTo>
                  <a:lnTo>
                    <a:pt x="35" y="0"/>
                  </a:lnTo>
                  <a:lnTo>
                    <a:pt x="43" y="0"/>
                  </a:lnTo>
                  <a:lnTo>
                    <a:pt x="40" y="0"/>
                  </a:lnTo>
                  <a:lnTo>
                    <a:pt x="40" y="14"/>
                  </a:lnTo>
                  <a:lnTo>
                    <a:pt x="43" y="14"/>
                  </a:lnTo>
                  <a:lnTo>
                    <a:pt x="43" y="0"/>
                  </a:lnTo>
                  <a:lnTo>
                    <a:pt x="52" y="0"/>
                  </a:lnTo>
                  <a:lnTo>
                    <a:pt x="48" y="0"/>
                  </a:lnTo>
                  <a:lnTo>
                    <a:pt x="48" y="14"/>
                  </a:lnTo>
                  <a:lnTo>
                    <a:pt x="52" y="14"/>
                  </a:lnTo>
                  <a:lnTo>
                    <a:pt x="52" y="0"/>
                  </a:lnTo>
                  <a:lnTo>
                    <a:pt x="60" y="0"/>
                  </a:lnTo>
                  <a:lnTo>
                    <a:pt x="56" y="0"/>
                  </a:lnTo>
                  <a:lnTo>
                    <a:pt x="56" y="14"/>
                  </a:lnTo>
                  <a:lnTo>
                    <a:pt x="60" y="14"/>
                  </a:lnTo>
                  <a:lnTo>
                    <a:pt x="60" y="0"/>
                  </a:lnTo>
                  <a:lnTo>
                    <a:pt x="68" y="0"/>
                  </a:lnTo>
                  <a:lnTo>
                    <a:pt x="64" y="0"/>
                  </a:lnTo>
                  <a:lnTo>
                    <a:pt x="64" y="14"/>
                  </a:lnTo>
                  <a:lnTo>
                    <a:pt x="68" y="14"/>
                  </a:lnTo>
                  <a:lnTo>
                    <a:pt x="68" y="0"/>
                  </a:lnTo>
                  <a:lnTo>
                    <a:pt x="76" y="0"/>
                  </a:lnTo>
                  <a:lnTo>
                    <a:pt x="72" y="0"/>
                  </a:lnTo>
                  <a:lnTo>
                    <a:pt x="72" y="14"/>
                  </a:lnTo>
                  <a:lnTo>
                    <a:pt x="76" y="14"/>
                  </a:lnTo>
                  <a:lnTo>
                    <a:pt x="76" y="0"/>
                  </a:lnTo>
                  <a:lnTo>
                    <a:pt x="84" y="0"/>
                  </a:lnTo>
                  <a:lnTo>
                    <a:pt x="80" y="0"/>
                  </a:lnTo>
                  <a:lnTo>
                    <a:pt x="80" y="14"/>
                  </a:lnTo>
                  <a:lnTo>
                    <a:pt x="84" y="14"/>
                  </a:lnTo>
                  <a:lnTo>
                    <a:pt x="84" y="0"/>
                  </a:lnTo>
                  <a:lnTo>
                    <a:pt x="92" y="0"/>
                  </a:lnTo>
                  <a:lnTo>
                    <a:pt x="88" y="0"/>
                  </a:lnTo>
                  <a:lnTo>
                    <a:pt x="88" y="14"/>
                  </a:lnTo>
                  <a:lnTo>
                    <a:pt x="92" y="14"/>
                  </a:lnTo>
                  <a:lnTo>
                    <a:pt x="92" y="0"/>
                  </a:lnTo>
                  <a:lnTo>
                    <a:pt x="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4" name="Freeform 1066"/>
            <p:cNvSpPr>
              <a:spLocks/>
            </p:cNvSpPr>
            <p:nvPr/>
          </p:nvSpPr>
          <p:spPr bwMode="auto">
            <a:xfrm>
              <a:off x="2105"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5" name="Freeform 1067"/>
            <p:cNvSpPr>
              <a:spLocks/>
            </p:cNvSpPr>
            <p:nvPr/>
          </p:nvSpPr>
          <p:spPr bwMode="auto">
            <a:xfrm>
              <a:off x="2114"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6" name="Freeform 1068"/>
            <p:cNvSpPr>
              <a:spLocks/>
            </p:cNvSpPr>
            <p:nvPr/>
          </p:nvSpPr>
          <p:spPr bwMode="auto">
            <a:xfrm>
              <a:off x="2122"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7" name="Freeform 1069"/>
            <p:cNvSpPr>
              <a:spLocks/>
            </p:cNvSpPr>
            <p:nvPr/>
          </p:nvSpPr>
          <p:spPr bwMode="auto">
            <a:xfrm>
              <a:off x="2131"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8" name="Freeform 1070"/>
            <p:cNvSpPr>
              <a:spLocks/>
            </p:cNvSpPr>
            <p:nvPr/>
          </p:nvSpPr>
          <p:spPr bwMode="auto">
            <a:xfrm>
              <a:off x="2139"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19" name="Freeform 1071"/>
            <p:cNvSpPr>
              <a:spLocks/>
            </p:cNvSpPr>
            <p:nvPr/>
          </p:nvSpPr>
          <p:spPr bwMode="auto">
            <a:xfrm>
              <a:off x="2147"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0" name="Freeform 1072"/>
            <p:cNvSpPr>
              <a:spLocks/>
            </p:cNvSpPr>
            <p:nvPr/>
          </p:nvSpPr>
          <p:spPr bwMode="auto">
            <a:xfrm>
              <a:off x="2156"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1" name="Freeform 1073"/>
            <p:cNvSpPr>
              <a:spLocks/>
            </p:cNvSpPr>
            <p:nvPr/>
          </p:nvSpPr>
          <p:spPr bwMode="auto">
            <a:xfrm>
              <a:off x="2164"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2" name="Freeform 1074"/>
            <p:cNvSpPr>
              <a:spLocks/>
            </p:cNvSpPr>
            <p:nvPr/>
          </p:nvSpPr>
          <p:spPr bwMode="auto">
            <a:xfrm>
              <a:off x="2173"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3" name="Freeform 1075"/>
            <p:cNvSpPr>
              <a:spLocks/>
            </p:cNvSpPr>
            <p:nvPr/>
          </p:nvSpPr>
          <p:spPr bwMode="auto">
            <a:xfrm>
              <a:off x="2181"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4" name="Freeform 1076"/>
            <p:cNvSpPr>
              <a:spLocks/>
            </p:cNvSpPr>
            <p:nvPr/>
          </p:nvSpPr>
          <p:spPr bwMode="auto">
            <a:xfrm>
              <a:off x="2189"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5" name="Freeform 1077"/>
            <p:cNvSpPr>
              <a:spLocks/>
            </p:cNvSpPr>
            <p:nvPr/>
          </p:nvSpPr>
          <p:spPr bwMode="auto">
            <a:xfrm>
              <a:off x="2198"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6" name="Freeform 1078"/>
            <p:cNvSpPr>
              <a:spLocks/>
            </p:cNvSpPr>
            <p:nvPr/>
          </p:nvSpPr>
          <p:spPr bwMode="auto">
            <a:xfrm>
              <a:off x="2124" y="2411"/>
              <a:ext cx="111" cy="15"/>
            </a:xfrm>
            <a:custGeom>
              <a:avLst/>
              <a:gdLst>
                <a:gd name="T0" fmla="*/ 106 w 111"/>
                <a:gd name="T1" fmla="*/ 0 h 15"/>
                <a:gd name="T2" fmla="*/ 110 w 111"/>
                <a:gd name="T3" fmla="*/ 14 h 15"/>
                <a:gd name="T4" fmla="*/ 102 w 111"/>
                <a:gd name="T5" fmla="*/ 0 h 15"/>
                <a:gd name="T6" fmla="*/ 98 w 111"/>
                <a:gd name="T7" fmla="*/ 14 h 15"/>
                <a:gd name="T8" fmla="*/ 102 w 111"/>
                <a:gd name="T9" fmla="*/ 0 h 15"/>
                <a:gd name="T10" fmla="*/ 89 w 111"/>
                <a:gd name="T11" fmla="*/ 0 h 15"/>
                <a:gd name="T12" fmla="*/ 94 w 111"/>
                <a:gd name="T13" fmla="*/ 14 h 15"/>
                <a:gd name="T14" fmla="*/ 86 w 111"/>
                <a:gd name="T15" fmla="*/ 0 h 15"/>
                <a:gd name="T16" fmla="*/ 81 w 111"/>
                <a:gd name="T17" fmla="*/ 14 h 15"/>
                <a:gd name="T18" fmla="*/ 86 w 111"/>
                <a:gd name="T19" fmla="*/ 0 h 15"/>
                <a:gd name="T20" fmla="*/ 73 w 111"/>
                <a:gd name="T21" fmla="*/ 0 h 15"/>
                <a:gd name="T22" fmla="*/ 78 w 111"/>
                <a:gd name="T23" fmla="*/ 14 h 15"/>
                <a:gd name="T24" fmla="*/ 69 w 111"/>
                <a:gd name="T25" fmla="*/ 0 h 15"/>
                <a:gd name="T26" fmla="*/ 65 w 111"/>
                <a:gd name="T27" fmla="*/ 14 h 15"/>
                <a:gd name="T28" fmla="*/ 69 w 111"/>
                <a:gd name="T29" fmla="*/ 0 h 15"/>
                <a:gd name="T30" fmla="*/ 57 w 111"/>
                <a:gd name="T31" fmla="*/ 0 h 15"/>
                <a:gd name="T32" fmla="*/ 61 w 111"/>
                <a:gd name="T33" fmla="*/ 14 h 15"/>
                <a:gd name="T34" fmla="*/ 53 w 111"/>
                <a:gd name="T35" fmla="*/ 0 h 15"/>
                <a:gd name="T36" fmla="*/ 48 w 111"/>
                <a:gd name="T37" fmla="*/ 14 h 15"/>
                <a:gd name="T38" fmla="*/ 53 w 111"/>
                <a:gd name="T39" fmla="*/ 0 h 15"/>
                <a:gd name="T40" fmla="*/ 40 w 111"/>
                <a:gd name="T41" fmla="*/ 0 h 15"/>
                <a:gd name="T42" fmla="*/ 45 w 111"/>
                <a:gd name="T43" fmla="*/ 14 h 15"/>
                <a:gd name="T44" fmla="*/ 37 w 111"/>
                <a:gd name="T45" fmla="*/ 0 h 15"/>
                <a:gd name="T46" fmla="*/ 32 w 111"/>
                <a:gd name="T47" fmla="*/ 14 h 15"/>
                <a:gd name="T48" fmla="*/ 37 w 111"/>
                <a:gd name="T49" fmla="*/ 0 h 15"/>
                <a:gd name="T50" fmla="*/ 24 w 111"/>
                <a:gd name="T51" fmla="*/ 0 h 15"/>
                <a:gd name="T52" fmla="*/ 29 w 111"/>
                <a:gd name="T53" fmla="*/ 14 h 15"/>
                <a:gd name="T54" fmla="*/ 20 w 111"/>
                <a:gd name="T55" fmla="*/ 0 h 15"/>
                <a:gd name="T56" fmla="*/ 16 w 111"/>
                <a:gd name="T57" fmla="*/ 14 h 15"/>
                <a:gd name="T58" fmla="*/ 20 w 111"/>
                <a:gd name="T59" fmla="*/ 0 h 15"/>
                <a:gd name="T60" fmla="*/ 9 w 111"/>
                <a:gd name="T61" fmla="*/ 0 h 15"/>
                <a:gd name="T62" fmla="*/ 12 w 111"/>
                <a:gd name="T63" fmla="*/ 14 h 15"/>
                <a:gd name="T64" fmla="*/ 4 w 111"/>
                <a:gd name="T65" fmla="*/ 0 h 15"/>
                <a:gd name="T66" fmla="*/ 0 w 111"/>
                <a:gd name="T67" fmla="*/ 14 h 15"/>
                <a:gd name="T68" fmla="*/ 4 w 111"/>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1" h="15">
                  <a:moveTo>
                    <a:pt x="110" y="0"/>
                  </a:moveTo>
                  <a:lnTo>
                    <a:pt x="106" y="0"/>
                  </a:lnTo>
                  <a:lnTo>
                    <a:pt x="106" y="14"/>
                  </a:lnTo>
                  <a:lnTo>
                    <a:pt x="110" y="14"/>
                  </a:lnTo>
                  <a:lnTo>
                    <a:pt x="110" y="0"/>
                  </a:lnTo>
                  <a:lnTo>
                    <a:pt x="102" y="0"/>
                  </a:lnTo>
                  <a:lnTo>
                    <a:pt x="98" y="0"/>
                  </a:lnTo>
                  <a:lnTo>
                    <a:pt x="98" y="14"/>
                  </a:lnTo>
                  <a:lnTo>
                    <a:pt x="102" y="14"/>
                  </a:lnTo>
                  <a:lnTo>
                    <a:pt x="102" y="0"/>
                  </a:lnTo>
                  <a:lnTo>
                    <a:pt x="94" y="0"/>
                  </a:lnTo>
                  <a:lnTo>
                    <a:pt x="89" y="0"/>
                  </a:lnTo>
                  <a:lnTo>
                    <a:pt x="89" y="14"/>
                  </a:lnTo>
                  <a:lnTo>
                    <a:pt x="94" y="14"/>
                  </a:lnTo>
                  <a:lnTo>
                    <a:pt x="94" y="0"/>
                  </a:lnTo>
                  <a:lnTo>
                    <a:pt x="86" y="0"/>
                  </a:lnTo>
                  <a:lnTo>
                    <a:pt x="81" y="0"/>
                  </a:lnTo>
                  <a:lnTo>
                    <a:pt x="81" y="14"/>
                  </a:lnTo>
                  <a:lnTo>
                    <a:pt x="86" y="14"/>
                  </a:lnTo>
                  <a:lnTo>
                    <a:pt x="86" y="0"/>
                  </a:lnTo>
                  <a:lnTo>
                    <a:pt x="78" y="0"/>
                  </a:lnTo>
                  <a:lnTo>
                    <a:pt x="73" y="0"/>
                  </a:lnTo>
                  <a:lnTo>
                    <a:pt x="73" y="14"/>
                  </a:lnTo>
                  <a:lnTo>
                    <a:pt x="78" y="14"/>
                  </a:lnTo>
                  <a:lnTo>
                    <a:pt x="78" y="0"/>
                  </a:lnTo>
                  <a:lnTo>
                    <a:pt x="69" y="0"/>
                  </a:lnTo>
                  <a:lnTo>
                    <a:pt x="65" y="0"/>
                  </a:lnTo>
                  <a:lnTo>
                    <a:pt x="65" y="14"/>
                  </a:lnTo>
                  <a:lnTo>
                    <a:pt x="69" y="14"/>
                  </a:lnTo>
                  <a:lnTo>
                    <a:pt x="69" y="0"/>
                  </a:lnTo>
                  <a:lnTo>
                    <a:pt x="61" y="0"/>
                  </a:lnTo>
                  <a:lnTo>
                    <a:pt x="57" y="0"/>
                  </a:lnTo>
                  <a:lnTo>
                    <a:pt x="57" y="14"/>
                  </a:lnTo>
                  <a:lnTo>
                    <a:pt x="61" y="14"/>
                  </a:lnTo>
                  <a:lnTo>
                    <a:pt x="61" y="0"/>
                  </a:lnTo>
                  <a:lnTo>
                    <a:pt x="53" y="0"/>
                  </a:lnTo>
                  <a:lnTo>
                    <a:pt x="48" y="0"/>
                  </a:lnTo>
                  <a:lnTo>
                    <a:pt x="48" y="14"/>
                  </a:lnTo>
                  <a:lnTo>
                    <a:pt x="53" y="14"/>
                  </a:lnTo>
                  <a:lnTo>
                    <a:pt x="53" y="0"/>
                  </a:lnTo>
                  <a:lnTo>
                    <a:pt x="45" y="0"/>
                  </a:lnTo>
                  <a:lnTo>
                    <a:pt x="40" y="0"/>
                  </a:lnTo>
                  <a:lnTo>
                    <a:pt x="40" y="14"/>
                  </a:lnTo>
                  <a:lnTo>
                    <a:pt x="45" y="14"/>
                  </a:lnTo>
                  <a:lnTo>
                    <a:pt x="45" y="0"/>
                  </a:lnTo>
                  <a:lnTo>
                    <a:pt x="37" y="0"/>
                  </a:lnTo>
                  <a:lnTo>
                    <a:pt x="32" y="0"/>
                  </a:lnTo>
                  <a:lnTo>
                    <a:pt x="32" y="14"/>
                  </a:lnTo>
                  <a:lnTo>
                    <a:pt x="37" y="14"/>
                  </a:lnTo>
                  <a:lnTo>
                    <a:pt x="37" y="0"/>
                  </a:lnTo>
                  <a:lnTo>
                    <a:pt x="29" y="0"/>
                  </a:lnTo>
                  <a:lnTo>
                    <a:pt x="24" y="0"/>
                  </a:lnTo>
                  <a:lnTo>
                    <a:pt x="24" y="14"/>
                  </a:lnTo>
                  <a:lnTo>
                    <a:pt x="29" y="14"/>
                  </a:lnTo>
                  <a:lnTo>
                    <a:pt x="29" y="0"/>
                  </a:lnTo>
                  <a:lnTo>
                    <a:pt x="20" y="0"/>
                  </a:lnTo>
                  <a:lnTo>
                    <a:pt x="16" y="0"/>
                  </a:lnTo>
                  <a:lnTo>
                    <a:pt x="16" y="14"/>
                  </a:lnTo>
                  <a:lnTo>
                    <a:pt x="20" y="14"/>
                  </a:lnTo>
                  <a:lnTo>
                    <a:pt x="20" y="0"/>
                  </a:lnTo>
                  <a:lnTo>
                    <a:pt x="12" y="0"/>
                  </a:lnTo>
                  <a:lnTo>
                    <a:pt x="9" y="0"/>
                  </a:lnTo>
                  <a:lnTo>
                    <a:pt x="9" y="14"/>
                  </a:lnTo>
                  <a:lnTo>
                    <a:pt x="12" y="14"/>
                  </a:lnTo>
                  <a:lnTo>
                    <a:pt x="12" y="0"/>
                  </a:lnTo>
                  <a:lnTo>
                    <a:pt x="4" y="0"/>
                  </a:lnTo>
                  <a:lnTo>
                    <a:pt x="0" y="0"/>
                  </a:lnTo>
                  <a:lnTo>
                    <a:pt x="0" y="14"/>
                  </a:lnTo>
                  <a:lnTo>
                    <a:pt x="4" y="14"/>
                  </a:lnTo>
                  <a:lnTo>
                    <a:pt x="4" y="0"/>
                  </a:lnTo>
                  <a:lnTo>
                    <a:pt x="11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7" name="Freeform 1079"/>
            <p:cNvSpPr>
              <a:spLocks/>
            </p:cNvSpPr>
            <p:nvPr/>
          </p:nvSpPr>
          <p:spPr bwMode="auto">
            <a:xfrm>
              <a:off x="222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8" name="Freeform 1080"/>
            <p:cNvSpPr>
              <a:spLocks/>
            </p:cNvSpPr>
            <p:nvPr/>
          </p:nvSpPr>
          <p:spPr bwMode="auto">
            <a:xfrm>
              <a:off x="221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29" name="Freeform 1081"/>
            <p:cNvSpPr>
              <a:spLocks/>
            </p:cNvSpPr>
            <p:nvPr/>
          </p:nvSpPr>
          <p:spPr bwMode="auto">
            <a:xfrm>
              <a:off x="220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0" name="Freeform 1082"/>
            <p:cNvSpPr>
              <a:spLocks/>
            </p:cNvSpPr>
            <p:nvPr/>
          </p:nvSpPr>
          <p:spPr bwMode="auto">
            <a:xfrm>
              <a:off x="219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1" name="Freeform 1083"/>
            <p:cNvSpPr>
              <a:spLocks/>
            </p:cNvSpPr>
            <p:nvPr/>
          </p:nvSpPr>
          <p:spPr bwMode="auto">
            <a:xfrm>
              <a:off x="219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2" name="Freeform 1084"/>
            <p:cNvSpPr>
              <a:spLocks/>
            </p:cNvSpPr>
            <p:nvPr/>
          </p:nvSpPr>
          <p:spPr bwMode="auto">
            <a:xfrm>
              <a:off x="218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3" name="Freeform 1085"/>
            <p:cNvSpPr>
              <a:spLocks/>
            </p:cNvSpPr>
            <p:nvPr/>
          </p:nvSpPr>
          <p:spPr bwMode="auto">
            <a:xfrm>
              <a:off x="217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4" name="Freeform 1086"/>
            <p:cNvSpPr>
              <a:spLocks/>
            </p:cNvSpPr>
            <p:nvPr/>
          </p:nvSpPr>
          <p:spPr bwMode="auto">
            <a:xfrm>
              <a:off x="216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5" name="Freeform 1087"/>
            <p:cNvSpPr>
              <a:spLocks/>
            </p:cNvSpPr>
            <p:nvPr/>
          </p:nvSpPr>
          <p:spPr bwMode="auto">
            <a:xfrm>
              <a:off x="215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6" name="Freeform 1088"/>
            <p:cNvSpPr>
              <a:spLocks/>
            </p:cNvSpPr>
            <p:nvPr/>
          </p:nvSpPr>
          <p:spPr bwMode="auto">
            <a:xfrm>
              <a:off x="214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7" name="Freeform 1089"/>
            <p:cNvSpPr>
              <a:spLocks/>
            </p:cNvSpPr>
            <p:nvPr/>
          </p:nvSpPr>
          <p:spPr bwMode="auto">
            <a:xfrm>
              <a:off x="214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8" name="Freeform 1090"/>
            <p:cNvSpPr>
              <a:spLocks/>
            </p:cNvSpPr>
            <p:nvPr/>
          </p:nvSpPr>
          <p:spPr bwMode="auto">
            <a:xfrm>
              <a:off x="213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39" name="Freeform 1091"/>
            <p:cNvSpPr>
              <a:spLocks/>
            </p:cNvSpPr>
            <p:nvPr/>
          </p:nvSpPr>
          <p:spPr bwMode="auto">
            <a:xfrm>
              <a:off x="212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0" name="Freeform 1092"/>
            <p:cNvSpPr>
              <a:spLocks/>
            </p:cNvSpPr>
            <p:nvPr/>
          </p:nvSpPr>
          <p:spPr bwMode="auto">
            <a:xfrm>
              <a:off x="211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1" name="Freeform 1093"/>
            <p:cNvSpPr>
              <a:spLocks/>
            </p:cNvSpPr>
            <p:nvPr/>
          </p:nvSpPr>
          <p:spPr bwMode="auto">
            <a:xfrm>
              <a:off x="1856" y="2411"/>
              <a:ext cx="244" cy="15"/>
            </a:xfrm>
            <a:custGeom>
              <a:avLst/>
              <a:gdLst>
                <a:gd name="T0" fmla="*/ 238 w 244"/>
                <a:gd name="T1" fmla="*/ 14 h 15"/>
                <a:gd name="T2" fmla="*/ 235 w 244"/>
                <a:gd name="T3" fmla="*/ 0 h 15"/>
                <a:gd name="T4" fmla="*/ 235 w 244"/>
                <a:gd name="T5" fmla="*/ 14 h 15"/>
                <a:gd name="T6" fmla="*/ 223 w 244"/>
                <a:gd name="T7" fmla="*/ 0 h 15"/>
                <a:gd name="T8" fmla="*/ 227 w 244"/>
                <a:gd name="T9" fmla="*/ 0 h 15"/>
                <a:gd name="T10" fmla="*/ 214 w 244"/>
                <a:gd name="T11" fmla="*/ 14 h 15"/>
                <a:gd name="T12" fmla="*/ 210 w 244"/>
                <a:gd name="T13" fmla="*/ 0 h 15"/>
                <a:gd name="T14" fmla="*/ 210 w 244"/>
                <a:gd name="T15" fmla="*/ 14 h 15"/>
                <a:gd name="T16" fmla="*/ 198 w 244"/>
                <a:gd name="T17" fmla="*/ 0 h 15"/>
                <a:gd name="T18" fmla="*/ 202 w 244"/>
                <a:gd name="T19" fmla="*/ 0 h 15"/>
                <a:gd name="T20" fmla="*/ 190 w 244"/>
                <a:gd name="T21" fmla="*/ 14 h 15"/>
                <a:gd name="T22" fmla="*/ 185 w 244"/>
                <a:gd name="T23" fmla="*/ 0 h 15"/>
                <a:gd name="T24" fmla="*/ 185 w 244"/>
                <a:gd name="T25" fmla="*/ 14 h 15"/>
                <a:gd name="T26" fmla="*/ 174 w 244"/>
                <a:gd name="T27" fmla="*/ 0 h 15"/>
                <a:gd name="T28" fmla="*/ 177 w 244"/>
                <a:gd name="T29" fmla="*/ 0 h 15"/>
                <a:gd name="T30" fmla="*/ 165 w 244"/>
                <a:gd name="T31" fmla="*/ 14 h 15"/>
                <a:gd name="T32" fmla="*/ 161 w 244"/>
                <a:gd name="T33" fmla="*/ 0 h 15"/>
                <a:gd name="T34" fmla="*/ 161 w 244"/>
                <a:gd name="T35" fmla="*/ 14 h 15"/>
                <a:gd name="T36" fmla="*/ 148 w 244"/>
                <a:gd name="T37" fmla="*/ 0 h 15"/>
                <a:gd name="T38" fmla="*/ 153 w 244"/>
                <a:gd name="T39" fmla="*/ 0 h 15"/>
                <a:gd name="T40" fmla="*/ 140 w 244"/>
                <a:gd name="T41" fmla="*/ 14 h 15"/>
                <a:gd name="T42" fmla="*/ 136 w 244"/>
                <a:gd name="T43" fmla="*/ 0 h 15"/>
                <a:gd name="T44" fmla="*/ 136 w 244"/>
                <a:gd name="T45" fmla="*/ 14 h 15"/>
                <a:gd name="T46" fmla="*/ 123 w 244"/>
                <a:gd name="T47" fmla="*/ 0 h 15"/>
                <a:gd name="T48" fmla="*/ 127 w 244"/>
                <a:gd name="T49" fmla="*/ 0 h 15"/>
                <a:gd name="T50" fmla="*/ 115 w 244"/>
                <a:gd name="T51" fmla="*/ 14 h 15"/>
                <a:gd name="T52" fmla="*/ 111 w 244"/>
                <a:gd name="T53" fmla="*/ 0 h 15"/>
                <a:gd name="T54" fmla="*/ 111 w 244"/>
                <a:gd name="T55" fmla="*/ 14 h 15"/>
                <a:gd name="T56" fmla="*/ 99 w 244"/>
                <a:gd name="T57" fmla="*/ 0 h 15"/>
                <a:gd name="T58" fmla="*/ 102 w 244"/>
                <a:gd name="T59" fmla="*/ 0 h 15"/>
                <a:gd name="T60" fmla="*/ 90 w 244"/>
                <a:gd name="T61" fmla="*/ 14 h 15"/>
                <a:gd name="T62" fmla="*/ 86 w 244"/>
                <a:gd name="T63" fmla="*/ 0 h 15"/>
                <a:gd name="T64" fmla="*/ 86 w 244"/>
                <a:gd name="T65" fmla="*/ 14 h 15"/>
                <a:gd name="T66" fmla="*/ 74 w 244"/>
                <a:gd name="T67" fmla="*/ 0 h 15"/>
                <a:gd name="T68" fmla="*/ 78 w 244"/>
                <a:gd name="T69" fmla="*/ 0 h 15"/>
                <a:gd name="T70" fmla="*/ 66 w 244"/>
                <a:gd name="T71" fmla="*/ 14 h 15"/>
                <a:gd name="T72" fmla="*/ 61 w 244"/>
                <a:gd name="T73" fmla="*/ 0 h 15"/>
                <a:gd name="T74" fmla="*/ 61 w 244"/>
                <a:gd name="T75" fmla="*/ 14 h 15"/>
                <a:gd name="T76" fmla="*/ 49 w 244"/>
                <a:gd name="T77" fmla="*/ 0 h 15"/>
                <a:gd name="T78" fmla="*/ 53 w 244"/>
                <a:gd name="T79" fmla="*/ 0 h 15"/>
                <a:gd name="T80" fmla="*/ 41 w 244"/>
                <a:gd name="T81" fmla="*/ 14 h 15"/>
                <a:gd name="T82" fmla="*/ 37 w 244"/>
                <a:gd name="T83" fmla="*/ 0 h 15"/>
                <a:gd name="T84" fmla="*/ 37 w 244"/>
                <a:gd name="T85" fmla="*/ 14 h 15"/>
                <a:gd name="T86" fmla="*/ 25 w 244"/>
                <a:gd name="T87" fmla="*/ 0 h 15"/>
                <a:gd name="T88" fmla="*/ 28 w 244"/>
                <a:gd name="T89" fmla="*/ 0 h 15"/>
                <a:gd name="T90" fmla="*/ 16 w 244"/>
                <a:gd name="T91" fmla="*/ 14 h 15"/>
                <a:gd name="T92" fmla="*/ 12 w 244"/>
                <a:gd name="T93" fmla="*/ 0 h 15"/>
                <a:gd name="T94" fmla="*/ 12 w 244"/>
                <a:gd name="T95" fmla="*/ 14 h 15"/>
                <a:gd name="T96" fmla="*/ 0 w 244"/>
                <a:gd name="T97" fmla="*/ 0 h 15"/>
                <a:gd name="T98" fmla="*/ 5 w 244"/>
                <a:gd name="T9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4" h="15">
                  <a:moveTo>
                    <a:pt x="243" y="0"/>
                  </a:moveTo>
                  <a:lnTo>
                    <a:pt x="238" y="0"/>
                  </a:lnTo>
                  <a:lnTo>
                    <a:pt x="238" y="14"/>
                  </a:lnTo>
                  <a:lnTo>
                    <a:pt x="243" y="14"/>
                  </a:lnTo>
                  <a:lnTo>
                    <a:pt x="243" y="0"/>
                  </a:lnTo>
                  <a:lnTo>
                    <a:pt x="235" y="0"/>
                  </a:lnTo>
                  <a:lnTo>
                    <a:pt x="231" y="0"/>
                  </a:lnTo>
                  <a:lnTo>
                    <a:pt x="231" y="14"/>
                  </a:lnTo>
                  <a:lnTo>
                    <a:pt x="235" y="14"/>
                  </a:lnTo>
                  <a:lnTo>
                    <a:pt x="235" y="0"/>
                  </a:lnTo>
                  <a:lnTo>
                    <a:pt x="227" y="0"/>
                  </a:lnTo>
                  <a:lnTo>
                    <a:pt x="223" y="0"/>
                  </a:lnTo>
                  <a:lnTo>
                    <a:pt x="223" y="14"/>
                  </a:lnTo>
                  <a:lnTo>
                    <a:pt x="227" y="14"/>
                  </a:lnTo>
                  <a:lnTo>
                    <a:pt x="227" y="0"/>
                  </a:lnTo>
                  <a:lnTo>
                    <a:pt x="218" y="0"/>
                  </a:lnTo>
                  <a:lnTo>
                    <a:pt x="214" y="0"/>
                  </a:lnTo>
                  <a:lnTo>
                    <a:pt x="214" y="14"/>
                  </a:lnTo>
                  <a:lnTo>
                    <a:pt x="218" y="14"/>
                  </a:lnTo>
                  <a:lnTo>
                    <a:pt x="218" y="0"/>
                  </a:lnTo>
                  <a:lnTo>
                    <a:pt x="210" y="0"/>
                  </a:lnTo>
                  <a:lnTo>
                    <a:pt x="206" y="0"/>
                  </a:lnTo>
                  <a:lnTo>
                    <a:pt x="206" y="14"/>
                  </a:lnTo>
                  <a:lnTo>
                    <a:pt x="210" y="14"/>
                  </a:lnTo>
                  <a:lnTo>
                    <a:pt x="210" y="0"/>
                  </a:lnTo>
                  <a:lnTo>
                    <a:pt x="202" y="0"/>
                  </a:lnTo>
                  <a:lnTo>
                    <a:pt x="198" y="0"/>
                  </a:lnTo>
                  <a:lnTo>
                    <a:pt x="198" y="14"/>
                  </a:lnTo>
                  <a:lnTo>
                    <a:pt x="202" y="14"/>
                  </a:lnTo>
                  <a:lnTo>
                    <a:pt x="202" y="0"/>
                  </a:lnTo>
                  <a:lnTo>
                    <a:pt x="194" y="0"/>
                  </a:lnTo>
                  <a:lnTo>
                    <a:pt x="190" y="0"/>
                  </a:lnTo>
                  <a:lnTo>
                    <a:pt x="190" y="14"/>
                  </a:lnTo>
                  <a:lnTo>
                    <a:pt x="194" y="14"/>
                  </a:lnTo>
                  <a:lnTo>
                    <a:pt x="194" y="0"/>
                  </a:lnTo>
                  <a:lnTo>
                    <a:pt x="185" y="0"/>
                  </a:lnTo>
                  <a:lnTo>
                    <a:pt x="182" y="0"/>
                  </a:lnTo>
                  <a:lnTo>
                    <a:pt x="182" y="14"/>
                  </a:lnTo>
                  <a:lnTo>
                    <a:pt x="185" y="14"/>
                  </a:lnTo>
                  <a:lnTo>
                    <a:pt x="185" y="0"/>
                  </a:lnTo>
                  <a:lnTo>
                    <a:pt x="177" y="0"/>
                  </a:lnTo>
                  <a:lnTo>
                    <a:pt x="174" y="0"/>
                  </a:lnTo>
                  <a:lnTo>
                    <a:pt x="174" y="14"/>
                  </a:lnTo>
                  <a:lnTo>
                    <a:pt x="177" y="14"/>
                  </a:lnTo>
                  <a:lnTo>
                    <a:pt x="177" y="0"/>
                  </a:lnTo>
                  <a:lnTo>
                    <a:pt x="169" y="0"/>
                  </a:lnTo>
                  <a:lnTo>
                    <a:pt x="165" y="0"/>
                  </a:lnTo>
                  <a:lnTo>
                    <a:pt x="165" y="14"/>
                  </a:lnTo>
                  <a:lnTo>
                    <a:pt x="169" y="14"/>
                  </a:lnTo>
                  <a:lnTo>
                    <a:pt x="169" y="0"/>
                  </a:lnTo>
                  <a:lnTo>
                    <a:pt x="161" y="0"/>
                  </a:lnTo>
                  <a:lnTo>
                    <a:pt x="157" y="0"/>
                  </a:lnTo>
                  <a:lnTo>
                    <a:pt x="157" y="14"/>
                  </a:lnTo>
                  <a:lnTo>
                    <a:pt x="161" y="14"/>
                  </a:lnTo>
                  <a:lnTo>
                    <a:pt x="161" y="0"/>
                  </a:lnTo>
                  <a:lnTo>
                    <a:pt x="153" y="0"/>
                  </a:lnTo>
                  <a:lnTo>
                    <a:pt x="148" y="0"/>
                  </a:lnTo>
                  <a:lnTo>
                    <a:pt x="148" y="14"/>
                  </a:lnTo>
                  <a:lnTo>
                    <a:pt x="153" y="14"/>
                  </a:lnTo>
                  <a:lnTo>
                    <a:pt x="153" y="0"/>
                  </a:lnTo>
                  <a:lnTo>
                    <a:pt x="144" y="0"/>
                  </a:lnTo>
                  <a:lnTo>
                    <a:pt x="140" y="0"/>
                  </a:lnTo>
                  <a:lnTo>
                    <a:pt x="140" y="14"/>
                  </a:lnTo>
                  <a:lnTo>
                    <a:pt x="144" y="14"/>
                  </a:lnTo>
                  <a:lnTo>
                    <a:pt x="144" y="0"/>
                  </a:lnTo>
                  <a:lnTo>
                    <a:pt x="136" y="0"/>
                  </a:lnTo>
                  <a:lnTo>
                    <a:pt x="132" y="0"/>
                  </a:lnTo>
                  <a:lnTo>
                    <a:pt x="132" y="14"/>
                  </a:lnTo>
                  <a:lnTo>
                    <a:pt x="136" y="14"/>
                  </a:lnTo>
                  <a:lnTo>
                    <a:pt x="136" y="0"/>
                  </a:lnTo>
                  <a:lnTo>
                    <a:pt x="127" y="0"/>
                  </a:lnTo>
                  <a:lnTo>
                    <a:pt x="123" y="0"/>
                  </a:lnTo>
                  <a:lnTo>
                    <a:pt x="123" y="14"/>
                  </a:lnTo>
                  <a:lnTo>
                    <a:pt x="127" y="14"/>
                  </a:lnTo>
                  <a:lnTo>
                    <a:pt x="127" y="0"/>
                  </a:lnTo>
                  <a:lnTo>
                    <a:pt x="119" y="0"/>
                  </a:lnTo>
                  <a:lnTo>
                    <a:pt x="115" y="0"/>
                  </a:lnTo>
                  <a:lnTo>
                    <a:pt x="115" y="14"/>
                  </a:lnTo>
                  <a:lnTo>
                    <a:pt x="119" y="14"/>
                  </a:lnTo>
                  <a:lnTo>
                    <a:pt x="119" y="0"/>
                  </a:lnTo>
                  <a:lnTo>
                    <a:pt x="111" y="0"/>
                  </a:lnTo>
                  <a:lnTo>
                    <a:pt x="107" y="0"/>
                  </a:lnTo>
                  <a:lnTo>
                    <a:pt x="107" y="14"/>
                  </a:lnTo>
                  <a:lnTo>
                    <a:pt x="111" y="14"/>
                  </a:lnTo>
                  <a:lnTo>
                    <a:pt x="111" y="0"/>
                  </a:lnTo>
                  <a:lnTo>
                    <a:pt x="102" y="0"/>
                  </a:lnTo>
                  <a:lnTo>
                    <a:pt x="99" y="0"/>
                  </a:lnTo>
                  <a:lnTo>
                    <a:pt x="99" y="14"/>
                  </a:lnTo>
                  <a:lnTo>
                    <a:pt x="102" y="14"/>
                  </a:lnTo>
                  <a:lnTo>
                    <a:pt x="102" y="0"/>
                  </a:lnTo>
                  <a:lnTo>
                    <a:pt x="94" y="0"/>
                  </a:lnTo>
                  <a:lnTo>
                    <a:pt x="90" y="0"/>
                  </a:lnTo>
                  <a:lnTo>
                    <a:pt x="90" y="14"/>
                  </a:lnTo>
                  <a:lnTo>
                    <a:pt x="94" y="14"/>
                  </a:lnTo>
                  <a:lnTo>
                    <a:pt x="94" y="0"/>
                  </a:lnTo>
                  <a:lnTo>
                    <a:pt x="86" y="0"/>
                  </a:lnTo>
                  <a:lnTo>
                    <a:pt x="82" y="0"/>
                  </a:lnTo>
                  <a:lnTo>
                    <a:pt x="82" y="14"/>
                  </a:lnTo>
                  <a:lnTo>
                    <a:pt x="86" y="14"/>
                  </a:lnTo>
                  <a:lnTo>
                    <a:pt x="86" y="0"/>
                  </a:lnTo>
                  <a:lnTo>
                    <a:pt x="78" y="0"/>
                  </a:lnTo>
                  <a:lnTo>
                    <a:pt x="74" y="0"/>
                  </a:lnTo>
                  <a:lnTo>
                    <a:pt x="74" y="14"/>
                  </a:lnTo>
                  <a:lnTo>
                    <a:pt x="78" y="14"/>
                  </a:lnTo>
                  <a:lnTo>
                    <a:pt x="78" y="0"/>
                  </a:lnTo>
                  <a:lnTo>
                    <a:pt x="69" y="0"/>
                  </a:lnTo>
                  <a:lnTo>
                    <a:pt x="66" y="0"/>
                  </a:lnTo>
                  <a:lnTo>
                    <a:pt x="66" y="14"/>
                  </a:lnTo>
                  <a:lnTo>
                    <a:pt x="69" y="14"/>
                  </a:lnTo>
                  <a:lnTo>
                    <a:pt x="69" y="0"/>
                  </a:lnTo>
                  <a:lnTo>
                    <a:pt x="61" y="0"/>
                  </a:lnTo>
                  <a:lnTo>
                    <a:pt x="58" y="0"/>
                  </a:lnTo>
                  <a:lnTo>
                    <a:pt x="58" y="14"/>
                  </a:lnTo>
                  <a:lnTo>
                    <a:pt x="61" y="14"/>
                  </a:lnTo>
                  <a:lnTo>
                    <a:pt x="61" y="0"/>
                  </a:lnTo>
                  <a:lnTo>
                    <a:pt x="53" y="0"/>
                  </a:lnTo>
                  <a:lnTo>
                    <a:pt x="49" y="0"/>
                  </a:lnTo>
                  <a:lnTo>
                    <a:pt x="49" y="14"/>
                  </a:lnTo>
                  <a:lnTo>
                    <a:pt x="53" y="14"/>
                  </a:lnTo>
                  <a:lnTo>
                    <a:pt x="53" y="0"/>
                  </a:lnTo>
                  <a:lnTo>
                    <a:pt x="46" y="0"/>
                  </a:lnTo>
                  <a:lnTo>
                    <a:pt x="41" y="0"/>
                  </a:lnTo>
                  <a:lnTo>
                    <a:pt x="41" y="14"/>
                  </a:lnTo>
                  <a:lnTo>
                    <a:pt x="46" y="14"/>
                  </a:lnTo>
                  <a:lnTo>
                    <a:pt x="46" y="0"/>
                  </a:lnTo>
                  <a:lnTo>
                    <a:pt x="37" y="0"/>
                  </a:lnTo>
                  <a:lnTo>
                    <a:pt x="33" y="0"/>
                  </a:lnTo>
                  <a:lnTo>
                    <a:pt x="33" y="14"/>
                  </a:lnTo>
                  <a:lnTo>
                    <a:pt x="37" y="14"/>
                  </a:lnTo>
                  <a:lnTo>
                    <a:pt x="37" y="0"/>
                  </a:lnTo>
                  <a:lnTo>
                    <a:pt x="28" y="0"/>
                  </a:lnTo>
                  <a:lnTo>
                    <a:pt x="25" y="0"/>
                  </a:lnTo>
                  <a:lnTo>
                    <a:pt x="25" y="14"/>
                  </a:lnTo>
                  <a:lnTo>
                    <a:pt x="28" y="14"/>
                  </a:lnTo>
                  <a:lnTo>
                    <a:pt x="28" y="0"/>
                  </a:lnTo>
                  <a:lnTo>
                    <a:pt x="21" y="0"/>
                  </a:lnTo>
                  <a:lnTo>
                    <a:pt x="16" y="0"/>
                  </a:lnTo>
                  <a:lnTo>
                    <a:pt x="16" y="14"/>
                  </a:lnTo>
                  <a:lnTo>
                    <a:pt x="21" y="14"/>
                  </a:lnTo>
                  <a:lnTo>
                    <a:pt x="21" y="0"/>
                  </a:lnTo>
                  <a:lnTo>
                    <a:pt x="12" y="0"/>
                  </a:lnTo>
                  <a:lnTo>
                    <a:pt x="8" y="0"/>
                  </a:lnTo>
                  <a:lnTo>
                    <a:pt x="8" y="14"/>
                  </a:lnTo>
                  <a:lnTo>
                    <a:pt x="12" y="14"/>
                  </a:lnTo>
                  <a:lnTo>
                    <a:pt x="12" y="0"/>
                  </a:lnTo>
                  <a:lnTo>
                    <a:pt x="5" y="0"/>
                  </a:lnTo>
                  <a:lnTo>
                    <a:pt x="0" y="0"/>
                  </a:lnTo>
                  <a:lnTo>
                    <a:pt x="0" y="14"/>
                  </a:lnTo>
                  <a:lnTo>
                    <a:pt x="5" y="14"/>
                  </a:lnTo>
                  <a:lnTo>
                    <a:pt x="5" y="0"/>
                  </a:lnTo>
                  <a:lnTo>
                    <a:pt x="243"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2" name="Freeform 1094"/>
            <p:cNvSpPr>
              <a:spLocks/>
            </p:cNvSpPr>
            <p:nvPr/>
          </p:nvSpPr>
          <p:spPr bwMode="auto">
            <a:xfrm>
              <a:off x="209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3" name="Freeform 1095"/>
            <p:cNvSpPr>
              <a:spLocks/>
            </p:cNvSpPr>
            <p:nvPr/>
          </p:nvSpPr>
          <p:spPr bwMode="auto">
            <a:xfrm>
              <a:off x="208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4" name="Freeform 1096"/>
            <p:cNvSpPr>
              <a:spLocks/>
            </p:cNvSpPr>
            <p:nvPr/>
          </p:nvSpPr>
          <p:spPr bwMode="auto">
            <a:xfrm>
              <a:off x="207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5" name="Freeform 1097"/>
            <p:cNvSpPr>
              <a:spLocks/>
            </p:cNvSpPr>
            <p:nvPr/>
          </p:nvSpPr>
          <p:spPr bwMode="auto">
            <a:xfrm>
              <a:off x="206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6" name="Freeform 1098"/>
            <p:cNvSpPr>
              <a:spLocks/>
            </p:cNvSpPr>
            <p:nvPr/>
          </p:nvSpPr>
          <p:spPr bwMode="auto">
            <a:xfrm>
              <a:off x="205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7" name="Freeform 1099"/>
            <p:cNvSpPr>
              <a:spLocks/>
            </p:cNvSpPr>
            <p:nvPr/>
          </p:nvSpPr>
          <p:spPr bwMode="auto">
            <a:xfrm>
              <a:off x="204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8" name="Freeform 1100"/>
            <p:cNvSpPr>
              <a:spLocks/>
            </p:cNvSpPr>
            <p:nvPr/>
          </p:nvSpPr>
          <p:spPr bwMode="auto">
            <a:xfrm>
              <a:off x="204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49" name="Freeform 1101"/>
            <p:cNvSpPr>
              <a:spLocks/>
            </p:cNvSpPr>
            <p:nvPr/>
          </p:nvSpPr>
          <p:spPr bwMode="auto">
            <a:xfrm>
              <a:off x="203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0" name="Freeform 1102"/>
            <p:cNvSpPr>
              <a:spLocks/>
            </p:cNvSpPr>
            <p:nvPr/>
          </p:nvSpPr>
          <p:spPr bwMode="auto">
            <a:xfrm>
              <a:off x="202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1" name="Freeform 1103"/>
            <p:cNvSpPr>
              <a:spLocks/>
            </p:cNvSpPr>
            <p:nvPr/>
          </p:nvSpPr>
          <p:spPr bwMode="auto">
            <a:xfrm>
              <a:off x="201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2" name="Freeform 1104"/>
            <p:cNvSpPr>
              <a:spLocks/>
            </p:cNvSpPr>
            <p:nvPr/>
          </p:nvSpPr>
          <p:spPr bwMode="auto">
            <a:xfrm>
              <a:off x="200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3" name="Freeform 1105"/>
            <p:cNvSpPr>
              <a:spLocks/>
            </p:cNvSpPr>
            <p:nvPr/>
          </p:nvSpPr>
          <p:spPr bwMode="auto">
            <a:xfrm>
              <a:off x="199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4" name="Freeform 1106"/>
            <p:cNvSpPr>
              <a:spLocks/>
            </p:cNvSpPr>
            <p:nvPr/>
          </p:nvSpPr>
          <p:spPr bwMode="auto">
            <a:xfrm>
              <a:off x="198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5" name="Freeform 1107"/>
            <p:cNvSpPr>
              <a:spLocks/>
            </p:cNvSpPr>
            <p:nvPr/>
          </p:nvSpPr>
          <p:spPr bwMode="auto">
            <a:xfrm>
              <a:off x="198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6" name="Freeform 1108"/>
            <p:cNvSpPr>
              <a:spLocks/>
            </p:cNvSpPr>
            <p:nvPr/>
          </p:nvSpPr>
          <p:spPr bwMode="auto">
            <a:xfrm>
              <a:off x="197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7" name="Freeform 1109"/>
            <p:cNvSpPr>
              <a:spLocks/>
            </p:cNvSpPr>
            <p:nvPr/>
          </p:nvSpPr>
          <p:spPr bwMode="auto">
            <a:xfrm>
              <a:off x="196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8" name="Freeform 1110"/>
            <p:cNvSpPr>
              <a:spLocks/>
            </p:cNvSpPr>
            <p:nvPr/>
          </p:nvSpPr>
          <p:spPr bwMode="auto">
            <a:xfrm>
              <a:off x="195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59" name="Freeform 1111"/>
            <p:cNvSpPr>
              <a:spLocks/>
            </p:cNvSpPr>
            <p:nvPr/>
          </p:nvSpPr>
          <p:spPr bwMode="auto">
            <a:xfrm>
              <a:off x="194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0" name="Freeform 1112"/>
            <p:cNvSpPr>
              <a:spLocks/>
            </p:cNvSpPr>
            <p:nvPr/>
          </p:nvSpPr>
          <p:spPr bwMode="auto">
            <a:xfrm>
              <a:off x="193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1" name="Freeform 1113"/>
            <p:cNvSpPr>
              <a:spLocks/>
            </p:cNvSpPr>
            <p:nvPr/>
          </p:nvSpPr>
          <p:spPr bwMode="auto">
            <a:xfrm>
              <a:off x="193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2" name="Freeform 1114"/>
            <p:cNvSpPr>
              <a:spLocks/>
            </p:cNvSpPr>
            <p:nvPr/>
          </p:nvSpPr>
          <p:spPr bwMode="auto">
            <a:xfrm>
              <a:off x="192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3" name="Freeform 1115"/>
            <p:cNvSpPr>
              <a:spLocks/>
            </p:cNvSpPr>
            <p:nvPr/>
          </p:nvSpPr>
          <p:spPr bwMode="auto">
            <a:xfrm>
              <a:off x="191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4" name="Freeform 1116"/>
            <p:cNvSpPr>
              <a:spLocks/>
            </p:cNvSpPr>
            <p:nvPr/>
          </p:nvSpPr>
          <p:spPr bwMode="auto">
            <a:xfrm>
              <a:off x="190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5" name="Freeform 1117"/>
            <p:cNvSpPr>
              <a:spLocks/>
            </p:cNvSpPr>
            <p:nvPr/>
          </p:nvSpPr>
          <p:spPr bwMode="auto">
            <a:xfrm>
              <a:off x="189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6" name="Freeform 1118"/>
            <p:cNvSpPr>
              <a:spLocks/>
            </p:cNvSpPr>
            <p:nvPr/>
          </p:nvSpPr>
          <p:spPr bwMode="auto">
            <a:xfrm>
              <a:off x="188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7" name="Freeform 1119"/>
            <p:cNvSpPr>
              <a:spLocks/>
            </p:cNvSpPr>
            <p:nvPr/>
          </p:nvSpPr>
          <p:spPr bwMode="auto">
            <a:xfrm>
              <a:off x="188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8" name="Freeform 1120"/>
            <p:cNvSpPr>
              <a:spLocks/>
            </p:cNvSpPr>
            <p:nvPr/>
          </p:nvSpPr>
          <p:spPr bwMode="auto">
            <a:xfrm>
              <a:off x="187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69" name="Freeform 1121"/>
            <p:cNvSpPr>
              <a:spLocks/>
            </p:cNvSpPr>
            <p:nvPr/>
          </p:nvSpPr>
          <p:spPr bwMode="auto">
            <a:xfrm>
              <a:off x="186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0" name="Freeform 1122"/>
            <p:cNvSpPr>
              <a:spLocks/>
            </p:cNvSpPr>
            <p:nvPr/>
          </p:nvSpPr>
          <p:spPr bwMode="auto">
            <a:xfrm>
              <a:off x="185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1" name="Freeform 1123"/>
            <p:cNvSpPr>
              <a:spLocks/>
            </p:cNvSpPr>
            <p:nvPr/>
          </p:nvSpPr>
          <p:spPr bwMode="auto">
            <a:xfrm>
              <a:off x="184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2" name="Freeform 1124"/>
            <p:cNvSpPr>
              <a:spLocks/>
            </p:cNvSpPr>
            <p:nvPr/>
          </p:nvSpPr>
          <p:spPr bwMode="auto">
            <a:xfrm>
              <a:off x="1688" y="2411"/>
              <a:ext cx="143" cy="15"/>
            </a:xfrm>
            <a:custGeom>
              <a:avLst/>
              <a:gdLst>
                <a:gd name="T0" fmla="*/ 138 w 143"/>
                <a:gd name="T1" fmla="*/ 0 h 15"/>
                <a:gd name="T2" fmla="*/ 142 w 143"/>
                <a:gd name="T3" fmla="*/ 14 h 15"/>
                <a:gd name="T4" fmla="*/ 134 w 143"/>
                <a:gd name="T5" fmla="*/ 0 h 15"/>
                <a:gd name="T6" fmla="*/ 129 w 143"/>
                <a:gd name="T7" fmla="*/ 14 h 15"/>
                <a:gd name="T8" fmla="*/ 134 w 143"/>
                <a:gd name="T9" fmla="*/ 0 h 15"/>
                <a:gd name="T10" fmla="*/ 121 w 143"/>
                <a:gd name="T11" fmla="*/ 0 h 15"/>
                <a:gd name="T12" fmla="*/ 126 w 143"/>
                <a:gd name="T13" fmla="*/ 14 h 15"/>
                <a:gd name="T14" fmla="*/ 118 w 143"/>
                <a:gd name="T15" fmla="*/ 0 h 15"/>
                <a:gd name="T16" fmla="*/ 113 w 143"/>
                <a:gd name="T17" fmla="*/ 14 h 15"/>
                <a:gd name="T18" fmla="*/ 118 w 143"/>
                <a:gd name="T19" fmla="*/ 0 h 15"/>
                <a:gd name="T20" fmla="*/ 105 w 143"/>
                <a:gd name="T21" fmla="*/ 0 h 15"/>
                <a:gd name="T22" fmla="*/ 110 w 143"/>
                <a:gd name="T23" fmla="*/ 14 h 15"/>
                <a:gd name="T24" fmla="*/ 102 w 143"/>
                <a:gd name="T25" fmla="*/ 0 h 15"/>
                <a:gd name="T26" fmla="*/ 97 w 143"/>
                <a:gd name="T27" fmla="*/ 14 h 15"/>
                <a:gd name="T28" fmla="*/ 102 w 143"/>
                <a:gd name="T29" fmla="*/ 0 h 15"/>
                <a:gd name="T30" fmla="*/ 89 w 143"/>
                <a:gd name="T31" fmla="*/ 0 h 15"/>
                <a:gd name="T32" fmla="*/ 93 w 143"/>
                <a:gd name="T33" fmla="*/ 14 h 15"/>
                <a:gd name="T34" fmla="*/ 85 w 143"/>
                <a:gd name="T35" fmla="*/ 0 h 15"/>
                <a:gd name="T36" fmla="*/ 81 w 143"/>
                <a:gd name="T37" fmla="*/ 14 h 15"/>
                <a:gd name="T38" fmla="*/ 85 w 143"/>
                <a:gd name="T39" fmla="*/ 0 h 15"/>
                <a:gd name="T40" fmla="*/ 73 w 143"/>
                <a:gd name="T41" fmla="*/ 0 h 15"/>
                <a:gd name="T42" fmla="*/ 77 w 143"/>
                <a:gd name="T43" fmla="*/ 14 h 15"/>
                <a:gd name="T44" fmla="*/ 69 w 143"/>
                <a:gd name="T45" fmla="*/ 0 h 15"/>
                <a:gd name="T46" fmla="*/ 65 w 143"/>
                <a:gd name="T47" fmla="*/ 14 h 15"/>
                <a:gd name="T48" fmla="*/ 69 w 143"/>
                <a:gd name="T49" fmla="*/ 0 h 15"/>
                <a:gd name="T50" fmla="*/ 57 w 143"/>
                <a:gd name="T51" fmla="*/ 0 h 15"/>
                <a:gd name="T52" fmla="*/ 61 w 143"/>
                <a:gd name="T53" fmla="*/ 14 h 15"/>
                <a:gd name="T54" fmla="*/ 53 w 143"/>
                <a:gd name="T55" fmla="*/ 0 h 15"/>
                <a:gd name="T56" fmla="*/ 49 w 143"/>
                <a:gd name="T57" fmla="*/ 14 h 15"/>
                <a:gd name="T58" fmla="*/ 53 w 143"/>
                <a:gd name="T59" fmla="*/ 0 h 15"/>
                <a:gd name="T60" fmla="*/ 40 w 143"/>
                <a:gd name="T61" fmla="*/ 0 h 15"/>
                <a:gd name="T62" fmla="*/ 45 w 143"/>
                <a:gd name="T63" fmla="*/ 14 h 15"/>
                <a:gd name="T64" fmla="*/ 37 w 143"/>
                <a:gd name="T65" fmla="*/ 0 h 15"/>
                <a:gd name="T66" fmla="*/ 32 w 143"/>
                <a:gd name="T67" fmla="*/ 14 h 15"/>
                <a:gd name="T68" fmla="*/ 37 w 143"/>
                <a:gd name="T69" fmla="*/ 0 h 15"/>
                <a:gd name="T70" fmla="*/ 24 w 143"/>
                <a:gd name="T71" fmla="*/ 0 h 15"/>
                <a:gd name="T72" fmla="*/ 29 w 143"/>
                <a:gd name="T73" fmla="*/ 14 h 15"/>
                <a:gd name="T74" fmla="*/ 21 w 143"/>
                <a:gd name="T75" fmla="*/ 0 h 15"/>
                <a:gd name="T76" fmla="*/ 16 w 143"/>
                <a:gd name="T77" fmla="*/ 14 h 15"/>
                <a:gd name="T78" fmla="*/ 21 w 143"/>
                <a:gd name="T79" fmla="*/ 0 h 15"/>
                <a:gd name="T80" fmla="*/ 8 w 143"/>
                <a:gd name="T81" fmla="*/ 0 h 15"/>
                <a:gd name="T82" fmla="*/ 13 w 143"/>
                <a:gd name="T83" fmla="*/ 14 h 15"/>
                <a:gd name="T84" fmla="*/ 4 w 143"/>
                <a:gd name="T85" fmla="*/ 0 h 15"/>
                <a:gd name="T86" fmla="*/ 0 w 143"/>
                <a:gd name="T87" fmla="*/ 14 h 15"/>
                <a:gd name="T88" fmla="*/ 4 w 143"/>
                <a:gd name="T8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5">
                  <a:moveTo>
                    <a:pt x="142" y="0"/>
                  </a:moveTo>
                  <a:lnTo>
                    <a:pt x="138" y="0"/>
                  </a:lnTo>
                  <a:lnTo>
                    <a:pt x="138" y="14"/>
                  </a:lnTo>
                  <a:lnTo>
                    <a:pt x="142" y="14"/>
                  </a:lnTo>
                  <a:lnTo>
                    <a:pt x="142" y="0"/>
                  </a:lnTo>
                  <a:lnTo>
                    <a:pt x="134" y="0"/>
                  </a:lnTo>
                  <a:lnTo>
                    <a:pt x="129" y="0"/>
                  </a:lnTo>
                  <a:lnTo>
                    <a:pt x="129" y="14"/>
                  </a:lnTo>
                  <a:lnTo>
                    <a:pt x="134" y="14"/>
                  </a:lnTo>
                  <a:lnTo>
                    <a:pt x="134" y="0"/>
                  </a:lnTo>
                  <a:lnTo>
                    <a:pt x="126" y="0"/>
                  </a:lnTo>
                  <a:lnTo>
                    <a:pt x="121" y="0"/>
                  </a:lnTo>
                  <a:lnTo>
                    <a:pt x="121" y="14"/>
                  </a:lnTo>
                  <a:lnTo>
                    <a:pt x="126" y="14"/>
                  </a:lnTo>
                  <a:lnTo>
                    <a:pt x="126" y="0"/>
                  </a:lnTo>
                  <a:lnTo>
                    <a:pt x="118" y="0"/>
                  </a:lnTo>
                  <a:lnTo>
                    <a:pt x="113" y="0"/>
                  </a:lnTo>
                  <a:lnTo>
                    <a:pt x="113" y="14"/>
                  </a:lnTo>
                  <a:lnTo>
                    <a:pt x="118" y="14"/>
                  </a:lnTo>
                  <a:lnTo>
                    <a:pt x="118" y="0"/>
                  </a:lnTo>
                  <a:lnTo>
                    <a:pt x="110" y="0"/>
                  </a:lnTo>
                  <a:lnTo>
                    <a:pt x="105" y="0"/>
                  </a:lnTo>
                  <a:lnTo>
                    <a:pt x="105" y="14"/>
                  </a:lnTo>
                  <a:lnTo>
                    <a:pt x="110" y="14"/>
                  </a:lnTo>
                  <a:lnTo>
                    <a:pt x="110" y="0"/>
                  </a:lnTo>
                  <a:lnTo>
                    <a:pt x="102" y="0"/>
                  </a:lnTo>
                  <a:lnTo>
                    <a:pt x="97" y="0"/>
                  </a:lnTo>
                  <a:lnTo>
                    <a:pt x="97" y="14"/>
                  </a:lnTo>
                  <a:lnTo>
                    <a:pt x="102" y="14"/>
                  </a:lnTo>
                  <a:lnTo>
                    <a:pt x="102" y="0"/>
                  </a:lnTo>
                  <a:lnTo>
                    <a:pt x="93" y="0"/>
                  </a:lnTo>
                  <a:lnTo>
                    <a:pt x="89" y="0"/>
                  </a:lnTo>
                  <a:lnTo>
                    <a:pt x="89" y="14"/>
                  </a:lnTo>
                  <a:lnTo>
                    <a:pt x="93" y="14"/>
                  </a:lnTo>
                  <a:lnTo>
                    <a:pt x="93" y="0"/>
                  </a:lnTo>
                  <a:lnTo>
                    <a:pt x="85" y="0"/>
                  </a:lnTo>
                  <a:lnTo>
                    <a:pt x="81" y="0"/>
                  </a:lnTo>
                  <a:lnTo>
                    <a:pt x="81" y="14"/>
                  </a:lnTo>
                  <a:lnTo>
                    <a:pt x="85" y="14"/>
                  </a:lnTo>
                  <a:lnTo>
                    <a:pt x="85" y="0"/>
                  </a:lnTo>
                  <a:lnTo>
                    <a:pt x="77" y="0"/>
                  </a:lnTo>
                  <a:lnTo>
                    <a:pt x="73" y="0"/>
                  </a:lnTo>
                  <a:lnTo>
                    <a:pt x="73" y="14"/>
                  </a:lnTo>
                  <a:lnTo>
                    <a:pt x="77" y="14"/>
                  </a:lnTo>
                  <a:lnTo>
                    <a:pt x="77" y="0"/>
                  </a:lnTo>
                  <a:lnTo>
                    <a:pt x="69" y="0"/>
                  </a:lnTo>
                  <a:lnTo>
                    <a:pt x="65" y="0"/>
                  </a:lnTo>
                  <a:lnTo>
                    <a:pt x="65" y="14"/>
                  </a:lnTo>
                  <a:lnTo>
                    <a:pt x="69" y="14"/>
                  </a:lnTo>
                  <a:lnTo>
                    <a:pt x="69" y="0"/>
                  </a:lnTo>
                  <a:lnTo>
                    <a:pt x="61" y="0"/>
                  </a:lnTo>
                  <a:lnTo>
                    <a:pt x="57" y="0"/>
                  </a:lnTo>
                  <a:lnTo>
                    <a:pt x="57" y="14"/>
                  </a:lnTo>
                  <a:lnTo>
                    <a:pt x="61" y="14"/>
                  </a:lnTo>
                  <a:lnTo>
                    <a:pt x="61" y="0"/>
                  </a:lnTo>
                  <a:lnTo>
                    <a:pt x="53" y="0"/>
                  </a:lnTo>
                  <a:lnTo>
                    <a:pt x="49" y="0"/>
                  </a:lnTo>
                  <a:lnTo>
                    <a:pt x="49" y="14"/>
                  </a:lnTo>
                  <a:lnTo>
                    <a:pt x="53" y="14"/>
                  </a:lnTo>
                  <a:lnTo>
                    <a:pt x="53" y="0"/>
                  </a:lnTo>
                  <a:lnTo>
                    <a:pt x="45" y="0"/>
                  </a:lnTo>
                  <a:lnTo>
                    <a:pt x="40" y="0"/>
                  </a:lnTo>
                  <a:lnTo>
                    <a:pt x="40" y="14"/>
                  </a:lnTo>
                  <a:lnTo>
                    <a:pt x="45" y="14"/>
                  </a:lnTo>
                  <a:lnTo>
                    <a:pt x="45" y="0"/>
                  </a:lnTo>
                  <a:lnTo>
                    <a:pt x="37" y="0"/>
                  </a:lnTo>
                  <a:lnTo>
                    <a:pt x="32" y="0"/>
                  </a:lnTo>
                  <a:lnTo>
                    <a:pt x="32" y="14"/>
                  </a:lnTo>
                  <a:lnTo>
                    <a:pt x="37" y="14"/>
                  </a:lnTo>
                  <a:lnTo>
                    <a:pt x="37" y="0"/>
                  </a:lnTo>
                  <a:lnTo>
                    <a:pt x="29" y="0"/>
                  </a:lnTo>
                  <a:lnTo>
                    <a:pt x="24" y="0"/>
                  </a:lnTo>
                  <a:lnTo>
                    <a:pt x="24" y="14"/>
                  </a:lnTo>
                  <a:lnTo>
                    <a:pt x="29" y="14"/>
                  </a:lnTo>
                  <a:lnTo>
                    <a:pt x="29" y="0"/>
                  </a:lnTo>
                  <a:lnTo>
                    <a:pt x="21" y="0"/>
                  </a:lnTo>
                  <a:lnTo>
                    <a:pt x="16" y="0"/>
                  </a:lnTo>
                  <a:lnTo>
                    <a:pt x="16" y="14"/>
                  </a:lnTo>
                  <a:lnTo>
                    <a:pt x="21" y="14"/>
                  </a:lnTo>
                  <a:lnTo>
                    <a:pt x="21" y="0"/>
                  </a:lnTo>
                  <a:lnTo>
                    <a:pt x="13" y="0"/>
                  </a:lnTo>
                  <a:lnTo>
                    <a:pt x="8" y="0"/>
                  </a:lnTo>
                  <a:lnTo>
                    <a:pt x="8" y="14"/>
                  </a:lnTo>
                  <a:lnTo>
                    <a:pt x="13" y="14"/>
                  </a:lnTo>
                  <a:lnTo>
                    <a:pt x="13" y="0"/>
                  </a:lnTo>
                  <a:lnTo>
                    <a:pt x="4" y="0"/>
                  </a:lnTo>
                  <a:lnTo>
                    <a:pt x="0" y="0"/>
                  </a:lnTo>
                  <a:lnTo>
                    <a:pt x="0" y="14"/>
                  </a:lnTo>
                  <a:lnTo>
                    <a:pt x="4" y="14"/>
                  </a:lnTo>
                  <a:lnTo>
                    <a:pt x="4" y="0"/>
                  </a:lnTo>
                  <a:lnTo>
                    <a:pt x="142"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3" name="Freeform 1125"/>
            <p:cNvSpPr>
              <a:spLocks/>
            </p:cNvSpPr>
            <p:nvPr/>
          </p:nvSpPr>
          <p:spPr bwMode="auto">
            <a:xfrm>
              <a:off x="182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4" name="Freeform 1126"/>
            <p:cNvSpPr>
              <a:spLocks/>
            </p:cNvSpPr>
            <p:nvPr/>
          </p:nvSpPr>
          <p:spPr bwMode="auto">
            <a:xfrm>
              <a:off x="181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5" name="Freeform 1127"/>
            <p:cNvSpPr>
              <a:spLocks/>
            </p:cNvSpPr>
            <p:nvPr/>
          </p:nvSpPr>
          <p:spPr bwMode="auto">
            <a:xfrm>
              <a:off x="180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6" name="Freeform 1128"/>
            <p:cNvSpPr>
              <a:spLocks/>
            </p:cNvSpPr>
            <p:nvPr/>
          </p:nvSpPr>
          <p:spPr bwMode="auto">
            <a:xfrm>
              <a:off x="179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7" name="Freeform 1129"/>
            <p:cNvSpPr>
              <a:spLocks/>
            </p:cNvSpPr>
            <p:nvPr/>
          </p:nvSpPr>
          <p:spPr bwMode="auto">
            <a:xfrm>
              <a:off x="178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8" name="Freeform 1130"/>
            <p:cNvSpPr>
              <a:spLocks/>
            </p:cNvSpPr>
            <p:nvPr/>
          </p:nvSpPr>
          <p:spPr bwMode="auto">
            <a:xfrm>
              <a:off x="178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79" name="Freeform 1131"/>
            <p:cNvSpPr>
              <a:spLocks/>
            </p:cNvSpPr>
            <p:nvPr/>
          </p:nvSpPr>
          <p:spPr bwMode="auto">
            <a:xfrm>
              <a:off x="177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0" name="Freeform 1132"/>
            <p:cNvSpPr>
              <a:spLocks/>
            </p:cNvSpPr>
            <p:nvPr/>
          </p:nvSpPr>
          <p:spPr bwMode="auto">
            <a:xfrm>
              <a:off x="176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1" name="Freeform 1133"/>
            <p:cNvSpPr>
              <a:spLocks/>
            </p:cNvSpPr>
            <p:nvPr/>
          </p:nvSpPr>
          <p:spPr bwMode="auto">
            <a:xfrm>
              <a:off x="175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2" name="Freeform 1134"/>
            <p:cNvSpPr>
              <a:spLocks/>
            </p:cNvSpPr>
            <p:nvPr/>
          </p:nvSpPr>
          <p:spPr bwMode="auto">
            <a:xfrm>
              <a:off x="174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3" name="Freeform 1135"/>
            <p:cNvSpPr>
              <a:spLocks/>
            </p:cNvSpPr>
            <p:nvPr/>
          </p:nvSpPr>
          <p:spPr bwMode="auto">
            <a:xfrm>
              <a:off x="173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4" name="Freeform 1136"/>
            <p:cNvSpPr>
              <a:spLocks/>
            </p:cNvSpPr>
            <p:nvPr/>
          </p:nvSpPr>
          <p:spPr bwMode="auto">
            <a:xfrm>
              <a:off x="173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5" name="Freeform 1137"/>
            <p:cNvSpPr>
              <a:spLocks/>
            </p:cNvSpPr>
            <p:nvPr/>
          </p:nvSpPr>
          <p:spPr bwMode="auto">
            <a:xfrm>
              <a:off x="172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6" name="Freeform 1138"/>
            <p:cNvSpPr>
              <a:spLocks/>
            </p:cNvSpPr>
            <p:nvPr/>
          </p:nvSpPr>
          <p:spPr bwMode="auto">
            <a:xfrm>
              <a:off x="171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7" name="Freeform 1139"/>
            <p:cNvSpPr>
              <a:spLocks/>
            </p:cNvSpPr>
            <p:nvPr/>
          </p:nvSpPr>
          <p:spPr bwMode="auto">
            <a:xfrm>
              <a:off x="170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8" name="Freeform 1140"/>
            <p:cNvSpPr>
              <a:spLocks/>
            </p:cNvSpPr>
            <p:nvPr/>
          </p:nvSpPr>
          <p:spPr bwMode="auto">
            <a:xfrm>
              <a:off x="169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89" name="Freeform 1141"/>
            <p:cNvSpPr>
              <a:spLocks/>
            </p:cNvSpPr>
            <p:nvPr/>
          </p:nvSpPr>
          <p:spPr bwMode="auto">
            <a:xfrm>
              <a:off x="168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0" name="Freeform 1142"/>
            <p:cNvSpPr>
              <a:spLocks/>
            </p:cNvSpPr>
            <p:nvPr/>
          </p:nvSpPr>
          <p:spPr bwMode="auto">
            <a:xfrm>
              <a:off x="167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1" name="Freeform 1143"/>
            <p:cNvSpPr>
              <a:spLocks/>
            </p:cNvSpPr>
            <p:nvPr/>
          </p:nvSpPr>
          <p:spPr bwMode="auto">
            <a:xfrm>
              <a:off x="2239" y="2399"/>
              <a:ext cx="18" cy="32"/>
            </a:xfrm>
            <a:custGeom>
              <a:avLst/>
              <a:gdLst>
                <a:gd name="T0" fmla="*/ 13 w 18"/>
                <a:gd name="T1" fmla="*/ 0 h 32"/>
                <a:gd name="T2" fmla="*/ 4 w 18"/>
                <a:gd name="T3" fmla="*/ 0 h 32"/>
                <a:gd name="T4" fmla="*/ 2 w 18"/>
                <a:gd name="T5" fmla="*/ 1 h 32"/>
                <a:gd name="T6" fmla="*/ 1 w 18"/>
                <a:gd name="T7" fmla="*/ 2 h 32"/>
                <a:gd name="T8" fmla="*/ 0 w 18"/>
                <a:gd name="T9" fmla="*/ 3 h 32"/>
                <a:gd name="T10" fmla="*/ 0 w 18"/>
                <a:gd name="T11" fmla="*/ 4 h 32"/>
                <a:gd name="T12" fmla="*/ 0 w 18"/>
                <a:gd name="T13" fmla="*/ 27 h 32"/>
                <a:gd name="T14" fmla="*/ 0 w 18"/>
                <a:gd name="T15" fmla="*/ 29 h 32"/>
                <a:gd name="T16" fmla="*/ 1 w 18"/>
                <a:gd name="T17" fmla="*/ 29 h 32"/>
                <a:gd name="T18" fmla="*/ 2 w 18"/>
                <a:gd name="T19" fmla="*/ 30 h 32"/>
                <a:gd name="T20" fmla="*/ 4 w 18"/>
                <a:gd name="T21" fmla="*/ 31 h 32"/>
                <a:gd name="T22" fmla="*/ 13 w 18"/>
                <a:gd name="T23" fmla="*/ 31 h 32"/>
                <a:gd name="T24" fmla="*/ 15 w 18"/>
                <a:gd name="T25" fmla="*/ 30 h 32"/>
                <a:gd name="T26" fmla="*/ 15 w 18"/>
                <a:gd name="T27" fmla="*/ 29 h 32"/>
                <a:gd name="T28" fmla="*/ 17 w 18"/>
                <a:gd name="T29" fmla="*/ 29 h 32"/>
                <a:gd name="T30" fmla="*/ 17 w 18"/>
                <a:gd name="T31" fmla="*/ 27 h 32"/>
                <a:gd name="T32" fmla="*/ 17 w 18"/>
                <a:gd name="T33" fmla="*/ 4 h 32"/>
                <a:gd name="T34" fmla="*/ 17 w 18"/>
                <a:gd name="T35" fmla="*/ 3 h 32"/>
                <a:gd name="T36" fmla="*/ 15 w 18"/>
                <a:gd name="T37" fmla="*/ 2 h 32"/>
                <a:gd name="T38" fmla="*/ 15 w 18"/>
                <a:gd name="T39" fmla="*/ 1 h 32"/>
                <a:gd name="T40" fmla="*/ 13 w 18"/>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2">
                  <a:moveTo>
                    <a:pt x="13" y="0"/>
                  </a:moveTo>
                  <a:lnTo>
                    <a:pt x="4" y="0"/>
                  </a:lnTo>
                  <a:lnTo>
                    <a:pt x="2" y="1"/>
                  </a:lnTo>
                  <a:lnTo>
                    <a:pt x="1" y="2"/>
                  </a:lnTo>
                  <a:lnTo>
                    <a:pt x="0" y="3"/>
                  </a:lnTo>
                  <a:lnTo>
                    <a:pt x="0" y="4"/>
                  </a:lnTo>
                  <a:lnTo>
                    <a:pt x="0" y="27"/>
                  </a:lnTo>
                  <a:lnTo>
                    <a:pt x="0" y="29"/>
                  </a:lnTo>
                  <a:lnTo>
                    <a:pt x="1" y="29"/>
                  </a:lnTo>
                  <a:lnTo>
                    <a:pt x="2" y="30"/>
                  </a:lnTo>
                  <a:lnTo>
                    <a:pt x="4" y="31"/>
                  </a:lnTo>
                  <a:lnTo>
                    <a:pt x="13" y="31"/>
                  </a:lnTo>
                  <a:lnTo>
                    <a:pt x="15" y="30"/>
                  </a:lnTo>
                  <a:lnTo>
                    <a:pt x="15" y="29"/>
                  </a:lnTo>
                  <a:lnTo>
                    <a:pt x="17" y="29"/>
                  </a:lnTo>
                  <a:lnTo>
                    <a:pt x="17" y="27"/>
                  </a:lnTo>
                  <a:lnTo>
                    <a:pt x="17" y="4"/>
                  </a:lnTo>
                  <a:lnTo>
                    <a:pt x="17" y="3"/>
                  </a:lnTo>
                  <a:lnTo>
                    <a:pt x="15" y="2"/>
                  </a:lnTo>
                  <a:lnTo>
                    <a:pt x="15" y="1"/>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2" name="Freeform 1144"/>
            <p:cNvSpPr>
              <a:spLocks/>
            </p:cNvSpPr>
            <p:nvPr/>
          </p:nvSpPr>
          <p:spPr bwMode="auto">
            <a:xfrm>
              <a:off x="2105" y="2399"/>
              <a:ext cx="18" cy="32"/>
            </a:xfrm>
            <a:custGeom>
              <a:avLst/>
              <a:gdLst>
                <a:gd name="T0" fmla="*/ 13 w 18"/>
                <a:gd name="T1" fmla="*/ 0 h 32"/>
                <a:gd name="T2" fmla="*/ 4 w 18"/>
                <a:gd name="T3" fmla="*/ 0 h 32"/>
                <a:gd name="T4" fmla="*/ 1 w 18"/>
                <a:gd name="T5" fmla="*/ 1 h 32"/>
                <a:gd name="T6" fmla="*/ 1 w 18"/>
                <a:gd name="T7" fmla="*/ 2 h 32"/>
                <a:gd name="T8" fmla="*/ 0 w 18"/>
                <a:gd name="T9" fmla="*/ 3 h 32"/>
                <a:gd name="T10" fmla="*/ 0 w 18"/>
                <a:gd name="T11" fmla="*/ 4 h 32"/>
                <a:gd name="T12" fmla="*/ 0 w 18"/>
                <a:gd name="T13" fmla="*/ 27 h 32"/>
                <a:gd name="T14" fmla="*/ 0 w 18"/>
                <a:gd name="T15" fmla="*/ 29 h 32"/>
                <a:gd name="T16" fmla="*/ 1 w 18"/>
                <a:gd name="T17" fmla="*/ 29 h 32"/>
                <a:gd name="T18" fmla="*/ 1 w 18"/>
                <a:gd name="T19" fmla="*/ 30 h 32"/>
                <a:gd name="T20" fmla="*/ 4 w 18"/>
                <a:gd name="T21" fmla="*/ 31 h 32"/>
                <a:gd name="T22" fmla="*/ 13 w 18"/>
                <a:gd name="T23" fmla="*/ 31 h 32"/>
                <a:gd name="T24" fmla="*/ 15 w 18"/>
                <a:gd name="T25" fmla="*/ 30 h 32"/>
                <a:gd name="T26" fmla="*/ 15 w 18"/>
                <a:gd name="T27" fmla="*/ 29 h 32"/>
                <a:gd name="T28" fmla="*/ 16 w 18"/>
                <a:gd name="T29" fmla="*/ 29 h 32"/>
                <a:gd name="T30" fmla="*/ 17 w 18"/>
                <a:gd name="T31" fmla="*/ 27 h 32"/>
                <a:gd name="T32" fmla="*/ 17 w 18"/>
                <a:gd name="T33" fmla="*/ 4 h 32"/>
                <a:gd name="T34" fmla="*/ 16 w 18"/>
                <a:gd name="T35" fmla="*/ 3 h 32"/>
                <a:gd name="T36" fmla="*/ 15 w 18"/>
                <a:gd name="T37" fmla="*/ 2 h 32"/>
                <a:gd name="T38" fmla="*/ 15 w 18"/>
                <a:gd name="T39" fmla="*/ 1 h 32"/>
                <a:gd name="T40" fmla="*/ 13 w 18"/>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2">
                  <a:moveTo>
                    <a:pt x="13" y="0"/>
                  </a:moveTo>
                  <a:lnTo>
                    <a:pt x="4" y="0"/>
                  </a:lnTo>
                  <a:lnTo>
                    <a:pt x="1" y="1"/>
                  </a:lnTo>
                  <a:lnTo>
                    <a:pt x="1" y="2"/>
                  </a:lnTo>
                  <a:lnTo>
                    <a:pt x="0" y="3"/>
                  </a:lnTo>
                  <a:lnTo>
                    <a:pt x="0" y="4"/>
                  </a:lnTo>
                  <a:lnTo>
                    <a:pt x="0" y="27"/>
                  </a:lnTo>
                  <a:lnTo>
                    <a:pt x="0" y="29"/>
                  </a:lnTo>
                  <a:lnTo>
                    <a:pt x="1" y="29"/>
                  </a:lnTo>
                  <a:lnTo>
                    <a:pt x="1" y="30"/>
                  </a:lnTo>
                  <a:lnTo>
                    <a:pt x="4" y="31"/>
                  </a:lnTo>
                  <a:lnTo>
                    <a:pt x="13" y="31"/>
                  </a:lnTo>
                  <a:lnTo>
                    <a:pt x="15" y="30"/>
                  </a:lnTo>
                  <a:lnTo>
                    <a:pt x="15" y="29"/>
                  </a:lnTo>
                  <a:lnTo>
                    <a:pt x="16" y="29"/>
                  </a:lnTo>
                  <a:lnTo>
                    <a:pt x="17" y="27"/>
                  </a:lnTo>
                  <a:lnTo>
                    <a:pt x="17" y="4"/>
                  </a:lnTo>
                  <a:lnTo>
                    <a:pt x="16" y="3"/>
                  </a:lnTo>
                  <a:lnTo>
                    <a:pt x="15" y="2"/>
                  </a:lnTo>
                  <a:lnTo>
                    <a:pt x="15" y="1"/>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3" name="Freeform 1145"/>
            <p:cNvSpPr>
              <a:spLocks/>
            </p:cNvSpPr>
            <p:nvPr/>
          </p:nvSpPr>
          <p:spPr bwMode="auto">
            <a:xfrm>
              <a:off x="1836" y="2391"/>
              <a:ext cx="18" cy="30"/>
            </a:xfrm>
            <a:custGeom>
              <a:avLst/>
              <a:gdLst>
                <a:gd name="T0" fmla="*/ 13 w 18"/>
                <a:gd name="T1" fmla="*/ 0 h 30"/>
                <a:gd name="T2" fmla="*/ 4 w 18"/>
                <a:gd name="T3" fmla="*/ 0 h 30"/>
                <a:gd name="T4" fmla="*/ 1 w 18"/>
                <a:gd name="T5" fmla="*/ 0 h 30"/>
                <a:gd name="T6" fmla="*/ 1 w 18"/>
                <a:gd name="T7" fmla="*/ 1 h 30"/>
                <a:gd name="T8" fmla="*/ 0 w 18"/>
                <a:gd name="T9" fmla="*/ 2 h 30"/>
                <a:gd name="T10" fmla="*/ 0 w 18"/>
                <a:gd name="T11" fmla="*/ 4 h 30"/>
                <a:gd name="T12" fmla="*/ 0 w 18"/>
                <a:gd name="T13" fmla="*/ 25 h 30"/>
                <a:gd name="T14" fmla="*/ 0 w 18"/>
                <a:gd name="T15" fmla="*/ 27 h 30"/>
                <a:gd name="T16" fmla="*/ 1 w 18"/>
                <a:gd name="T17" fmla="*/ 27 h 30"/>
                <a:gd name="T18" fmla="*/ 1 w 18"/>
                <a:gd name="T19" fmla="*/ 28 h 30"/>
                <a:gd name="T20" fmla="*/ 4 w 18"/>
                <a:gd name="T21" fmla="*/ 29 h 30"/>
                <a:gd name="T22" fmla="*/ 13 w 18"/>
                <a:gd name="T23" fmla="*/ 29 h 30"/>
                <a:gd name="T24" fmla="*/ 15 w 18"/>
                <a:gd name="T25" fmla="*/ 28 h 30"/>
                <a:gd name="T26" fmla="*/ 15 w 18"/>
                <a:gd name="T27" fmla="*/ 27 h 30"/>
                <a:gd name="T28" fmla="*/ 17 w 18"/>
                <a:gd name="T29" fmla="*/ 27 h 30"/>
                <a:gd name="T30" fmla="*/ 17 w 18"/>
                <a:gd name="T31" fmla="*/ 25 h 30"/>
                <a:gd name="T32" fmla="*/ 17 w 18"/>
                <a:gd name="T33" fmla="*/ 4 h 30"/>
                <a:gd name="T34" fmla="*/ 17 w 18"/>
                <a:gd name="T35" fmla="*/ 2 h 30"/>
                <a:gd name="T36" fmla="*/ 15 w 18"/>
                <a:gd name="T37" fmla="*/ 1 h 30"/>
                <a:gd name="T38" fmla="*/ 15 w 18"/>
                <a:gd name="T39" fmla="*/ 0 h 30"/>
                <a:gd name="T40" fmla="*/ 13 w 18"/>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0">
                  <a:moveTo>
                    <a:pt x="13" y="0"/>
                  </a:moveTo>
                  <a:lnTo>
                    <a:pt x="4" y="0"/>
                  </a:lnTo>
                  <a:lnTo>
                    <a:pt x="1" y="0"/>
                  </a:lnTo>
                  <a:lnTo>
                    <a:pt x="1" y="1"/>
                  </a:lnTo>
                  <a:lnTo>
                    <a:pt x="0" y="2"/>
                  </a:lnTo>
                  <a:lnTo>
                    <a:pt x="0" y="4"/>
                  </a:lnTo>
                  <a:lnTo>
                    <a:pt x="0" y="25"/>
                  </a:lnTo>
                  <a:lnTo>
                    <a:pt x="0" y="27"/>
                  </a:lnTo>
                  <a:lnTo>
                    <a:pt x="1" y="27"/>
                  </a:lnTo>
                  <a:lnTo>
                    <a:pt x="1" y="28"/>
                  </a:lnTo>
                  <a:lnTo>
                    <a:pt x="4" y="29"/>
                  </a:lnTo>
                  <a:lnTo>
                    <a:pt x="13" y="29"/>
                  </a:lnTo>
                  <a:lnTo>
                    <a:pt x="15" y="28"/>
                  </a:lnTo>
                  <a:lnTo>
                    <a:pt x="15" y="27"/>
                  </a:lnTo>
                  <a:lnTo>
                    <a:pt x="17" y="27"/>
                  </a:lnTo>
                  <a:lnTo>
                    <a:pt x="17" y="25"/>
                  </a:lnTo>
                  <a:lnTo>
                    <a:pt x="17" y="4"/>
                  </a:lnTo>
                  <a:lnTo>
                    <a:pt x="17" y="2"/>
                  </a:lnTo>
                  <a:lnTo>
                    <a:pt x="15" y="1"/>
                  </a:lnTo>
                  <a:lnTo>
                    <a:pt x="15" y="0"/>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4" name="Freeform 1146"/>
            <p:cNvSpPr>
              <a:spLocks/>
            </p:cNvSpPr>
            <p:nvPr/>
          </p:nvSpPr>
          <p:spPr bwMode="auto">
            <a:xfrm>
              <a:off x="1657" y="2386"/>
              <a:ext cx="18" cy="31"/>
            </a:xfrm>
            <a:custGeom>
              <a:avLst/>
              <a:gdLst>
                <a:gd name="T0" fmla="*/ 13 w 18"/>
                <a:gd name="T1" fmla="*/ 0 h 31"/>
                <a:gd name="T2" fmla="*/ 4 w 18"/>
                <a:gd name="T3" fmla="*/ 0 h 31"/>
                <a:gd name="T4" fmla="*/ 1 w 18"/>
                <a:gd name="T5" fmla="*/ 0 h 31"/>
                <a:gd name="T6" fmla="*/ 1 w 18"/>
                <a:gd name="T7" fmla="*/ 1 h 31"/>
                <a:gd name="T8" fmla="*/ 0 w 18"/>
                <a:gd name="T9" fmla="*/ 2 h 31"/>
                <a:gd name="T10" fmla="*/ 0 w 18"/>
                <a:gd name="T11" fmla="*/ 4 h 31"/>
                <a:gd name="T12" fmla="*/ 0 w 18"/>
                <a:gd name="T13" fmla="*/ 26 h 31"/>
                <a:gd name="T14" fmla="*/ 0 w 18"/>
                <a:gd name="T15" fmla="*/ 28 h 31"/>
                <a:gd name="T16" fmla="*/ 1 w 18"/>
                <a:gd name="T17" fmla="*/ 28 h 31"/>
                <a:gd name="T18" fmla="*/ 1 w 18"/>
                <a:gd name="T19" fmla="*/ 30 h 31"/>
                <a:gd name="T20" fmla="*/ 4 w 18"/>
                <a:gd name="T21" fmla="*/ 30 h 31"/>
                <a:gd name="T22" fmla="*/ 13 w 18"/>
                <a:gd name="T23" fmla="*/ 30 h 31"/>
                <a:gd name="T24" fmla="*/ 15 w 18"/>
                <a:gd name="T25" fmla="*/ 30 h 31"/>
                <a:gd name="T26" fmla="*/ 15 w 18"/>
                <a:gd name="T27" fmla="*/ 28 h 31"/>
                <a:gd name="T28" fmla="*/ 17 w 18"/>
                <a:gd name="T29" fmla="*/ 28 h 31"/>
                <a:gd name="T30" fmla="*/ 17 w 18"/>
                <a:gd name="T31" fmla="*/ 26 h 31"/>
                <a:gd name="T32" fmla="*/ 17 w 18"/>
                <a:gd name="T33" fmla="*/ 4 h 31"/>
                <a:gd name="T34" fmla="*/ 17 w 18"/>
                <a:gd name="T35" fmla="*/ 2 h 31"/>
                <a:gd name="T36" fmla="*/ 15 w 18"/>
                <a:gd name="T37" fmla="*/ 1 h 31"/>
                <a:gd name="T38" fmla="*/ 15 w 18"/>
                <a:gd name="T39" fmla="*/ 0 h 31"/>
                <a:gd name="T40" fmla="*/ 13 w 18"/>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1">
                  <a:moveTo>
                    <a:pt x="13" y="0"/>
                  </a:moveTo>
                  <a:lnTo>
                    <a:pt x="4" y="0"/>
                  </a:lnTo>
                  <a:lnTo>
                    <a:pt x="1" y="0"/>
                  </a:lnTo>
                  <a:lnTo>
                    <a:pt x="1" y="1"/>
                  </a:lnTo>
                  <a:lnTo>
                    <a:pt x="0" y="2"/>
                  </a:lnTo>
                  <a:lnTo>
                    <a:pt x="0" y="4"/>
                  </a:lnTo>
                  <a:lnTo>
                    <a:pt x="0" y="26"/>
                  </a:lnTo>
                  <a:lnTo>
                    <a:pt x="0" y="28"/>
                  </a:lnTo>
                  <a:lnTo>
                    <a:pt x="1" y="28"/>
                  </a:lnTo>
                  <a:lnTo>
                    <a:pt x="1" y="30"/>
                  </a:lnTo>
                  <a:lnTo>
                    <a:pt x="4" y="30"/>
                  </a:lnTo>
                  <a:lnTo>
                    <a:pt x="13" y="30"/>
                  </a:lnTo>
                  <a:lnTo>
                    <a:pt x="15" y="30"/>
                  </a:lnTo>
                  <a:lnTo>
                    <a:pt x="15" y="28"/>
                  </a:lnTo>
                  <a:lnTo>
                    <a:pt x="17" y="28"/>
                  </a:lnTo>
                  <a:lnTo>
                    <a:pt x="17" y="26"/>
                  </a:lnTo>
                  <a:lnTo>
                    <a:pt x="17" y="4"/>
                  </a:lnTo>
                  <a:lnTo>
                    <a:pt x="17" y="2"/>
                  </a:lnTo>
                  <a:lnTo>
                    <a:pt x="15" y="1"/>
                  </a:lnTo>
                  <a:lnTo>
                    <a:pt x="15" y="0"/>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5" name="Freeform 1147"/>
            <p:cNvSpPr>
              <a:spLocks/>
            </p:cNvSpPr>
            <p:nvPr/>
          </p:nvSpPr>
          <p:spPr bwMode="auto">
            <a:xfrm>
              <a:off x="1852" y="2481"/>
              <a:ext cx="361" cy="15"/>
            </a:xfrm>
            <a:custGeom>
              <a:avLst/>
              <a:gdLst>
                <a:gd name="T0" fmla="*/ 1 w 361"/>
                <a:gd name="T1" fmla="*/ 0 h 15"/>
                <a:gd name="T2" fmla="*/ 1 w 361"/>
                <a:gd name="T3" fmla="*/ 0 h 15"/>
                <a:gd name="T4" fmla="*/ 360 w 361"/>
                <a:gd name="T5" fmla="*/ 0 h 15"/>
                <a:gd name="T6" fmla="*/ 360 w 361"/>
                <a:gd name="T7" fmla="*/ 14 h 15"/>
                <a:gd name="T8" fmla="*/ 1 w 361"/>
                <a:gd name="T9" fmla="*/ 14 h 15"/>
                <a:gd name="T10" fmla="*/ 1 w 361"/>
                <a:gd name="T11" fmla="*/ 14 h 15"/>
                <a:gd name="T12" fmla="*/ 0 w 361"/>
                <a:gd name="T13" fmla="*/ 8 h 15"/>
                <a:gd name="T14" fmla="*/ 1 w 361"/>
                <a:gd name="T15" fmla="*/ 8 h 15"/>
                <a:gd name="T16" fmla="*/ 1 w 36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 h="15">
                  <a:moveTo>
                    <a:pt x="1" y="0"/>
                  </a:moveTo>
                  <a:lnTo>
                    <a:pt x="1" y="0"/>
                  </a:lnTo>
                  <a:lnTo>
                    <a:pt x="360" y="0"/>
                  </a:lnTo>
                  <a:lnTo>
                    <a:pt x="360" y="14"/>
                  </a:lnTo>
                  <a:lnTo>
                    <a:pt x="1" y="14"/>
                  </a:lnTo>
                  <a:lnTo>
                    <a:pt x="1" y="14"/>
                  </a:lnTo>
                  <a:lnTo>
                    <a:pt x="0" y="8"/>
                  </a:lnTo>
                  <a:lnTo>
                    <a:pt x="1" y="8"/>
                  </a:lnTo>
                  <a:lnTo>
                    <a:pt x="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6" name="Freeform 1148"/>
            <p:cNvSpPr>
              <a:spLocks/>
            </p:cNvSpPr>
            <p:nvPr/>
          </p:nvSpPr>
          <p:spPr bwMode="auto">
            <a:xfrm>
              <a:off x="1455" y="2396"/>
              <a:ext cx="395" cy="86"/>
            </a:xfrm>
            <a:custGeom>
              <a:avLst/>
              <a:gdLst>
                <a:gd name="T0" fmla="*/ 1 w 395"/>
                <a:gd name="T1" fmla="*/ 0 h 86"/>
                <a:gd name="T2" fmla="*/ 26 w 395"/>
                <a:gd name="T3" fmla="*/ 6 h 86"/>
                <a:gd name="T4" fmla="*/ 51 w 395"/>
                <a:gd name="T5" fmla="*/ 12 h 86"/>
                <a:gd name="T6" fmla="*/ 75 w 395"/>
                <a:gd name="T7" fmla="*/ 18 h 86"/>
                <a:gd name="T8" fmla="*/ 100 w 395"/>
                <a:gd name="T9" fmla="*/ 25 h 86"/>
                <a:gd name="T10" fmla="*/ 124 w 395"/>
                <a:gd name="T11" fmla="*/ 32 h 86"/>
                <a:gd name="T12" fmla="*/ 149 w 395"/>
                <a:gd name="T13" fmla="*/ 39 h 86"/>
                <a:gd name="T14" fmla="*/ 173 w 395"/>
                <a:gd name="T15" fmla="*/ 46 h 86"/>
                <a:gd name="T16" fmla="*/ 199 w 395"/>
                <a:gd name="T17" fmla="*/ 52 h 86"/>
                <a:gd name="T18" fmla="*/ 223 w 395"/>
                <a:gd name="T19" fmla="*/ 58 h 86"/>
                <a:gd name="T20" fmla="*/ 248 w 395"/>
                <a:gd name="T21" fmla="*/ 64 h 86"/>
                <a:gd name="T22" fmla="*/ 272 w 395"/>
                <a:gd name="T23" fmla="*/ 70 h 86"/>
                <a:gd name="T24" fmla="*/ 296 w 395"/>
                <a:gd name="T25" fmla="*/ 75 h 86"/>
                <a:gd name="T26" fmla="*/ 321 w 395"/>
                <a:gd name="T27" fmla="*/ 78 h 86"/>
                <a:gd name="T28" fmla="*/ 346 w 395"/>
                <a:gd name="T29" fmla="*/ 81 h 86"/>
                <a:gd name="T30" fmla="*/ 370 w 395"/>
                <a:gd name="T31" fmla="*/ 83 h 86"/>
                <a:gd name="T32" fmla="*/ 394 w 395"/>
                <a:gd name="T33" fmla="*/ 83 h 86"/>
                <a:gd name="T34" fmla="*/ 382 w 395"/>
                <a:gd name="T35" fmla="*/ 85 h 86"/>
                <a:gd name="T36" fmla="*/ 358 w 395"/>
                <a:gd name="T37" fmla="*/ 83 h 86"/>
                <a:gd name="T38" fmla="*/ 333 w 395"/>
                <a:gd name="T39" fmla="*/ 82 h 86"/>
                <a:gd name="T40" fmla="*/ 308 w 395"/>
                <a:gd name="T41" fmla="*/ 78 h 86"/>
                <a:gd name="T42" fmla="*/ 284 w 395"/>
                <a:gd name="T43" fmla="*/ 74 h 86"/>
                <a:gd name="T44" fmla="*/ 259 w 395"/>
                <a:gd name="T45" fmla="*/ 70 h 86"/>
                <a:gd name="T46" fmla="*/ 235 w 395"/>
                <a:gd name="T47" fmla="*/ 64 h 86"/>
                <a:gd name="T48" fmla="*/ 210 w 395"/>
                <a:gd name="T49" fmla="*/ 58 h 86"/>
                <a:gd name="T50" fmla="*/ 186 w 395"/>
                <a:gd name="T51" fmla="*/ 51 h 86"/>
                <a:gd name="T52" fmla="*/ 161 w 395"/>
                <a:gd name="T53" fmla="*/ 44 h 86"/>
                <a:gd name="T54" fmla="*/ 136 w 395"/>
                <a:gd name="T55" fmla="*/ 38 h 86"/>
                <a:gd name="T56" fmla="*/ 111 w 395"/>
                <a:gd name="T57" fmla="*/ 30 h 86"/>
                <a:gd name="T58" fmla="*/ 87 w 395"/>
                <a:gd name="T59" fmla="*/ 24 h 86"/>
                <a:gd name="T60" fmla="*/ 62 w 395"/>
                <a:gd name="T61" fmla="*/ 17 h 86"/>
                <a:gd name="T62" fmla="*/ 38 w 395"/>
                <a:gd name="T63" fmla="*/ 10 h 86"/>
                <a:gd name="T64" fmla="*/ 14 w 395"/>
                <a:gd name="T65" fmla="*/ 5 h 86"/>
                <a:gd name="T66" fmla="*/ 1 w 395"/>
                <a:gd name="T67" fmla="*/ 2 h 86"/>
                <a:gd name="T68" fmla="*/ 0 w 395"/>
                <a:gd name="T69" fmla="*/ 2 h 86"/>
                <a:gd name="T70" fmla="*/ 1 w 395"/>
                <a:gd name="T7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86">
                  <a:moveTo>
                    <a:pt x="1" y="0"/>
                  </a:moveTo>
                  <a:lnTo>
                    <a:pt x="1" y="0"/>
                  </a:lnTo>
                  <a:lnTo>
                    <a:pt x="14" y="3"/>
                  </a:lnTo>
                  <a:lnTo>
                    <a:pt x="26" y="6"/>
                  </a:lnTo>
                  <a:lnTo>
                    <a:pt x="39" y="9"/>
                  </a:lnTo>
                  <a:lnTo>
                    <a:pt x="51" y="12"/>
                  </a:lnTo>
                  <a:lnTo>
                    <a:pt x="63" y="15"/>
                  </a:lnTo>
                  <a:lnTo>
                    <a:pt x="75" y="18"/>
                  </a:lnTo>
                  <a:lnTo>
                    <a:pt x="88" y="21"/>
                  </a:lnTo>
                  <a:lnTo>
                    <a:pt x="100" y="25"/>
                  </a:lnTo>
                  <a:lnTo>
                    <a:pt x="112" y="28"/>
                  </a:lnTo>
                  <a:lnTo>
                    <a:pt x="124" y="32"/>
                  </a:lnTo>
                  <a:lnTo>
                    <a:pt x="137" y="35"/>
                  </a:lnTo>
                  <a:lnTo>
                    <a:pt x="149" y="39"/>
                  </a:lnTo>
                  <a:lnTo>
                    <a:pt x="161" y="42"/>
                  </a:lnTo>
                  <a:lnTo>
                    <a:pt x="173" y="46"/>
                  </a:lnTo>
                  <a:lnTo>
                    <a:pt x="186" y="49"/>
                  </a:lnTo>
                  <a:lnTo>
                    <a:pt x="199" y="52"/>
                  </a:lnTo>
                  <a:lnTo>
                    <a:pt x="211" y="55"/>
                  </a:lnTo>
                  <a:lnTo>
                    <a:pt x="223" y="58"/>
                  </a:lnTo>
                  <a:lnTo>
                    <a:pt x="236" y="61"/>
                  </a:lnTo>
                  <a:lnTo>
                    <a:pt x="248" y="64"/>
                  </a:lnTo>
                  <a:lnTo>
                    <a:pt x="260" y="67"/>
                  </a:lnTo>
                  <a:lnTo>
                    <a:pt x="272" y="70"/>
                  </a:lnTo>
                  <a:lnTo>
                    <a:pt x="284" y="72"/>
                  </a:lnTo>
                  <a:lnTo>
                    <a:pt x="296" y="75"/>
                  </a:lnTo>
                  <a:lnTo>
                    <a:pt x="308" y="77"/>
                  </a:lnTo>
                  <a:lnTo>
                    <a:pt x="321" y="78"/>
                  </a:lnTo>
                  <a:lnTo>
                    <a:pt x="333" y="80"/>
                  </a:lnTo>
                  <a:lnTo>
                    <a:pt x="346" y="81"/>
                  </a:lnTo>
                  <a:lnTo>
                    <a:pt x="358" y="82"/>
                  </a:lnTo>
                  <a:lnTo>
                    <a:pt x="370" y="83"/>
                  </a:lnTo>
                  <a:lnTo>
                    <a:pt x="382" y="83"/>
                  </a:lnTo>
                  <a:lnTo>
                    <a:pt x="394" y="83"/>
                  </a:lnTo>
                  <a:lnTo>
                    <a:pt x="394" y="85"/>
                  </a:lnTo>
                  <a:lnTo>
                    <a:pt x="382" y="85"/>
                  </a:lnTo>
                  <a:lnTo>
                    <a:pt x="370" y="85"/>
                  </a:lnTo>
                  <a:lnTo>
                    <a:pt x="358" y="83"/>
                  </a:lnTo>
                  <a:lnTo>
                    <a:pt x="345" y="83"/>
                  </a:lnTo>
                  <a:lnTo>
                    <a:pt x="333" y="82"/>
                  </a:lnTo>
                  <a:lnTo>
                    <a:pt x="320" y="81"/>
                  </a:lnTo>
                  <a:lnTo>
                    <a:pt x="308" y="78"/>
                  </a:lnTo>
                  <a:lnTo>
                    <a:pt x="296" y="77"/>
                  </a:lnTo>
                  <a:lnTo>
                    <a:pt x="284" y="74"/>
                  </a:lnTo>
                  <a:lnTo>
                    <a:pt x="272" y="72"/>
                  </a:lnTo>
                  <a:lnTo>
                    <a:pt x="259" y="70"/>
                  </a:lnTo>
                  <a:lnTo>
                    <a:pt x="247" y="67"/>
                  </a:lnTo>
                  <a:lnTo>
                    <a:pt x="235" y="64"/>
                  </a:lnTo>
                  <a:lnTo>
                    <a:pt x="222" y="61"/>
                  </a:lnTo>
                  <a:lnTo>
                    <a:pt x="210" y="58"/>
                  </a:lnTo>
                  <a:lnTo>
                    <a:pt x="198" y="54"/>
                  </a:lnTo>
                  <a:lnTo>
                    <a:pt x="186" y="51"/>
                  </a:lnTo>
                  <a:lnTo>
                    <a:pt x="173" y="47"/>
                  </a:lnTo>
                  <a:lnTo>
                    <a:pt x="161" y="44"/>
                  </a:lnTo>
                  <a:lnTo>
                    <a:pt x="148" y="41"/>
                  </a:lnTo>
                  <a:lnTo>
                    <a:pt x="136" y="38"/>
                  </a:lnTo>
                  <a:lnTo>
                    <a:pt x="124" y="34"/>
                  </a:lnTo>
                  <a:lnTo>
                    <a:pt x="111" y="30"/>
                  </a:lnTo>
                  <a:lnTo>
                    <a:pt x="99" y="27"/>
                  </a:lnTo>
                  <a:lnTo>
                    <a:pt x="87" y="24"/>
                  </a:lnTo>
                  <a:lnTo>
                    <a:pt x="75" y="21"/>
                  </a:lnTo>
                  <a:lnTo>
                    <a:pt x="62" y="17"/>
                  </a:lnTo>
                  <a:lnTo>
                    <a:pt x="50" y="14"/>
                  </a:lnTo>
                  <a:lnTo>
                    <a:pt x="38" y="10"/>
                  </a:lnTo>
                  <a:lnTo>
                    <a:pt x="26" y="8"/>
                  </a:lnTo>
                  <a:lnTo>
                    <a:pt x="14" y="5"/>
                  </a:lnTo>
                  <a:lnTo>
                    <a:pt x="1" y="2"/>
                  </a:lnTo>
                  <a:lnTo>
                    <a:pt x="1" y="2"/>
                  </a:lnTo>
                  <a:lnTo>
                    <a:pt x="1" y="2"/>
                  </a:lnTo>
                  <a:lnTo>
                    <a:pt x="0" y="2"/>
                  </a:lnTo>
                  <a:lnTo>
                    <a:pt x="1" y="1"/>
                  </a:lnTo>
                  <a:lnTo>
                    <a:pt x="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7" name="Freeform 1149"/>
            <p:cNvSpPr>
              <a:spLocks/>
            </p:cNvSpPr>
            <p:nvPr/>
          </p:nvSpPr>
          <p:spPr bwMode="auto">
            <a:xfrm>
              <a:off x="1434" y="2348"/>
              <a:ext cx="20" cy="47"/>
            </a:xfrm>
            <a:custGeom>
              <a:avLst/>
              <a:gdLst>
                <a:gd name="T0" fmla="*/ 18 w 20"/>
                <a:gd name="T1" fmla="*/ 2 h 47"/>
                <a:gd name="T2" fmla="*/ 18 w 20"/>
                <a:gd name="T3" fmla="*/ 2 h 47"/>
                <a:gd name="T4" fmla="*/ 15 w 20"/>
                <a:gd name="T5" fmla="*/ 3 h 47"/>
                <a:gd name="T6" fmla="*/ 12 w 20"/>
                <a:gd name="T7" fmla="*/ 5 h 47"/>
                <a:gd name="T8" fmla="*/ 9 w 20"/>
                <a:gd name="T9" fmla="*/ 7 h 47"/>
                <a:gd name="T10" fmla="*/ 6 w 20"/>
                <a:gd name="T11" fmla="*/ 9 h 47"/>
                <a:gd name="T12" fmla="*/ 4 w 20"/>
                <a:gd name="T13" fmla="*/ 12 h 47"/>
                <a:gd name="T14" fmla="*/ 2 w 20"/>
                <a:gd name="T15" fmla="*/ 15 h 47"/>
                <a:gd name="T16" fmla="*/ 2 w 20"/>
                <a:gd name="T17" fmla="*/ 19 h 47"/>
                <a:gd name="T18" fmla="*/ 1 w 20"/>
                <a:gd name="T19" fmla="*/ 22 h 47"/>
                <a:gd name="T20" fmla="*/ 1 w 20"/>
                <a:gd name="T21" fmla="*/ 26 h 47"/>
                <a:gd name="T22" fmla="*/ 2 w 20"/>
                <a:gd name="T23" fmla="*/ 29 h 47"/>
                <a:gd name="T24" fmla="*/ 3 w 20"/>
                <a:gd name="T25" fmla="*/ 32 h 47"/>
                <a:gd name="T26" fmla="*/ 5 w 20"/>
                <a:gd name="T27" fmla="*/ 36 h 47"/>
                <a:gd name="T28" fmla="*/ 7 w 20"/>
                <a:gd name="T29" fmla="*/ 38 h 47"/>
                <a:gd name="T30" fmla="*/ 10 w 20"/>
                <a:gd name="T31" fmla="*/ 41 h 47"/>
                <a:gd name="T32" fmla="*/ 14 w 20"/>
                <a:gd name="T33" fmla="*/ 43 h 47"/>
                <a:gd name="T34" fmla="*/ 18 w 20"/>
                <a:gd name="T35" fmla="*/ 44 h 47"/>
                <a:gd name="T36" fmla="*/ 18 w 20"/>
                <a:gd name="T37" fmla="*/ 46 h 47"/>
                <a:gd name="T38" fmla="*/ 13 w 20"/>
                <a:gd name="T39" fmla="*/ 45 h 47"/>
                <a:gd name="T40" fmla="*/ 9 w 20"/>
                <a:gd name="T41" fmla="*/ 43 h 47"/>
                <a:gd name="T42" fmla="*/ 6 w 20"/>
                <a:gd name="T43" fmla="*/ 40 h 47"/>
                <a:gd name="T44" fmla="*/ 4 w 20"/>
                <a:gd name="T45" fmla="*/ 37 h 47"/>
                <a:gd name="T46" fmla="*/ 1 w 20"/>
                <a:gd name="T47" fmla="*/ 33 h 47"/>
                <a:gd name="T48" fmla="*/ 1 w 20"/>
                <a:gd name="T49" fmla="*/ 29 h 47"/>
                <a:gd name="T50" fmla="*/ 0 w 20"/>
                <a:gd name="T51" fmla="*/ 26 h 47"/>
                <a:gd name="T52" fmla="*/ 0 w 20"/>
                <a:gd name="T53" fmla="*/ 22 h 47"/>
                <a:gd name="T54" fmla="*/ 1 w 20"/>
                <a:gd name="T55" fmla="*/ 18 h 47"/>
                <a:gd name="T56" fmla="*/ 1 w 20"/>
                <a:gd name="T57" fmla="*/ 15 h 47"/>
                <a:gd name="T58" fmla="*/ 3 w 20"/>
                <a:gd name="T59" fmla="*/ 11 h 47"/>
                <a:gd name="T60" fmla="*/ 5 w 20"/>
                <a:gd name="T61" fmla="*/ 8 h 47"/>
                <a:gd name="T62" fmla="*/ 8 w 20"/>
                <a:gd name="T63" fmla="*/ 5 h 47"/>
                <a:gd name="T64" fmla="*/ 10 w 20"/>
                <a:gd name="T65" fmla="*/ 3 h 47"/>
                <a:gd name="T66" fmla="*/ 14 w 20"/>
                <a:gd name="T67" fmla="*/ 1 h 47"/>
                <a:gd name="T68" fmla="*/ 18 w 20"/>
                <a:gd name="T69" fmla="*/ 0 h 47"/>
                <a:gd name="T70" fmla="*/ 19 w 20"/>
                <a:gd name="T71" fmla="*/ 1 h 47"/>
                <a:gd name="T72" fmla="*/ 19 w 20"/>
                <a:gd name="T73" fmla="*/ 2 h 47"/>
                <a:gd name="T74" fmla="*/ 18 w 20"/>
                <a:gd name="T75"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 h="47">
                  <a:moveTo>
                    <a:pt x="18" y="2"/>
                  </a:moveTo>
                  <a:lnTo>
                    <a:pt x="18" y="2"/>
                  </a:lnTo>
                  <a:lnTo>
                    <a:pt x="15" y="3"/>
                  </a:lnTo>
                  <a:lnTo>
                    <a:pt x="12" y="5"/>
                  </a:lnTo>
                  <a:lnTo>
                    <a:pt x="9" y="7"/>
                  </a:lnTo>
                  <a:lnTo>
                    <a:pt x="6" y="9"/>
                  </a:lnTo>
                  <a:lnTo>
                    <a:pt x="4" y="12"/>
                  </a:lnTo>
                  <a:lnTo>
                    <a:pt x="2" y="15"/>
                  </a:lnTo>
                  <a:lnTo>
                    <a:pt x="2" y="19"/>
                  </a:lnTo>
                  <a:lnTo>
                    <a:pt x="1" y="22"/>
                  </a:lnTo>
                  <a:lnTo>
                    <a:pt x="1" y="26"/>
                  </a:lnTo>
                  <a:lnTo>
                    <a:pt x="2" y="29"/>
                  </a:lnTo>
                  <a:lnTo>
                    <a:pt x="3" y="32"/>
                  </a:lnTo>
                  <a:lnTo>
                    <a:pt x="5" y="36"/>
                  </a:lnTo>
                  <a:lnTo>
                    <a:pt x="7" y="38"/>
                  </a:lnTo>
                  <a:lnTo>
                    <a:pt x="10" y="41"/>
                  </a:lnTo>
                  <a:lnTo>
                    <a:pt x="14" y="43"/>
                  </a:lnTo>
                  <a:lnTo>
                    <a:pt x="18" y="44"/>
                  </a:lnTo>
                  <a:lnTo>
                    <a:pt x="18" y="46"/>
                  </a:lnTo>
                  <a:lnTo>
                    <a:pt x="13" y="45"/>
                  </a:lnTo>
                  <a:lnTo>
                    <a:pt x="9" y="43"/>
                  </a:lnTo>
                  <a:lnTo>
                    <a:pt x="6" y="40"/>
                  </a:lnTo>
                  <a:lnTo>
                    <a:pt x="4" y="37"/>
                  </a:lnTo>
                  <a:lnTo>
                    <a:pt x="1" y="33"/>
                  </a:lnTo>
                  <a:lnTo>
                    <a:pt x="1" y="29"/>
                  </a:lnTo>
                  <a:lnTo>
                    <a:pt x="0" y="26"/>
                  </a:lnTo>
                  <a:lnTo>
                    <a:pt x="0" y="22"/>
                  </a:lnTo>
                  <a:lnTo>
                    <a:pt x="1" y="18"/>
                  </a:lnTo>
                  <a:lnTo>
                    <a:pt x="1" y="15"/>
                  </a:lnTo>
                  <a:lnTo>
                    <a:pt x="3" y="11"/>
                  </a:lnTo>
                  <a:lnTo>
                    <a:pt x="5" y="8"/>
                  </a:lnTo>
                  <a:lnTo>
                    <a:pt x="8" y="5"/>
                  </a:lnTo>
                  <a:lnTo>
                    <a:pt x="10" y="3"/>
                  </a:lnTo>
                  <a:lnTo>
                    <a:pt x="14" y="1"/>
                  </a:lnTo>
                  <a:lnTo>
                    <a:pt x="18" y="0"/>
                  </a:lnTo>
                  <a:lnTo>
                    <a:pt x="19" y="1"/>
                  </a:lnTo>
                  <a:lnTo>
                    <a:pt x="19" y="2"/>
                  </a:lnTo>
                  <a:lnTo>
                    <a:pt x="18" y="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8" name="Freeform 1150"/>
            <p:cNvSpPr>
              <a:spLocks/>
            </p:cNvSpPr>
            <p:nvPr/>
          </p:nvSpPr>
          <p:spPr bwMode="auto">
            <a:xfrm>
              <a:off x="1448" y="2121"/>
              <a:ext cx="199" cy="199"/>
            </a:xfrm>
            <a:custGeom>
              <a:avLst/>
              <a:gdLst>
                <a:gd name="T0" fmla="*/ 196 w 199"/>
                <a:gd name="T1" fmla="*/ 197 h 199"/>
                <a:gd name="T2" fmla="*/ 196 w 199"/>
                <a:gd name="T3" fmla="*/ 197 h 199"/>
                <a:gd name="T4" fmla="*/ 0 w 199"/>
                <a:gd name="T5" fmla="*/ 2 h 199"/>
                <a:gd name="T6" fmla="*/ 1 w 199"/>
                <a:gd name="T7" fmla="*/ 0 h 199"/>
                <a:gd name="T8" fmla="*/ 198 w 199"/>
                <a:gd name="T9" fmla="*/ 196 h 199"/>
                <a:gd name="T10" fmla="*/ 198 w 199"/>
                <a:gd name="T11" fmla="*/ 197 h 199"/>
                <a:gd name="T12" fmla="*/ 197 w 199"/>
                <a:gd name="T13" fmla="*/ 198 h 199"/>
                <a:gd name="T14" fmla="*/ 196 w 199"/>
                <a:gd name="T15" fmla="*/ 197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9">
                  <a:moveTo>
                    <a:pt x="196" y="197"/>
                  </a:moveTo>
                  <a:lnTo>
                    <a:pt x="196" y="197"/>
                  </a:lnTo>
                  <a:lnTo>
                    <a:pt x="0" y="2"/>
                  </a:lnTo>
                  <a:lnTo>
                    <a:pt x="1" y="0"/>
                  </a:lnTo>
                  <a:lnTo>
                    <a:pt x="198" y="196"/>
                  </a:lnTo>
                  <a:lnTo>
                    <a:pt x="198" y="197"/>
                  </a:lnTo>
                  <a:lnTo>
                    <a:pt x="197" y="198"/>
                  </a:lnTo>
                  <a:lnTo>
                    <a:pt x="196" y="19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599" name="Freeform 1151"/>
            <p:cNvSpPr>
              <a:spLocks/>
            </p:cNvSpPr>
            <p:nvPr/>
          </p:nvSpPr>
          <p:spPr bwMode="auto">
            <a:xfrm>
              <a:off x="1649" y="2321"/>
              <a:ext cx="62" cy="20"/>
            </a:xfrm>
            <a:custGeom>
              <a:avLst/>
              <a:gdLst>
                <a:gd name="T0" fmla="*/ 59 w 62"/>
                <a:gd name="T1" fmla="*/ 19 h 20"/>
                <a:gd name="T2" fmla="*/ 59 w 62"/>
                <a:gd name="T3" fmla="*/ 19 h 20"/>
                <a:gd name="T4" fmla="*/ 55 w 62"/>
                <a:gd name="T5" fmla="*/ 18 h 20"/>
                <a:gd name="T6" fmla="*/ 51 w 62"/>
                <a:gd name="T7" fmla="*/ 18 h 20"/>
                <a:gd name="T8" fmla="*/ 47 w 62"/>
                <a:gd name="T9" fmla="*/ 18 h 20"/>
                <a:gd name="T10" fmla="*/ 42 w 62"/>
                <a:gd name="T11" fmla="*/ 17 h 20"/>
                <a:gd name="T12" fmla="*/ 38 w 62"/>
                <a:gd name="T13" fmla="*/ 17 h 20"/>
                <a:gd name="T14" fmla="*/ 34 w 62"/>
                <a:gd name="T15" fmla="*/ 17 h 20"/>
                <a:gd name="T16" fmla="*/ 30 w 62"/>
                <a:gd name="T17" fmla="*/ 15 h 20"/>
                <a:gd name="T18" fmla="*/ 26 w 62"/>
                <a:gd name="T19" fmla="*/ 15 h 20"/>
                <a:gd name="T20" fmla="*/ 23 w 62"/>
                <a:gd name="T21" fmla="*/ 13 h 20"/>
                <a:gd name="T22" fmla="*/ 19 w 62"/>
                <a:gd name="T23" fmla="*/ 12 h 20"/>
                <a:gd name="T24" fmla="*/ 16 w 62"/>
                <a:gd name="T25" fmla="*/ 11 h 20"/>
                <a:gd name="T26" fmla="*/ 13 w 62"/>
                <a:gd name="T27" fmla="*/ 9 h 20"/>
                <a:gd name="T28" fmla="*/ 9 w 62"/>
                <a:gd name="T29" fmla="*/ 7 h 20"/>
                <a:gd name="T30" fmla="*/ 6 w 62"/>
                <a:gd name="T31" fmla="*/ 6 h 20"/>
                <a:gd name="T32" fmla="*/ 3 w 62"/>
                <a:gd name="T33" fmla="*/ 3 h 20"/>
                <a:gd name="T34" fmla="*/ 0 w 62"/>
                <a:gd name="T35" fmla="*/ 1 h 20"/>
                <a:gd name="T36" fmla="*/ 1 w 62"/>
                <a:gd name="T37" fmla="*/ 0 h 20"/>
                <a:gd name="T38" fmla="*/ 4 w 62"/>
                <a:gd name="T39" fmla="*/ 2 h 20"/>
                <a:gd name="T40" fmla="*/ 7 w 62"/>
                <a:gd name="T41" fmla="*/ 4 h 20"/>
                <a:gd name="T42" fmla="*/ 10 w 62"/>
                <a:gd name="T43" fmla="*/ 6 h 20"/>
                <a:gd name="T44" fmla="*/ 13 w 62"/>
                <a:gd name="T45" fmla="*/ 7 h 20"/>
                <a:gd name="T46" fmla="*/ 17 w 62"/>
                <a:gd name="T47" fmla="*/ 9 h 20"/>
                <a:gd name="T48" fmla="*/ 20 w 62"/>
                <a:gd name="T49" fmla="*/ 10 h 20"/>
                <a:gd name="T50" fmla="*/ 24 w 62"/>
                <a:gd name="T51" fmla="*/ 12 h 20"/>
                <a:gd name="T52" fmla="*/ 27 w 62"/>
                <a:gd name="T53" fmla="*/ 13 h 20"/>
                <a:gd name="T54" fmla="*/ 31 w 62"/>
                <a:gd name="T55" fmla="*/ 13 h 20"/>
                <a:gd name="T56" fmla="*/ 34 w 62"/>
                <a:gd name="T57" fmla="*/ 15 h 20"/>
                <a:gd name="T58" fmla="*/ 38 w 62"/>
                <a:gd name="T59" fmla="*/ 15 h 20"/>
                <a:gd name="T60" fmla="*/ 42 w 62"/>
                <a:gd name="T61" fmla="*/ 16 h 20"/>
                <a:gd name="T62" fmla="*/ 47 w 62"/>
                <a:gd name="T63" fmla="*/ 17 h 20"/>
                <a:gd name="T64" fmla="*/ 51 w 62"/>
                <a:gd name="T65" fmla="*/ 17 h 20"/>
                <a:gd name="T66" fmla="*/ 55 w 62"/>
                <a:gd name="T67" fmla="*/ 17 h 20"/>
                <a:gd name="T68" fmla="*/ 59 w 62"/>
                <a:gd name="T69" fmla="*/ 17 h 20"/>
                <a:gd name="T70" fmla="*/ 61 w 62"/>
                <a:gd name="T71" fmla="*/ 17 h 20"/>
                <a:gd name="T72" fmla="*/ 61 w 62"/>
                <a:gd name="T73" fmla="*/ 18 h 20"/>
                <a:gd name="T74" fmla="*/ 59 w 62"/>
                <a:gd name="T7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20">
                  <a:moveTo>
                    <a:pt x="59" y="19"/>
                  </a:moveTo>
                  <a:lnTo>
                    <a:pt x="59" y="19"/>
                  </a:lnTo>
                  <a:lnTo>
                    <a:pt x="55" y="18"/>
                  </a:lnTo>
                  <a:lnTo>
                    <a:pt x="51" y="18"/>
                  </a:lnTo>
                  <a:lnTo>
                    <a:pt x="47" y="18"/>
                  </a:lnTo>
                  <a:lnTo>
                    <a:pt x="42" y="17"/>
                  </a:lnTo>
                  <a:lnTo>
                    <a:pt x="38" y="17"/>
                  </a:lnTo>
                  <a:lnTo>
                    <a:pt x="34" y="17"/>
                  </a:lnTo>
                  <a:lnTo>
                    <a:pt x="30" y="15"/>
                  </a:lnTo>
                  <a:lnTo>
                    <a:pt x="26" y="15"/>
                  </a:lnTo>
                  <a:lnTo>
                    <a:pt x="23" y="13"/>
                  </a:lnTo>
                  <a:lnTo>
                    <a:pt x="19" y="12"/>
                  </a:lnTo>
                  <a:lnTo>
                    <a:pt x="16" y="11"/>
                  </a:lnTo>
                  <a:lnTo>
                    <a:pt x="13" y="9"/>
                  </a:lnTo>
                  <a:lnTo>
                    <a:pt x="9" y="7"/>
                  </a:lnTo>
                  <a:lnTo>
                    <a:pt x="6" y="6"/>
                  </a:lnTo>
                  <a:lnTo>
                    <a:pt x="3" y="3"/>
                  </a:lnTo>
                  <a:lnTo>
                    <a:pt x="0" y="1"/>
                  </a:lnTo>
                  <a:lnTo>
                    <a:pt x="1" y="0"/>
                  </a:lnTo>
                  <a:lnTo>
                    <a:pt x="4" y="2"/>
                  </a:lnTo>
                  <a:lnTo>
                    <a:pt x="7" y="4"/>
                  </a:lnTo>
                  <a:lnTo>
                    <a:pt x="10" y="6"/>
                  </a:lnTo>
                  <a:lnTo>
                    <a:pt x="13" y="7"/>
                  </a:lnTo>
                  <a:lnTo>
                    <a:pt x="17" y="9"/>
                  </a:lnTo>
                  <a:lnTo>
                    <a:pt x="20" y="10"/>
                  </a:lnTo>
                  <a:lnTo>
                    <a:pt x="24" y="12"/>
                  </a:lnTo>
                  <a:lnTo>
                    <a:pt x="27" y="13"/>
                  </a:lnTo>
                  <a:lnTo>
                    <a:pt x="31" y="13"/>
                  </a:lnTo>
                  <a:lnTo>
                    <a:pt x="34" y="15"/>
                  </a:lnTo>
                  <a:lnTo>
                    <a:pt x="38" y="15"/>
                  </a:lnTo>
                  <a:lnTo>
                    <a:pt x="42" y="16"/>
                  </a:lnTo>
                  <a:lnTo>
                    <a:pt x="47" y="17"/>
                  </a:lnTo>
                  <a:lnTo>
                    <a:pt x="51" y="17"/>
                  </a:lnTo>
                  <a:lnTo>
                    <a:pt x="55" y="17"/>
                  </a:lnTo>
                  <a:lnTo>
                    <a:pt x="59" y="17"/>
                  </a:lnTo>
                  <a:lnTo>
                    <a:pt x="61" y="17"/>
                  </a:lnTo>
                  <a:lnTo>
                    <a:pt x="61" y="18"/>
                  </a:lnTo>
                  <a:lnTo>
                    <a:pt x="59" y="19"/>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0" name="Freeform 1152"/>
            <p:cNvSpPr>
              <a:spLocks/>
            </p:cNvSpPr>
            <p:nvPr/>
          </p:nvSpPr>
          <p:spPr bwMode="auto">
            <a:xfrm>
              <a:off x="1713" y="2342"/>
              <a:ext cx="289" cy="15"/>
            </a:xfrm>
            <a:custGeom>
              <a:avLst/>
              <a:gdLst>
                <a:gd name="T0" fmla="*/ 287 w 289"/>
                <a:gd name="T1" fmla="*/ 14 h 15"/>
                <a:gd name="T2" fmla="*/ 287 w 289"/>
                <a:gd name="T3" fmla="*/ 14 h 15"/>
                <a:gd name="T4" fmla="*/ 0 w 289"/>
                <a:gd name="T5" fmla="*/ 4 h 15"/>
                <a:gd name="T6" fmla="*/ 0 w 289"/>
                <a:gd name="T7" fmla="*/ 0 h 15"/>
                <a:gd name="T8" fmla="*/ 287 w 289"/>
                <a:gd name="T9" fmla="*/ 11 h 15"/>
                <a:gd name="T10" fmla="*/ 288 w 289"/>
                <a:gd name="T11" fmla="*/ 11 h 15"/>
                <a:gd name="T12" fmla="*/ 288 w 289"/>
                <a:gd name="T13" fmla="*/ 14 h 15"/>
                <a:gd name="T14" fmla="*/ 287 w 289"/>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15">
                  <a:moveTo>
                    <a:pt x="287" y="14"/>
                  </a:moveTo>
                  <a:lnTo>
                    <a:pt x="287" y="14"/>
                  </a:lnTo>
                  <a:lnTo>
                    <a:pt x="0" y="4"/>
                  </a:lnTo>
                  <a:lnTo>
                    <a:pt x="0" y="0"/>
                  </a:lnTo>
                  <a:lnTo>
                    <a:pt x="287" y="11"/>
                  </a:lnTo>
                  <a:lnTo>
                    <a:pt x="288" y="11"/>
                  </a:lnTo>
                  <a:lnTo>
                    <a:pt x="288" y="14"/>
                  </a:lnTo>
                  <a:lnTo>
                    <a:pt x="287" y="1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1" name="Freeform 1153"/>
            <p:cNvSpPr>
              <a:spLocks/>
            </p:cNvSpPr>
            <p:nvPr/>
          </p:nvSpPr>
          <p:spPr bwMode="auto">
            <a:xfrm>
              <a:off x="1470" y="2343"/>
              <a:ext cx="243" cy="18"/>
            </a:xfrm>
            <a:custGeom>
              <a:avLst/>
              <a:gdLst>
                <a:gd name="T0" fmla="*/ 242 w 243"/>
                <a:gd name="T1" fmla="*/ 0 h 18"/>
                <a:gd name="T2" fmla="*/ 238 w 243"/>
                <a:gd name="T3" fmla="*/ 0 h 18"/>
                <a:gd name="T4" fmla="*/ 234 w 243"/>
                <a:gd name="T5" fmla="*/ 1 h 18"/>
                <a:gd name="T6" fmla="*/ 229 w 243"/>
                <a:gd name="T7" fmla="*/ 2 h 18"/>
                <a:gd name="T8" fmla="*/ 223 w 243"/>
                <a:gd name="T9" fmla="*/ 3 h 18"/>
                <a:gd name="T10" fmla="*/ 218 w 243"/>
                <a:gd name="T11" fmla="*/ 3 h 18"/>
                <a:gd name="T12" fmla="*/ 211 w 243"/>
                <a:gd name="T13" fmla="*/ 5 h 18"/>
                <a:gd name="T14" fmla="*/ 205 w 243"/>
                <a:gd name="T15" fmla="*/ 7 h 18"/>
                <a:gd name="T16" fmla="*/ 198 w 243"/>
                <a:gd name="T17" fmla="*/ 9 h 18"/>
                <a:gd name="T18" fmla="*/ 192 w 243"/>
                <a:gd name="T19" fmla="*/ 9 h 18"/>
                <a:gd name="T20" fmla="*/ 185 w 243"/>
                <a:gd name="T21" fmla="*/ 12 h 18"/>
                <a:gd name="T22" fmla="*/ 178 w 243"/>
                <a:gd name="T23" fmla="*/ 13 h 18"/>
                <a:gd name="T24" fmla="*/ 171 w 243"/>
                <a:gd name="T25" fmla="*/ 15 h 18"/>
                <a:gd name="T26" fmla="*/ 163 w 243"/>
                <a:gd name="T27" fmla="*/ 15 h 18"/>
                <a:gd name="T28" fmla="*/ 156 w 243"/>
                <a:gd name="T29" fmla="*/ 15 h 18"/>
                <a:gd name="T30" fmla="*/ 148 w 243"/>
                <a:gd name="T31" fmla="*/ 16 h 18"/>
                <a:gd name="T32" fmla="*/ 140 w 243"/>
                <a:gd name="T33" fmla="*/ 17 h 18"/>
                <a:gd name="T34" fmla="*/ 133 w 243"/>
                <a:gd name="T35" fmla="*/ 16 h 18"/>
                <a:gd name="T36" fmla="*/ 124 w 243"/>
                <a:gd name="T37" fmla="*/ 16 h 18"/>
                <a:gd name="T38" fmla="*/ 116 w 243"/>
                <a:gd name="T39" fmla="*/ 15 h 18"/>
                <a:gd name="T40" fmla="*/ 108 w 243"/>
                <a:gd name="T41" fmla="*/ 15 h 18"/>
                <a:gd name="T42" fmla="*/ 98 w 243"/>
                <a:gd name="T43" fmla="*/ 14 h 18"/>
                <a:gd name="T44" fmla="*/ 89 w 243"/>
                <a:gd name="T45" fmla="*/ 13 h 18"/>
                <a:gd name="T46" fmla="*/ 80 w 243"/>
                <a:gd name="T47" fmla="*/ 12 h 18"/>
                <a:gd name="T48" fmla="*/ 70 w 243"/>
                <a:gd name="T49" fmla="*/ 10 h 18"/>
                <a:gd name="T50" fmla="*/ 60 w 243"/>
                <a:gd name="T51" fmla="*/ 9 h 18"/>
                <a:gd name="T52" fmla="*/ 51 w 243"/>
                <a:gd name="T53" fmla="*/ 8 h 18"/>
                <a:gd name="T54" fmla="*/ 42 w 243"/>
                <a:gd name="T55" fmla="*/ 7 h 18"/>
                <a:gd name="T56" fmla="*/ 34 w 243"/>
                <a:gd name="T57" fmla="*/ 5 h 18"/>
                <a:gd name="T58" fmla="*/ 24 w 243"/>
                <a:gd name="T59" fmla="*/ 5 h 18"/>
                <a:gd name="T60" fmla="*/ 16 w 243"/>
                <a:gd name="T61" fmla="*/ 4 h 18"/>
                <a:gd name="T62" fmla="*/ 8 w 243"/>
                <a:gd name="T63" fmla="*/ 3 h 18"/>
                <a:gd name="T64" fmla="*/ 0 w 243"/>
                <a:gd name="T65"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3" h="18">
                  <a:moveTo>
                    <a:pt x="242" y="0"/>
                  </a:moveTo>
                  <a:lnTo>
                    <a:pt x="242" y="0"/>
                  </a:lnTo>
                  <a:lnTo>
                    <a:pt x="240" y="0"/>
                  </a:lnTo>
                  <a:lnTo>
                    <a:pt x="238" y="0"/>
                  </a:lnTo>
                  <a:lnTo>
                    <a:pt x="236" y="1"/>
                  </a:lnTo>
                  <a:lnTo>
                    <a:pt x="234" y="1"/>
                  </a:lnTo>
                  <a:lnTo>
                    <a:pt x="231" y="1"/>
                  </a:lnTo>
                  <a:lnTo>
                    <a:pt x="229" y="2"/>
                  </a:lnTo>
                  <a:lnTo>
                    <a:pt x="226" y="2"/>
                  </a:lnTo>
                  <a:lnTo>
                    <a:pt x="223" y="3"/>
                  </a:lnTo>
                  <a:lnTo>
                    <a:pt x="221" y="3"/>
                  </a:lnTo>
                  <a:lnTo>
                    <a:pt x="218" y="3"/>
                  </a:lnTo>
                  <a:lnTo>
                    <a:pt x="215" y="4"/>
                  </a:lnTo>
                  <a:lnTo>
                    <a:pt x="211" y="5"/>
                  </a:lnTo>
                  <a:lnTo>
                    <a:pt x="208" y="5"/>
                  </a:lnTo>
                  <a:lnTo>
                    <a:pt x="205" y="7"/>
                  </a:lnTo>
                  <a:lnTo>
                    <a:pt x="202" y="8"/>
                  </a:lnTo>
                  <a:lnTo>
                    <a:pt x="198" y="9"/>
                  </a:lnTo>
                  <a:lnTo>
                    <a:pt x="195" y="9"/>
                  </a:lnTo>
                  <a:lnTo>
                    <a:pt x="192" y="9"/>
                  </a:lnTo>
                  <a:lnTo>
                    <a:pt x="189" y="10"/>
                  </a:lnTo>
                  <a:lnTo>
                    <a:pt x="185" y="12"/>
                  </a:lnTo>
                  <a:lnTo>
                    <a:pt x="182" y="12"/>
                  </a:lnTo>
                  <a:lnTo>
                    <a:pt x="178" y="13"/>
                  </a:lnTo>
                  <a:lnTo>
                    <a:pt x="174" y="14"/>
                  </a:lnTo>
                  <a:lnTo>
                    <a:pt x="171" y="15"/>
                  </a:lnTo>
                  <a:lnTo>
                    <a:pt x="167" y="15"/>
                  </a:lnTo>
                  <a:lnTo>
                    <a:pt x="163" y="15"/>
                  </a:lnTo>
                  <a:lnTo>
                    <a:pt x="160" y="15"/>
                  </a:lnTo>
                  <a:lnTo>
                    <a:pt x="156" y="15"/>
                  </a:lnTo>
                  <a:lnTo>
                    <a:pt x="152" y="16"/>
                  </a:lnTo>
                  <a:lnTo>
                    <a:pt x="148" y="16"/>
                  </a:lnTo>
                  <a:lnTo>
                    <a:pt x="144" y="16"/>
                  </a:lnTo>
                  <a:lnTo>
                    <a:pt x="140" y="17"/>
                  </a:lnTo>
                  <a:lnTo>
                    <a:pt x="137" y="17"/>
                  </a:lnTo>
                  <a:lnTo>
                    <a:pt x="133" y="16"/>
                  </a:lnTo>
                  <a:lnTo>
                    <a:pt x="129" y="16"/>
                  </a:lnTo>
                  <a:lnTo>
                    <a:pt x="124" y="16"/>
                  </a:lnTo>
                  <a:lnTo>
                    <a:pt x="121" y="16"/>
                  </a:lnTo>
                  <a:lnTo>
                    <a:pt x="116" y="15"/>
                  </a:lnTo>
                  <a:lnTo>
                    <a:pt x="111" y="15"/>
                  </a:lnTo>
                  <a:lnTo>
                    <a:pt x="108" y="15"/>
                  </a:lnTo>
                  <a:lnTo>
                    <a:pt x="103" y="15"/>
                  </a:lnTo>
                  <a:lnTo>
                    <a:pt x="98" y="14"/>
                  </a:lnTo>
                  <a:lnTo>
                    <a:pt x="93" y="13"/>
                  </a:lnTo>
                  <a:lnTo>
                    <a:pt x="89" y="13"/>
                  </a:lnTo>
                  <a:lnTo>
                    <a:pt x="85" y="12"/>
                  </a:lnTo>
                  <a:lnTo>
                    <a:pt x="80" y="12"/>
                  </a:lnTo>
                  <a:lnTo>
                    <a:pt x="75" y="11"/>
                  </a:lnTo>
                  <a:lnTo>
                    <a:pt x="70" y="10"/>
                  </a:lnTo>
                  <a:lnTo>
                    <a:pt x="66" y="9"/>
                  </a:lnTo>
                  <a:lnTo>
                    <a:pt x="60" y="9"/>
                  </a:lnTo>
                  <a:lnTo>
                    <a:pt x="56" y="9"/>
                  </a:lnTo>
                  <a:lnTo>
                    <a:pt x="51" y="8"/>
                  </a:lnTo>
                  <a:lnTo>
                    <a:pt x="47" y="7"/>
                  </a:lnTo>
                  <a:lnTo>
                    <a:pt x="42" y="7"/>
                  </a:lnTo>
                  <a:lnTo>
                    <a:pt x="37" y="6"/>
                  </a:lnTo>
                  <a:lnTo>
                    <a:pt x="34" y="5"/>
                  </a:lnTo>
                  <a:lnTo>
                    <a:pt x="29" y="5"/>
                  </a:lnTo>
                  <a:lnTo>
                    <a:pt x="24" y="5"/>
                  </a:lnTo>
                  <a:lnTo>
                    <a:pt x="20" y="4"/>
                  </a:lnTo>
                  <a:lnTo>
                    <a:pt x="16" y="4"/>
                  </a:lnTo>
                  <a:lnTo>
                    <a:pt x="11" y="4"/>
                  </a:lnTo>
                  <a:lnTo>
                    <a:pt x="8" y="3"/>
                  </a:lnTo>
                  <a:lnTo>
                    <a:pt x="4" y="3"/>
                  </a:lnTo>
                  <a:lnTo>
                    <a:pt x="0"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2" name="Freeform 1154"/>
            <p:cNvSpPr>
              <a:spLocks/>
            </p:cNvSpPr>
            <p:nvPr/>
          </p:nvSpPr>
          <p:spPr bwMode="auto">
            <a:xfrm>
              <a:off x="1403" y="2357"/>
              <a:ext cx="207" cy="40"/>
            </a:xfrm>
            <a:custGeom>
              <a:avLst/>
              <a:gdLst>
                <a:gd name="T0" fmla="*/ 201 w 207"/>
                <a:gd name="T1" fmla="*/ 29 h 40"/>
                <a:gd name="T2" fmla="*/ 43 w 207"/>
                <a:gd name="T3" fmla="*/ 1 h 40"/>
                <a:gd name="T4" fmla="*/ 40 w 207"/>
                <a:gd name="T5" fmla="*/ 1 h 40"/>
                <a:gd name="T6" fmla="*/ 37 w 207"/>
                <a:gd name="T7" fmla="*/ 1 h 40"/>
                <a:gd name="T8" fmla="*/ 34 w 207"/>
                <a:gd name="T9" fmla="*/ 0 h 40"/>
                <a:gd name="T10" fmla="*/ 31 w 207"/>
                <a:gd name="T11" fmla="*/ 0 h 40"/>
                <a:gd name="T12" fmla="*/ 28 w 207"/>
                <a:gd name="T13" fmla="*/ 0 h 40"/>
                <a:gd name="T14" fmla="*/ 25 w 207"/>
                <a:gd name="T15" fmla="*/ 0 h 40"/>
                <a:gd name="T16" fmla="*/ 22 w 207"/>
                <a:gd name="T17" fmla="*/ 0 h 40"/>
                <a:gd name="T18" fmla="*/ 20 w 207"/>
                <a:gd name="T19" fmla="*/ 0 h 40"/>
                <a:gd name="T20" fmla="*/ 18 w 207"/>
                <a:gd name="T21" fmla="*/ 0 h 40"/>
                <a:gd name="T22" fmla="*/ 15 w 207"/>
                <a:gd name="T23" fmla="*/ 1 h 40"/>
                <a:gd name="T24" fmla="*/ 13 w 207"/>
                <a:gd name="T25" fmla="*/ 1 h 40"/>
                <a:gd name="T26" fmla="*/ 10 w 207"/>
                <a:gd name="T27" fmla="*/ 1 h 40"/>
                <a:gd name="T28" fmla="*/ 8 w 207"/>
                <a:gd name="T29" fmla="*/ 1 h 40"/>
                <a:gd name="T30" fmla="*/ 5 w 207"/>
                <a:gd name="T31" fmla="*/ 1 h 40"/>
                <a:gd name="T32" fmla="*/ 2 w 207"/>
                <a:gd name="T33" fmla="*/ 1 h 40"/>
                <a:gd name="T34" fmla="*/ 0 w 207"/>
                <a:gd name="T35" fmla="*/ 1 h 40"/>
                <a:gd name="T36" fmla="*/ 77 w 207"/>
                <a:gd name="T37" fmla="*/ 29 h 40"/>
                <a:gd name="T38" fmla="*/ 82 w 207"/>
                <a:gd name="T39" fmla="*/ 29 h 40"/>
                <a:gd name="T40" fmla="*/ 86 w 207"/>
                <a:gd name="T41" fmla="*/ 29 h 40"/>
                <a:gd name="T42" fmla="*/ 91 w 207"/>
                <a:gd name="T43" fmla="*/ 29 h 40"/>
                <a:gd name="T44" fmla="*/ 96 w 207"/>
                <a:gd name="T45" fmla="*/ 30 h 40"/>
                <a:gd name="T46" fmla="*/ 102 w 207"/>
                <a:gd name="T47" fmla="*/ 31 h 40"/>
                <a:gd name="T48" fmla="*/ 107 w 207"/>
                <a:gd name="T49" fmla="*/ 31 h 40"/>
                <a:gd name="T50" fmla="*/ 113 w 207"/>
                <a:gd name="T51" fmla="*/ 32 h 40"/>
                <a:gd name="T52" fmla="*/ 119 w 207"/>
                <a:gd name="T53" fmla="*/ 33 h 40"/>
                <a:gd name="T54" fmla="*/ 124 w 207"/>
                <a:gd name="T55" fmla="*/ 34 h 40"/>
                <a:gd name="T56" fmla="*/ 131 w 207"/>
                <a:gd name="T57" fmla="*/ 36 h 40"/>
                <a:gd name="T58" fmla="*/ 137 w 207"/>
                <a:gd name="T59" fmla="*/ 36 h 40"/>
                <a:gd name="T60" fmla="*/ 143 w 207"/>
                <a:gd name="T61" fmla="*/ 37 h 40"/>
                <a:gd name="T62" fmla="*/ 149 w 207"/>
                <a:gd name="T63" fmla="*/ 37 h 40"/>
                <a:gd name="T64" fmla="*/ 155 w 207"/>
                <a:gd name="T65" fmla="*/ 38 h 40"/>
                <a:gd name="T66" fmla="*/ 161 w 207"/>
                <a:gd name="T67" fmla="*/ 38 h 40"/>
                <a:gd name="T68" fmla="*/ 166 w 207"/>
                <a:gd name="T69" fmla="*/ 38 h 40"/>
                <a:gd name="T70" fmla="*/ 171 w 207"/>
                <a:gd name="T71" fmla="*/ 39 h 40"/>
                <a:gd name="T72" fmla="*/ 177 w 207"/>
                <a:gd name="T73" fmla="*/ 38 h 40"/>
                <a:gd name="T74" fmla="*/ 182 w 207"/>
                <a:gd name="T75" fmla="*/ 38 h 40"/>
                <a:gd name="T76" fmla="*/ 187 w 207"/>
                <a:gd name="T77" fmla="*/ 38 h 40"/>
                <a:gd name="T78" fmla="*/ 190 w 207"/>
                <a:gd name="T79" fmla="*/ 37 h 40"/>
                <a:gd name="T80" fmla="*/ 194 w 207"/>
                <a:gd name="T81" fmla="*/ 37 h 40"/>
                <a:gd name="T82" fmla="*/ 197 w 207"/>
                <a:gd name="T83" fmla="*/ 36 h 40"/>
                <a:gd name="T84" fmla="*/ 200 w 207"/>
                <a:gd name="T85" fmla="*/ 36 h 40"/>
                <a:gd name="T86" fmla="*/ 203 w 207"/>
                <a:gd name="T87" fmla="*/ 35 h 40"/>
                <a:gd name="T88" fmla="*/ 204 w 207"/>
                <a:gd name="T89" fmla="*/ 34 h 40"/>
                <a:gd name="T90" fmla="*/ 205 w 207"/>
                <a:gd name="T91" fmla="*/ 33 h 40"/>
                <a:gd name="T92" fmla="*/ 206 w 207"/>
                <a:gd name="T93" fmla="*/ 32 h 40"/>
                <a:gd name="T94" fmla="*/ 206 w 207"/>
                <a:gd name="T95" fmla="*/ 31 h 40"/>
                <a:gd name="T96" fmla="*/ 205 w 207"/>
                <a:gd name="T97" fmla="*/ 30 h 40"/>
                <a:gd name="T98" fmla="*/ 204 w 207"/>
                <a:gd name="T99" fmla="*/ 30 h 40"/>
                <a:gd name="T100" fmla="*/ 201 w 207"/>
                <a:gd name="T10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40">
                  <a:moveTo>
                    <a:pt x="201" y="29"/>
                  </a:moveTo>
                  <a:lnTo>
                    <a:pt x="43" y="1"/>
                  </a:lnTo>
                  <a:lnTo>
                    <a:pt x="40" y="1"/>
                  </a:lnTo>
                  <a:lnTo>
                    <a:pt x="37" y="1"/>
                  </a:lnTo>
                  <a:lnTo>
                    <a:pt x="34" y="0"/>
                  </a:lnTo>
                  <a:lnTo>
                    <a:pt x="31" y="0"/>
                  </a:lnTo>
                  <a:lnTo>
                    <a:pt x="28" y="0"/>
                  </a:lnTo>
                  <a:lnTo>
                    <a:pt x="25" y="0"/>
                  </a:lnTo>
                  <a:lnTo>
                    <a:pt x="22" y="0"/>
                  </a:lnTo>
                  <a:lnTo>
                    <a:pt x="20" y="0"/>
                  </a:lnTo>
                  <a:lnTo>
                    <a:pt x="18" y="0"/>
                  </a:lnTo>
                  <a:lnTo>
                    <a:pt x="15" y="1"/>
                  </a:lnTo>
                  <a:lnTo>
                    <a:pt x="13" y="1"/>
                  </a:lnTo>
                  <a:lnTo>
                    <a:pt x="10" y="1"/>
                  </a:lnTo>
                  <a:lnTo>
                    <a:pt x="8" y="1"/>
                  </a:lnTo>
                  <a:lnTo>
                    <a:pt x="5" y="1"/>
                  </a:lnTo>
                  <a:lnTo>
                    <a:pt x="2" y="1"/>
                  </a:lnTo>
                  <a:lnTo>
                    <a:pt x="0" y="1"/>
                  </a:lnTo>
                  <a:lnTo>
                    <a:pt x="77" y="29"/>
                  </a:lnTo>
                  <a:lnTo>
                    <a:pt x="82" y="29"/>
                  </a:lnTo>
                  <a:lnTo>
                    <a:pt x="86" y="29"/>
                  </a:lnTo>
                  <a:lnTo>
                    <a:pt x="91" y="29"/>
                  </a:lnTo>
                  <a:lnTo>
                    <a:pt x="96" y="30"/>
                  </a:lnTo>
                  <a:lnTo>
                    <a:pt x="102" y="31"/>
                  </a:lnTo>
                  <a:lnTo>
                    <a:pt x="107" y="31"/>
                  </a:lnTo>
                  <a:lnTo>
                    <a:pt x="113" y="32"/>
                  </a:lnTo>
                  <a:lnTo>
                    <a:pt x="119" y="33"/>
                  </a:lnTo>
                  <a:lnTo>
                    <a:pt x="124" y="34"/>
                  </a:lnTo>
                  <a:lnTo>
                    <a:pt x="131" y="36"/>
                  </a:lnTo>
                  <a:lnTo>
                    <a:pt x="137" y="36"/>
                  </a:lnTo>
                  <a:lnTo>
                    <a:pt x="143" y="37"/>
                  </a:lnTo>
                  <a:lnTo>
                    <a:pt x="149" y="37"/>
                  </a:lnTo>
                  <a:lnTo>
                    <a:pt x="155" y="38"/>
                  </a:lnTo>
                  <a:lnTo>
                    <a:pt x="161" y="38"/>
                  </a:lnTo>
                  <a:lnTo>
                    <a:pt x="166" y="38"/>
                  </a:lnTo>
                  <a:lnTo>
                    <a:pt x="171" y="39"/>
                  </a:lnTo>
                  <a:lnTo>
                    <a:pt x="177" y="38"/>
                  </a:lnTo>
                  <a:lnTo>
                    <a:pt x="182" y="38"/>
                  </a:lnTo>
                  <a:lnTo>
                    <a:pt x="187" y="38"/>
                  </a:lnTo>
                  <a:lnTo>
                    <a:pt x="190" y="37"/>
                  </a:lnTo>
                  <a:lnTo>
                    <a:pt x="194" y="37"/>
                  </a:lnTo>
                  <a:lnTo>
                    <a:pt x="197" y="36"/>
                  </a:lnTo>
                  <a:lnTo>
                    <a:pt x="200" y="36"/>
                  </a:lnTo>
                  <a:lnTo>
                    <a:pt x="203" y="35"/>
                  </a:lnTo>
                  <a:lnTo>
                    <a:pt x="204" y="34"/>
                  </a:lnTo>
                  <a:lnTo>
                    <a:pt x="205" y="33"/>
                  </a:lnTo>
                  <a:lnTo>
                    <a:pt x="206" y="32"/>
                  </a:lnTo>
                  <a:lnTo>
                    <a:pt x="206" y="31"/>
                  </a:lnTo>
                  <a:lnTo>
                    <a:pt x="205" y="30"/>
                  </a:lnTo>
                  <a:lnTo>
                    <a:pt x="204" y="30"/>
                  </a:lnTo>
                  <a:lnTo>
                    <a:pt x="201" y="29"/>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3" name="Freeform 1155"/>
            <p:cNvSpPr>
              <a:spLocks/>
            </p:cNvSpPr>
            <p:nvPr/>
          </p:nvSpPr>
          <p:spPr bwMode="auto">
            <a:xfrm>
              <a:off x="1403" y="2357"/>
              <a:ext cx="211" cy="43"/>
            </a:xfrm>
            <a:custGeom>
              <a:avLst/>
              <a:gdLst>
                <a:gd name="T0" fmla="*/ 205 w 211"/>
                <a:gd name="T1" fmla="*/ 31 h 43"/>
                <a:gd name="T2" fmla="*/ 44 w 211"/>
                <a:gd name="T3" fmla="*/ 2 h 43"/>
                <a:gd name="T4" fmla="*/ 41 w 211"/>
                <a:gd name="T5" fmla="*/ 1 h 43"/>
                <a:gd name="T6" fmla="*/ 38 w 211"/>
                <a:gd name="T7" fmla="*/ 1 h 43"/>
                <a:gd name="T8" fmla="*/ 35 w 211"/>
                <a:gd name="T9" fmla="*/ 0 h 43"/>
                <a:gd name="T10" fmla="*/ 31 w 211"/>
                <a:gd name="T11" fmla="*/ 0 h 43"/>
                <a:gd name="T12" fmla="*/ 28 w 211"/>
                <a:gd name="T13" fmla="*/ 0 h 43"/>
                <a:gd name="T14" fmla="*/ 26 w 211"/>
                <a:gd name="T15" fmla="*/ 0 h 43"/>
                <a:gd name="T16" fmla="*/ 23 w 211"/>
                <a:gd name="T17" fmla="*/ 0 h 43"/>
                <a:gd name="T18" fmla="*/ 21 w 211"/>
                <a:gd name="T19" fmla="*/ 0 h 43"/>
                <a:gd name="T20" fmla="*/ 18 w 211"/>
                <a:gd name="T21" fmla="*/ 0 h 43"/>
                <a:gd name="T22" fmla="*/ 15 w 211"/>
                <a:gd name="T23" fmla="*/ 1 h 43"/>
                <a:gd name="T24" fmla="*/ 13 w 211"/>
                <a:gd name="T25" fmla="*/ 1 h 43"/>
                <a:gd name="T26" fmla="*/ 10 w 211"/>
                <a:gd name="T27" fmla="*/ 1 h 43"/>
                <a:gd name="T28" fmla="*/ 8 w 211"/>
                <a:gd name="T29" fmla="*/ 2 h 43"/>
                <a:gd name="T30" fmla="*/ 5 w 211"/>
                <a:gd name="T31" fmla="*/ 2 h 43"/>
                <a:gd name="T32" fmla="*/ 2 w 211"/>
                <a:gd name="T33" fmla="*/ 2 h 43"/>
                <a:gd name="T34" fmla="*/ 0 w 211"/>
                <a:gd name="T35" fmla="*/ 2 h 43"/>
                <a:gd name="T36" fmla="*/ 79 w 211"/>
                <a:gd name="T37" fmla="*/ 31 h 43"/>
                <a:gd name="T38" fmla="*/ 84 w 211"/>
                <a:gd name="T39" fmla="*/ 31 h 43"/>
                <a:gd name="T40" fmla="*/ 88 w 211"/>
                <a:gd name="T41" fmla="*/ 31 h 43"/>
                <a:gd name="T42" fmla="*/ 93 w 211"/>
                <a:gd name="T43" fmla="*/ 31 h 43"/>
                <a:gd name="T44" fmla="*/ 98 w 211"/>
                <a:gd name="T45" fmla="*/ 32 h 43"/>
                <a:gd name="T46" fmla="*/ 103 w 211"/>
                <a:gd name="T47" fmla="*/ 34 h 43"/>
                <a:gd name="T48" fmla="*/ 109 w 211"/>
                <a:gd name="T49" fmla="*/ 34 h 43"/>
                <a:gd name="T50" fmla="*/ 115 w 211"/>
                <a:gd name="T51" fmla="*/ 34 h 43"/>
                <a:gd name="T52" fmla="*/ 121 w 211"/>
                <a:gd name="T53" fmla="*/ 36 h 43"/>
                <a:gd name="T54" fmla="*/ 127 w 211"/>
                <a:gd name="T55" fmla="*/ 37 h 43"/>
                <a:gd name="T56" fmla="*/ 133 w 211"/>
                <a:gd name="T57" fmla="*/ 38 h 43"/>
                <a:gd name="T58" fmla="*/ 140 w 211"/>
                <a:gd name="T59" fmla="*/ 39 h 43"/>
                <a:gd name="T60" fmla="*/ 146 w 211"/>
                <a:gd name="T61" fmla="*/ 40 h 43"/>
                <a:gd name="T62" fmla="*/ 152 w 211"/>
                <a:gd name="T63" fmla="*/ 40 h 43"/>
                <a:gd name="T64" fmla="*/ 158 w 211"/>
                <a:gd name="T65" fmla="*/ 40 h 43"/>
                <a:gd name="T66" fmla="*/ 164 w 211"/>
                <a:gd name="T67" fmla="*/ 41 h 43"/>
                <a:gd name="T68" fmla="*/ 170 w 211"/>
                <a:gd name="T69" fmla="*/ 41 h 43"/>
                <a:gd name="T70" fmla="*/ 175 w 211"/>
                <a:gd name="T71" fmla="*/ 42 h 43"/>
                <a:gd name="T72" fmla="*/ 180 w 211"/>
                <a:gd name="T73" fmla="*/ 41 h 43"/>
                <a:gd name="T74" fmla="*/ 186 w 211"/>
                <a:gd name="T75" fmla="*/ 41 h 43"/>
                <a:gd name="T76" fmla="*/ 190 w 211"/>
                <a:gd name="T77" fmla="*/ 40 h 43"/>
                <a:gd name="T78" fmla="*/ 194 w 211"/>
                <a:gd name="T79" fmla="*/ 40 h 43"/>
                <a:gd name="T80" fmla="*/ 198 w 211"/>
                <a:gd name="T81" fmla="*/ 40 h 43"/>
                <a:gd name="T82" fmla="*/ 201 w 211"/>
                <a:gd name="T83" fmla="*/ 39 h 43"/>
                <a:gd name="T84" fmla="*/ 204 w 211"/>
                <a:gd name="T85" fmla="*/ 38 h 43"/>
                <a:gd name="T86" fmla="*/ 207 w 211"/>
                <a:gd name="T87" fmla="*/ 37 h 43"/>
                <a:gd name="T88" fmla="*/ 208 w 211"/>
                <a:gd name="T89" fmla="*/ 37 h 43"/>
                <a:gd name="T90" fmla="*/ 209 w 211"/>
                <a:gd name="T91" fmla="*/ 35 h 43"/>
                <a:gd name="T92" fmla="*/ 210 w 211"/>
                <a:gd name="T93" fmla="*/ 34 h 43"/>
                <a:gd name="T94" fmla="*/ 209 w 211"/>
                <a:gd name="T95" fmla="*/ 33 h 43"/>
                <a:gd name="T96" fmla="*/ 208 w 211"/>
                <a:gd name="T97" fmla="*/ 32 h 43"/>
                <a:gd name="T98" fmla="*/ 205 w 211"/>
                <a:gd name="T99"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 h="43">
                  <a:moveTo>
                    <a:pt x="205" y="31"/>
                  </a:moveTo>
                  <a:lnTo>
                    <a:pt x="44" y="2"/>
                  </a:lnTo>
                  <a:lnTo>
                    <a:pt x="41" y="1"/>
                  </a:lnTo>
                  <a:lnTo>
                    <a:pt x="38" y="1"/>
                  </a:lnTo>
                  <a:lnTo>
                    <a:pt x="35" y="0"/>
                  </a:lnTo>
                  <a:lnTo>
                    <a:pt x="31" y="0"/>
                  </a:lnTo>
                  <a:lnTo>
                    <a:pt x="28" y="0"/>
                  </a:lnTo>
                  <a:lnTo>
                    <a:pt x="26" y="0"/>
                  </a:lnTo>
                  <a:lnTo>
                    <a:pt x="23" y="0"/>
                  </a:lnTo>
                  <a:lnTo>
                    <a:pt x="21" y="0"/>
                  </a:lnTo>
                  <a:lnTo>
                    <a:pt x="18" y="0"/>
                  </a:lnTo>
                  <a:lnTo>
                    <a:pt x="15" y="1"/>
                  </a:lnTo>
                  <a:lnTo>
                    <a:pt x="13" y="1"/>
                  </a:lnTo>
                  <a:lnTo>
                    <a:pt x="10" y="1"/>
                  </a:lnTo>
                  <a:lnTo>
                    <a:pt x="8" y="2"/>
                  </a:lnTo>
                  <a:lnTo>
                    <a:pt x="5" y="2"/>
                  </a:lnTo>
                  <a:lnTo>
                    <a:pt x="2" y="2"/>
                  </a:lnTo>
                  <a:lnTo>
                    <a:pt x="0" y="2"/>
                  </a:lnTo>
                  <a:lnTo>
                    <a:pt x="79" y="31"/>
                  </a:lnTo>
                  <a:lnTo>
                    <a:pt x="84" y="31"/>
                  </a:lnTo>
                  <a:lnTo>
                    <a:pt x="88" y="31"/>
                  </a:lnTo>
                  <a:lnTo>
                    <a:pt x="93" y="31"/>
                  </a:lnTo>
                  <a:lnTo>
                    <a:pt x="98" y="32"/>
                  </a:lnTo>
                  <a:lnTo>
                    <a:pt x="103" y="34"/>
                  </a:lnTo>
                  <a:lnTo>
                    <a:pt x="109" y="34"/>
                  </a:lnTo>
                  <a:lnTo>
                    <a:pt x="115" y="34"/>
                  </a:lnTo>
                  <a:lnTo>
                    <a:pt x="121" y="36"/>
                  </a:lnTo>
                  <a:lnTo>
                    <a:pt x="127" y="37"/>
                  </a:lnTo>
                  <a:lnTo>
                    <a:pt x="133" y="38"/>
                  </a:lnTo>
                  <a:lnTo>
                    <a:pt x="140" y="39"/>
                  </a:lnTo>
                  <a:lnTo>
                    <a:pt x="146" y="40"/>
                  </a:lnTo>
                  <a:lnTo>
                    <a:pt x="152" y="40"/>
                  </a:lnTo>
                  <a:lnTo>
                    <a:pt x="158" y="40"/>
                  </a:lnTo>
                  <a:lnTo>
                    <a:pt x="164" y="41"/>
                  </a:lnTo>
                  <a:lnTo>
                    <a:pt x="170" y="41"/>
                  </a:lnTo>
                  <a:lnTo>
                    <a:pt x="175" y="42"/>
                  </a:lnTo>
                  <a:lnTo>
                    <a:pt x="180" y="41"/>
                  </a:lnTo>
                  <a:lnTo>
                    <a:pt x="186" y="41"/>
                  </a:lnTo>
                  <a:lnTo>
                    <a:pt x="190" y="40"/>
                  </a:lnTo>
                  <a:lnTo>
                    <a:pt x="194" y="40"/>
                  </a:lnTo>
                  <a:lnTo>
                    <a:pt x="198" y="40"/>
                  </a:lnTo>
                  <a:lnTo>
                    <a:pt x="201" y="39"/>
                  </a:lnTo>
                  <a:lnTo>
                    <a:pt x="204" y="38"/>
                  </a:lnTo>
                  <a:lnTo>
                    <a:pt x="207" y="37"/>
                  </a:lnTo>
                  <a:lnTo>
                    <a:pt x="208" y="37"/>
                  </a:lnTo>
                  <a:lnTo>
                    <a:pt x="209" y="35"/>
                  </a:lnTo>
                  <a:lnTo>
                    <a:pt x="210" y="34"/>
                  </a:lnTo>
                  <a:lnTo>
                    <a:pt x="209" y="33"/>
                  </a:lnTo>
                  <a:lnTo>
                    <a:pt x="208" y="32"/>
                  </a:lnTo>
                  <a:lnTo>
                    <a:pt x="205"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4" name="Freeform 1156"/>
            <p:cNvSpPr>
              <a:spLocks/>
            </p:cNvSpPr>
            <p:nvPr/>
          </p:nvSpPr>
          <p:spPr bwMode="auto">
            <a:xfrm>
              <a:off x="1438" y="2358"/>
              <a:ext cx="170" cy="32"/>
            </a:xfrm>
            <a:custGeom>
              <a:avLst/>
              <a:gdLst>
                <a:gd name="T0" fmla="*/ 167 w 170"/>
                <a:gd name="T1" fmla="*/ 31 h 32"/>
                <a:gd name="T2" fmla="*/ 0 w 170"/>
                <a:gd name="T3" fmla="*/ 0 h 32"/>
                <a:gd name="T4" fmla="*/ 165 w 170"/>
                <a:gd name="T5" fmla="*/ 28 h 32"/>
                <a:gd name="T6" fmla="*/ 166 w 170"/>
                <a:gd name="T7" fmla="*/ 28 h 32"/>
                <a:gd name="T8" fmla="*/ 167 w 170"/>
                <a:gd name="T9" fmla="*/ 29 h 32"/>
                <a:gd name="T10" fmla="*/ 168 w 170"/>
                <a:gd name="T11" fmla="*/ 29 h 32"/>
                <a:gd name="T12" fmla="*/ 169 w 170"/>
                <a:gd name="T13" fmla="*/ 29 h 32"/>
                <a:gd name="T14" fmla="*/ 169 w 170"/>
                <a:gd name="T15" fmla="*/ 30 h 32"/>
                <a:gd name="T16" fmla="*/ 168 w 170"/>
                <a:gd name="T17" fmla="*/ 30 h 32"/>
                <a:gd name="T18" fmla="*/ 167 w 170"/>
                <a:gd name="T19"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32">
                  <a:moveTo>
                    <a:pt x="167" y="31"/>
                  </a:moveTo>
                  <a:lnTo>
                    <a:pt x="0" y="0"/>
                  </a:lnTo>
                  <a:lnTo>
                    <a:pt x="165" y="28"/>
                  </a:lnTo>
                  <a:lnTo>
                    <a:pt x="166" y="28"/>
                  </a:lnTo>
                  <a:lnTo>
                    <a:pt x="167" y="29"/>
                  </a:lnTo>
                  <a:lnTo>
                    <a:pt x="168" y="29"/>
                  </a:lnTo>
                  <a:lnTo>
                    <a:pt x="169" y="29"/>
                  </a:lnTo>
                  <a:lnTo>
                    <a:pt x="169" y="30"/>
                  </a:lnTo>
                  <a:lnTo>
                    <a:pt x="168" y="30"/>
                  </a:lnTo>
                  <a:lnTo>
                    <a:pt x="167" y="31"/>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5" name="Freeform 1157"/>
            <p:cNvSpPr>
              <a:spLocks/>
            </p:cNvSpPr>
            <p:nvPr/>
          </p:nvSpPr>
          <p:spPr bwMode="auto">
            <a:xfrm>
              <a:off x="1648" y="2392"/>
              <a:ext cx="487" cy="74"/>
            </a:xfrm>
            <a:custGeom>
              <a:avLst/>
              <a:gdLst>
                <a:gd name="T0" fmla="*/ 209 w 487"/>
                <a:gd name="T1" fmla="*/ 57 h 74"/>
                <a:gd name="T2" fmla="*/ 422 w 487"/>
                <a:gd name="T3" fmla="*/ 73 h 74"/>
                <a:gd name="T4" fmla="*/ 427 w 487"/>
                <a:gd name="T5" fmla="*/ 73 h 74"/>
                <a:gd name="T6" fmla="*/ 432 w 487"/>
                <a:gd name="T7" fmla="*/ 73 h 74"/>
                <a:gd name="T8" fmla="*/ 436 w 487"/>
                <a:gd name="T9" fmla="*/ 73 h 74"/>
                <a:gd name="T10" fmla="*/ 441 w 487"/>
                <a:gd name="T11" fmla="*/ 73 h 74"/>
                <a:gd name="T12" fmla="*/ 445 w 487"/>
                <a:gd name="T13" fmla="*/ 73 h 74"/>
                <a:gd name="T14" fmla="*/ 449 w 487"/>
                <a:gd name="T15" fmla="*/ 73 h 74"/>
                <a:gd name="T16" fmla="*/ 453 w 487"/>
                <a:gd name="T17" fmla="*/ 73 h 74"/>
                <a:gd name="T18" fmla="*/ 457 w 487"/>
                <a:gd name="T19" fmla="*/ 73 h 74"/>
                <a:gd name="T20" fmla="*/ 460 w 487"/>
                <a:gd name="T21" fmla="*/ 72 h 74"/>
                <a:gd name="T22" fmla="*/ 463 w 487"/>
                <a:gd name="T23" fmla="*/ 71 h 74"/>
                <a:gd name="T24" fmla="*/ 467 w 487"/>
                <a:gd name="T25" fmla="*/ 71 h 74"/>
                <a:gd name="T26" fmla="*/ 470 w 487"/>
                <a:gd name="T27" fmla="*/ 71 h 74"/>
                <a:gd name="T28" fmla="*/ 472 w 487"/>
                <a:gd name="T29" fmla="*/ 70 h 74"/>
                <a:gd name="T30" fmla="*/ 476 w 487"/>
                <a:gd name="T31" fmla="*/ 69 h 74"/>
                <a:gd name="T32" fmla="*/ 478 w 487"/>
                <a:gd name="T33" fmla="*/ 67 h 74"/>
                <a:gd name="T34" fmla="*/ 480 w 487"/>
                <a:gd name="T35" fmla="*/ 66 h 74"/>
                <a:gd name="T36" fmla="*/ 482 w 487"/>
                <a:gd name="T37" fmla="*/ 64 h 74"/>
                <a:gd name="T38" fmla="*/ 484 w 487"/>
                <a:gd name="T39" fmla="*/ 62 h 74"/>
                <a:gd name="T40" fmla="*/ 484 w 487"/>
                <a:gd name="T41" fmla="*/ 61 h 74"/>
                <a:gd name="T42" fmla="*/ 485 w 487"/>
                <a:gd name="T43" fmla="*/ 59 h 74"/>
                <a:gd name="T44" fmla="*/ 486 w 487"/>
                <a:gd name="T45" fmla="*/ 56 h 74"/>
                <a:gd name="T46" fmla="*/ 486 w 487"/>
                <a:gd name="T47" fmla="*/ 54 h 74"/>
                <a:gd name="T48" fmla="*/ 485 w 487"/>
                <a:gd name="T49" fmla="*/ 52 h 74"/>
                <a:gd name="T50" fmla="*/ 484 w 487"/>
                <a:gd name="T51" fmla="*/ 50 h 74"/>
                <a:gd name="T52" fmla="*/ 484 w 487"/>
                <a:gd name="T53" fmla="*/ 48 h 74"/>
                <a:gd name="T54" fmla="*/ 483 w 487"/>
                <a:gd name="T55" fmla="*/ 46 h 74"/>
                <a:gd name="T56" fmla="*/ 481 w 487"/>
                <a:gd name="T57" fmla="*/ 44 h 74"/>
                <a:gd name="T58" fmla="*/ 478 w 487"/>
                <a:gd name="T59" fmla="*/ 43 h 74"/>
                <a:gd name="T60" fmla="*/ 476 w 487"/>
                <a:gd name="T61" fmla="*/ 41 h 74"/>
                <a:gd name="T62" fmla="*/ 472 w 487"/>
                <a:gd name="T63" fmla="*/ 40 h 74"/>
                <a:gd name="T64" fmla="*/ 469 w 487"/>
                <a:gd name="T65" fmla="*/ 38 h 74"/>
                <a:gd name="T66" fmla="*/ 466 w 487"/>
                <a:gd name="T67" fmla="*/ 38 h 74"/>
                <a:gd name="T68" fmla="*/ 51 w 487"/>
                <a:gd name="T69" fmla="*/ 0 h 74"/>
                <a:gd name="T70" fmla="*/ 0 w 487"/>
                <a:gd name="T71" fmla="*/ 0 h 74"/>
                <a:gd name="T72" fmla="*/ 209 w 487"/>
                <a:gd name="T73"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7" h="74">
                  <a:moveTo>
                    <a:pt x="209" y="57"/>
                  </a:moveTo>
                  <a:lnTo>
                    <a:pt x="422" y="73"/>
                  </a:lnTo>
                  <a:lnTo>
                    <a:pt x="427" y="73"/>
                  </a:lnTo>
                  <a:lnTo>
                    <a:pt x="432" y="73"/>
                  </a:lnTo>
                  <a:lnTo>
                    <a:pt x="436" y="73"/>
                  </a:lnTo>
                  <a:lnTo>
                    <a:pt x="441" y="73"/>
                  </a:lnTo>
                  <a:lnTo>
                    <a:pt x="445" y="73"/>
                  </a:lnTo>
                  <a:lnTo>
                    <a:pt x="449" y="73"/>
                  </a:lnTo>
                  <a:lnTo>
                    <a:pt x="453" y="73"/>
                  </a:lnTo>
                  <a:lnTo>
                    <a:pt x="457" y="73"/>
                  </a:lnTo>
                  <a:lnTo>
                    <a:pt x="460" y="72"/>
                  </a:lnTo>
                  <a:lnTo>
                    <a:pt x="463" y="71"/>
                  </a:lnTo>
                  <a:lnTo>
                    <a:pt x="467" y="71"/>
                  </a:lnTo>
                  <a:lnTo>
                    <a:pt x="470" y="71"/>
                  </a:lnTo>
                  <a:lnTo>
                    <a:pt x="472" y="70"/>
                  </a:lnTo>
                  <a:lnTo>
                    <a:pt x="476" y="69"/>
                  </a:lnTo>
                  <a:lnTo>
                    <a:pt x="478" y="67"/>
                  </a:lnTo>
                  <a:lnTo>
                    <a:pt x="480" y="66"/>
                  </a:lnTo>
                  <a:lnTo>
                    <a:pt x="482" y="64"/>
                  </a:lnTo>
                  <a:lnTo>
                    <a:pt x="484" y="62"/>
                  </a:lnTo>
                  <a:lnTo>
                    <a:pt x="484" y="61"/>
                  </a:lnTo>
                  <a:lnTo>
                    <a:pt x="485" y="59"/>
                  </a:lnTo>
                  <a:lnTo>
                    <a:pt x="486" y="56"/>
                  </a:lnTo>
                  <a:lnTo>
                    <a:pt x="486" y="54"/>
                  </a:lnTo>
                  <a:lnTo>
                    <a:pt x="485" y="52"/>
                  </a:lnTo>
                  <a:lnTo>
                    <a:pt x="484" y="50"/>
                  </a:lnTo>
                  <a:lnTo>
                    <a:pt x="484" y="48"/>
                  </a:lnTo>
                  <a:lnTo>
                    <a:pt x="483" y="46"/>
                  </a:lnTo>
                  <a:lnTo>
                    <a:pt x="481" y="44"/>
                  </a:lnTo>
                  <a:lnTo>
                    <a:pt x="478" y="43"/>
                  </a:lnTo>
                  <a:lnTo>
                    <a:pt x="476" y="41"/>
                  </a:lnTo>
                  <a:lnTo>
                    <a:pt x="472" y="40"/>
                  </a:lnTo>
                  <a:lnTo>
                    <a:pt x="469" y="38"/>
                  </a:lnTo>
                  <a:lnTo>
                    <a:pt x="466" y="38"/>
                  </a:lnTo>
                  <a:lnTo>
                    <a:pt x="51" y="0"/>
                  </a:lnTo>
                  <a:lnTo>
                    <a:pt x="0" y="0"/>
                  </a:lnTo>
                  <a:lnTo>
                    <a:pt x="209" y="57"/>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6" name="Freeform 1158"/>
            <p:cNvSpPr>
              <a:spLocks/>
            </p:cNvSpPr>
            <p:nvPr/>
          </p:nvSpPr>
          <p:spPr bwMode="auto">
            <a:xfrm>
              <a:off x="1648" y="2392"/>
              <a:ext cx="491" cy="79"/>
            </a:xfrm>
            <a:custGeom>
              <a:avLst/>
              <a:gdLst>
                <a:gd name="T0" fmla="*/ 211 w 491"/>
                <a:gd name="T1" fmla="*/ 61 h 79"/>
                <a:gd name="T2" fmla="*/ 426 w 491"/>
                <a:gd name="T3" fmla="*/ 78 h 79"/>
                <a:gd name="T4" fmla="*/ 430 w 491"/>
                <a:gd name="T5" fmla="*/ 78 h 79"/>
                <a:gd name="T6" fmla="*/ 435 w 491"/>
                <a:gd name="T7" fmla="*/ 78 h 79"/>
                <a:gd name="T8" fmla="*/ 440 w 491"/>
                <a:gd name="T9" fmla="*/ 78 h 79"/>
                <a:gd name="T10" fmla="*/ 444 w 491"/>
                <a:gd name="T11" fmla="*/ 78 h 79"/>
                <a:gd name="T12" fmla="*/ 449 w 491"/>
                <a:gd name="T13" fmla="*/ 78 h 79"/>
                <a:gd name="T14" fmla="*/ 453 w 491"/>
                <a:gd name="T15" fmla="*/ 78 h 79"/>
                <a:gd name="T16" fmla="*/ 456 w 491"/>
                <a:gd name="T17" fmla="*/ 78 h 79"/>
                <a:gd name="T18" fmla="*/ 460 w 491"/>
                <a:gd name="T19" fmla="*/ 78 h 79"/>
                <a:gd name="T20" fmla="*/ 464 w 491"/>
                <a:gd name="T21" fmla="*/ 77 h 79"/>
                <a:gd name="T22" fmla="*/ 467 w 491"/>
                <a:gd name="T23" fmla="*/ 76 h 79"/>
                <a:gd name="T24" fmla="*/ 471 w 491"/>
                <a:gd name="T25" fmla="*/ 76 h 79"/>
                <a:gd name="T26" fmla="*/ 474 w 491"/>
                <a:gd name="T27" fmla="*/ 76 h 79"/>
                <a:gd name="T28" fmla="*/ 476 w 491"/>
                <a:gd name="T29" fmla="*/ 75 h 79"/>
                <a:gd name="T30" fmla="*/ 480 w 491"/>
                <a:gd name="T31" fmla="*/ 73 h 79"/>
                <a:gd name="T32" fmla="*/ 482 w 491"/>
                <a:gd name="T33" fmla="*/ 72 h 79"/>
                <a:gd name="T34" fmla="*/ 484 w 491"/>
                <a:gd name="T35" fmla="*/ 70 h 79"/>
                <a:gd name="T36" fmla="*/ 486 w 491"/>
                <a:gd name="T37" fmla="*/ 69 h 79"/>
                <a:gd name="T38" fmla="*/ 488 w 491"/>
                <a:gd name="T39" fmla="*/ 66 h 79"/>
                <a:gd name="T40" fmla="*/ 488 w 491"/>
                <a:gd name="T41" fmla="*/ 65 h 79"/>
                <a:gd name="T42" fmla="*/ 489 w 491"/>
                <a:gd name="T43" fmla="*/ 63 h 79"/>
                <a:gd name="T44" fmla="*/ 490 w 491"/>
                <a:gd name="T45" fmla="*/ 60 h 79"/>
                <a:gd name="T46" fmla="*/ 490 w 491"/>
                <a:gd name="T47" fmla="*/ 58 h 79"/>
                <a:gd name="T48" fmla="*/ 489 w 491"/>
                <a:gd name="T49" fmla="*/ 56 h 79"/>
                <a:gd name="T50" fmla="*/ 488 w 491"/>
                <a:gd name="T51" fmla="*/ 53 h 79"/>
                <a:gd name="T52" fmla="*/ 488 w 491"/>
                <a:gd name="T53" fmla="*/ 51 h 79"/>
                <a:gd name="T54" fmla="*/ 487 w 491"/>
                <a:gd name="T55" fmla="*/ 49 h 79"/>
                <a:gd name="T56" fmla="*/ 485 w 491"/>
                <a:gd name="T57" fmla="*/ 47 h 79"/>
                <a:gd name="T58" fmla="*/ 482 w 491"/>
                <a:gd name="T59" fmla="*/ 46 h 79"/>
                <a:gd name="T60" fmla="*/ 480 w 491"/>
                <a:gd name="T61" fmla="*/ 44 h 79"/>
                <a:gd name="T62" fmla="*/ 476 w 491"/>
                <a:gd name="T63" fmla="*/ 42 h 79"/>
                <a:gd name="T64" fmla="*/ 473 w 491"/>
                <a:gd name="T65" fmla="*/ 41 h 79"/>
                <a:gd name="T66" fmla="*/ 469 w 491"/>
                <a:gd name="T67" fmla="*/ 40 h 79"/>
                <a:gd name="T68" fmla="*/ 51 w 491"/>
                <a:gd name="T69" fmla="*/ 0 h 79"/>
                <a:gd name="T70" fmla="*/ 0 w 491"/>
                <a:gd name="T71" fmla="*/ 0 h 79"/>
                <a:gd name="T72" fmla="*/ 211 w 491"/>
                <a:gd name="T73" fmla="*/ 6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1" h="79">
                  <a:moveTo>
                    <a:pt x="211" y="61"/>
                  </a:moveTo>
                  <a:lnTo>
                    <a:pt x="426" y="78"/>
                  </a:lnTo>
                  <a:lnTo>
                    <a:pt x="430" y="78"/>
                  </a:lnTo>
                  <a:lnTo>
                    <a:pt x="435" y="78"/>
                  </a:lnTo>
                  <a:lnTo>
                    <a:pt x="440" y="78"/>
                  </a:lnTo>
                  <a:lnTo>
                    <a:pt x="444" y="78"/>
                  </a:lnTo>
                  <a:lnTo>
                    <a:pt x="449" y="78"/>
                  </a:lnTo>
                  <a:lnTo>
                    <a:pt x="453" y="78"/>
                  </a:lnTo>
                  <a:lnTo>
                    <a:pt x="456" y="78"/>
                  </a:lnTo>
                  <a:lnTo>
                    <a:pt x="460" y="78"/>
                  </a:lnTo>
                  <a:lnTo>
                    <a:pt x="464" y="77"/>
                  </a:lnTo>
                  <a:lnTo>
                    <a:pt x="467" y="76"/>
                  </a:lnTo>
                  <a:lnTo>
                    <a:pt x="471" y="76"/>
                  </a:lnTo>
                  <a:lnTo>
                    <a:pt x="474" y="76"/>
                  </a:lnTo>
                  <a:lnTo>
                    <a:pt x="476" y="75"/>
                  </a:lnTo>
                  <a:lnTo>
                    <a:pt x="480" y="73"/>
                  </a:lnTo>
                  <a:lnTo>
                    <a:pt x="482" y="72"/>
                  </a:lnTo>
                  <a:lnTo>
                    <a:pt x="484" y="70"/>
                  </a:lnTo>
                  <a:lnTo>
                    <a:pt x="486" y="69"/>
                  </a:lnTo>
                  <a:lnTo>
                    <a:pt x="488" y="66"/>
                  </a:lnTo>
                  <a:lnTo>
                    <a:pt x="488" y="65"/>
                  </a:lnTo>
                  <a:lnTo>
                    <a:pt x="489" y="63"/>
                  </a:lnTo>
                  <a:lnTo>
                    <a:pt x="490" y="60"/>
                  </a:lnTo>
                  <a:lnTo>
                    <a:pt x="490" y="58"/>
                  </a:lnTo>
                  <a:lnTo>
                    <a:pt x="489" y="56"/>
                  </a:lnTo>
                  <a:lnTo>
                    <a:pt x="488" y="53"/>
                  </a:lnTo>
                  <a:lnTo>
                    <a:pt x="488" y="51"/>
                  </a:lnTo>
                  <a:lnTo>
                    <a:pt x="487" y="49"/>
                  </a:lnTo>
                  <a:lnTo>
                    <a:pt x="485" y="47"/>
                  </a:lnTo>
                  <a:lnTo>
                    <a:pt x="482" y="46"/>
                  </a:lnTo>
                  <a:lnTo>
                    <a:pt x="480" y="44"/>
                  </a:lnTo>
                  <a:lnTo>
                    <a:pt x="476" y="42"/>
                  </a:lnTo>
                  <a:lnTo>
                    <a:pt x="473" y="41"/>
                  </a:lnTo>
                  <a:lnTo>
                    <a:pt x="469" y="40"/>
                  </a:lnTo>
                  <a:lnTo>
                    <a:pt x="51" y="0"/>
                  </a:lnTo>
                  <a:lnTo>
                    <a:pt x="0" y="0"/>
                  </a:lnTo>
                  <a:lnTo>
                    <a:pt x="211" y="6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7" name="Freeform 1159"/>
            <p:cNvSpPr>
              <a:spLocks/>
            </p:cNvSpPr>
            <p:nvPr/>
          </p:nvSpPr>
          <p:spPr bwMode="auto">
            <a:xfrm>
              <a:off x="1701" y="2393"/>
              <a:ext cx="434" cy="54"/>
            </a:xfrm>
            <a:custGeom>
              <a:avLst/>
              <a:gdLst>
                <a:gd name="T0" fmla="*/ 433 w 434"/>
                <a:gd name="T1" fmla="*/ 53 h 54"/>
                <a:gd name="T2" fmla="*/ 0 w 434"/>
                <a:gd name="T3" fmla="*/ 0 h 54"/>
                <a:gd name="T4" fmla="*/ 410 w 434"/>
                <a:gd name="T5" fmla="*/ 36 h 54"/>
                <a:gd name="T6" fmla="*/ 415 w 434"/>
                <a:gd name="T7" fmla="*/ 37 h 54"/>
                <a:gd name="T8" fmla="*/ 419 w 434"/>
                <a:gd name="T9" fmla="*/ 37 h 54"/>
                <a:gd name="T10" fmla="*/ 422 w 434"/>
                <a:gd name="T11" fmla="*/ 40 h 54"/>
                <a:gd name="T12" fmla="*/ 426 w 434"/>
                <a:gd name="T13" fmla="*/ 40 h 54"/>
                <a:gd name="T14" fmla="*/ 429 w 434"/>
                <a:gd name="T15" fmla="*/ 43 h 54"/>
                <a:gd name="T16" fmla="*/ 431 w 434"/>
                <a:gd name="T17" fmla="*/ 46 h 54"/>
                <a:gd name="T18" fmla="*/ 432 w 434"/>
                <a:gd name="T19" fmla="*/ 50 h 54"/>
                <a:gd name="T20" fmla="*/ 433 w 434"/>
                <a:gd name="T21"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54">
                  <a:moveTo>
                    <a:pt x="433" y="53"/>
                  </a:moveTo>
                  <a:lnTo>
                    <a:pt x="0" y="0"/>
                  </a:lnTo>
                  <a:lnTo>
                    <a:pt x="410" y="36"/>
                  </a:lnTo>
                  <a:lnTo>
                    <a:pt x="415" y="37"/>
                  </a:lnTo>
                  <a:lnTo>
                    <a:pt x="419" y="37"/>
                  </a:lnTo>
                  <a:lnTo>
                    <a:pt x="422" y="40"/>
                  </a:lnTo>
                  <a:lnTo>
                    <a:pt x="426" y="40"/>
                  </a:lnTo>
                  <a:lnTo>
                    <a:pt x="429" y="43"/>
                  </a:lnTo>
                  <a:lnTo>
                    <a:pt x="431" y="46"/>
                  </a:lnTo>
                  <a:lnTo>
                    <a:pt x="432" y="50"/>
                  </a:lnTo>
                  <a:lnTo>
                    <a:pt x="433" y="5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8" name="Freeform 1160"/>
            <p:cNvSpPr>
              <a:spLocks/>
            </p:cNvSpPr>
            <p:nvPr/>
          </p:nvSpPr>
          <p:spPr bwMode="auto">
            <a:xfrm>
              <a:off x="1648" y="2392"/>
              <a:ext cx="491" cy="79"/>
            </a:xfrm>
            <a:custGeom>
              <a:avLst/>
              <a:gdLst>
                <a:gd name="T0" fmla="*/ 211 w 491"/>
                <a:gd name="T1" fmla="*/ 61 h 79"/>
                <a:gd name="T2" fmla="*/ 426 w 491"/>
                <a:gd name="T3" fmla="*/ 78 h 79"/>
                <a:gd name="T4" fmla="*/ 430 w 491"/>
                <a:gd name="T5" fmla="*/ 78 h 79"/>
                <a:gd name="T6" fmla="*/ 435 w 491"/>
                <a:gd name="T7" fmla="*/ 78 h 79"/>
                <a:gd name="T8" fmla="*/ 440 w 491"/>
                <a:gd name="T9" fmla="*/ 78 h 79"/>
                <a:gd name="T10" fmla="*/ 444 w 491"/>
                <a:gd name="T11" fmla="*/ 78 h 79"/>
                <a:gd name="T12" fmla="*/ 449 w 491"/>
                <a:gd name="T13" fmla="*/ 78 h 79"/>
                <a:gd name="T14" fmla="*/ 453 w 491"/>
                <a:gd name="T15" fmla="*/ 78 h 79"/>
                <a:gd name="T16" fmla="*/ 456 w 491"/>
                <a:gd name="T17" fmla="*/ 78 h 79"/>
                <a:gd name="T18" fmla="*/ 460 w 491"/>
                <a:gd name="T19" fmla="*/ 78 h 79"/>
                <a:gd name="T20" fmla="*/ 464 w 491"/>
                <a:gd name="T21" fmla="*/ 77 h 79"/>
                <a:gd name="T22" fmla="*/ 467 w 491"/>
                <a:gd name="T23" fmla="*/ 76 h 79"/>
                <a:gd name="T24" fmla="*/ 471 w 491"/>
                <a:gd name="T25" fmla="*/ 76 h 79"/>
                <a:gd name="T26" fmla="*/ 474 w 491"/>
                <a:gd name="T27" fmla="*/ 76 h 79"/>
                <a:gd name="T28" fmla="*/ 476 w 491"/>
                <a:gd name="T29" fmla="*/ 75 h 79"/>
                <a:gd name="T30" fmla="*/ 480 w 491"/>
                <a:gd name="T31" fmla="*/ 73 h 79"/>
                <a:gd name="T32" fmla="*/ 482 w 491"/>
                <a:gd name="T33" fmla="*/ 72 h 79"/>
                <a:gd name="T34" fmla="*/ 484 w 491"/>
                <a:gd name="T35" fmla="*/ 70 h 79"/>
                <a:gd name="T36" fmla="*/ 486 w 491"/>
                <a:gd name="T37" fmla="*/ 69 h 79"/>
                <a:gd name="T38" fmla="*/ 488 w 491"/>
                <a:gd name="T39" fmla="*/ 66 h 79"/>
                <a:gd name="T40" fmla="*/ 488 w 491"/>
                <a:gd name="T41" fmla="*/ 65 h 79"/>
                <a:gd name="T42" fmla="*/ 489 w 491"/>
                <a:gd name="T43" fmla="*/ 63 h 79"/>
                <a:gd name="T44" fmla="*/ 490 w 491"/>
                <a:gd name="T45" fmla="*/ 60 h 79"/>
                <a:gd name="T46" fmla="*/ 490 w 491"/>
                <a:gd name="T47" fmla="*/ 58 h 79"/>
                <a:gd name="T48" fmla="*/ 489 w 491"/>
                <a:gd name="T49" fmla="*/ 56 h 79"/>
                <a:gd name="T50" fmla="*/ 488 w 491"/>
                <a:gd name="T51" fmla="*/ 53 h 79"/>
                <a:gd name="T52" fmla="*/ 488 w 491"/>
                <a:gd name="T53" fmla="*/ 51 h 79"/>
                <a:gd name="T54" fmla="*/ 487 w 491"/>
                <a:gd name="T55" fmla="*/ 49 h 79"/>
                <a:gd name="T56" fmla="*/ 485 w 491"/>
                <a:gd name="T57" fmla="*/ 47 h 79"/>
                <a:gd name="T58" fmla="*/ 482 w 491"/>
                <a:gd name="T59" fmla="*/ 46 h 79"/>
                <a:gd name="T60" fmla="*/ 480 w 491"/>
                <a:gd name="T61" fmla="*/ 44 h 79"/>
                <a:gd name="T62" fmla="*/ 476 w 491"/>
                <a:gd name="T63" fmla="*/ 42 h 79"/>
                <a:gd name="T64" fmla="*/ 473 w 491"/>
                <a:gd name="T65" fmla="*/ 41 h 79"/>
                <a:gd name="T66" fmla="*/ 469 w 491"/>
                <a:gd name="T67" fmla="*/ 40 h 79"/>
                <a:gd name="T68" fmla="*/ 51 w 491"/>
                <a:gd name="T69" fmla="*/ 0 h 79"/>
                <a:gd name="T70" fmla="*/ 0 w 491"/>
                <a:gd name="T71" fmla="*/ 0 h 79"/>
                <a:gd name="T72" fmla="*/ 211 w 491"/>
                <a:gd name="T73" fmla="*/ 6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1" h="79">
                  <a:moveTo>
                    <a:pt x="211" y="61"/>
                  </a:moveTo>
                  <a:lnTo>
                    <a:pt x="426" y="78"/>
                  </a:lnTo>
                  <a:lnTo>
                    <a:pt x="430" y="78"/>
                  </a:lnTo>
                  <a:lnTo>
                    <a:pt x="435" y="78"/>
                  </a:lnTo>
                  <a:lnTo>
                    <a:pt x="440" y="78"/>
                  </a:lnTo>
                  <a:lnTo>
                    <a:pt x="444" y="78"/>
                  </a:lnTo>
                  <a:lnTo>
                    <a:pt x="449" y="78"/>
                  </a:lnTo>
                  <a:lnTo>
                    <a:pt x="453" y="78"/>
                  </a:lnTo>
                  <a:lnTo>
                    <a:pt x="456" y="78"/>
                  </a:lnTo>
                  <a:lnTo>
                    <a:pt x="460" y="78"/>
                  </a:lnTo>
                  <a:lnTo>
                    <a:pt x="464" y="77"/>
                  </a:lnTo>
                  <a:lnTo>
                    <a:pt x="467" y="76"/>
                  </a:lnTo>
                  <a:lnTo>
                    <a:pt x="471" y="76"/>
                  </a:lnTo>
                  <a:lnTo>
                    <a:pt x="474" y="76"/>
                  </a:lnTo>
                  <a:lnTo>
                    <a:pt x="476" y="75"/>
                  </a:lnTo>
                  <a:lnTo>
                    <a:pt x="480" y="73"/>
                  </a:lnTo>
                  <a:lnTo>
                    <a:pt x="482" y="72"/>
                  </a:lnTo>
                  <a:lnTo>
                    <a:pt x="484" y="70"/>
                  </a:lnTo>
                  <a:lnTo>
                    <a:pt x="486" y="69"/>
                  </a:lnTo>
                  <a:lnTo>
                    <a:pt x="488" y="66"/>
                  </a:lnTo>
                  <a:lnTo>
                    <a:pt x="488" y="65"/>
                  </a:lnTo>
                  <a:lnTo>
                    <a:pt x="489" y="63"/>
                  </a:lnTo>
                  <a:lnTo>
                    <a:pt x="490" y="60"/>
                  </a:lnTo>
                  <a:lnTo>
                    <a:pt x="490" y="58"/>
                  </a:lnTo>
                  <a:lnTo>
                    <a:pt x="489" y="56"/>
                  </a:lnTo>
                  <a:lnTo>
                    <a:pt x="488" y="53"/>
                  </a:lnTo>
                  <a:lnTo>
                    <a:pt x="488" y="51"/>
                  </a:lnTo>
                  <a:lnTo>
                    <a:pt x="487" y="49"/>
                  </a:lnTo>
                  <a:lnTo>
                    <a:pt x="485" y="47"/>
                  </a:lnTo>
                  <a:lnTo>
                    <a:pt x="482" y="46"/>
                  </a:lnTo>
                  <a:lnTo>
                    <a:pt x="480" y="44"/>
                  </a:lnTo>
                  <a:lnTo>
                    <a:pt x="476" y="42"/>
                  </a:lnTo>
                  <a:lnTo>
                    <a:pt x="473" y="41"/>
                  </a:lnTo>
                  <a:lnTo>
                    <a:pt x="469" y="40"/>
                  </a:lnTo>
                  <a:lnTo>
                    <a:pt x="51" y="0"/>
                  </a:lnTo>
                  <a:lnTo>
                    <a:pt x="0" y="0"/>
                  </a:lnTo>
                  <a:lnTo>
                    <a:pt x="211" y="6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09" name="Freeform 1161"/>
            <p:cNvSpPr>
              <a:spLocks/>
            </p:cNvSpPr>
            <p:nvPr/>
          </p:nvSpPr>
          <p:spPr bwMode="auto">
            <a:xfrm>
              <a:off x="1863" y="2430"/>
              <a:ext cx="202" cy="29"/>
            </a:xfrm>
            <a:custGeom>
              <a:avLst/>
              <a:gdLst>
                <a:gd name="T0" fmla="*/ 201 w 202"/>
                <a:gd name="T1" fmla="*/ 18 h 29"/>
                <a:gd name="T2" fmla="*/ 200 w 202"/>
                <a:gd name="T3" fmla="*/ 18 h 29"/>
                <a:gd name="T4" fmla="*/ 199 w 202"/>
                <a:gd name="T5" fmla="*/ 17 h 29"/>
                <a:gd name="T6" fmla="*/ 196 w 202"/>
                <a:gd name="T7" fmla="*/ 16 h 29"/>
                <a:gd name="T8" fmla="*/ 192 w 202"/>
                <a:gd name="T9" fmla="*/ 14 h 29"/>
                <a:gd name="T10" fmla="*/ 188 w 202"/>
                <a:gd name="T11" fmla="*/ 14 h 29"/>
                <a:gd name="T12" fmla="*/ 182 w 202"/>
                <a:gd name="T13" fmla="*/ 12 h 29"/>
                <a:gd name="T14" fmla="*/ 177 w 202"/>
                <a:gd name="T15" fmla="*/ 11 h 29"/>
                <a:gd name="T16" fmla="*/ 170 w 202"/>
                <a:gd name="T17" fmla="*/ 11 h 29"/>
                <a:gd name="T18" fmla="*/ 164 w 202"/>
                <a:gd name="T19" fmla="*/ 10 h 29"/>
                <a:gd name="T20" fmla="*/ 158 w 202"/>
                <a:gd name="T21" fmla="*/ 8 h 29"/>
                <a:gd name="T22" fmla="*/ 152 w 202"/>
                <a:gd name="T23" fmla="*/ 7 h 29"/>
                <a:gd name="T24" fmla="*/ 145 w 202"/>
                <a:gd name="T25" fmla="*/ 5 h 29"/>
                <a:gd name="T26" fmla="*/ 139 w 202"/>
                <a:gd name="T27" fmla="*/ 4 h 29"/>
                <a:gd name="T28" fmla="*/ 133 w 202"/>
                <a:gd name="T29" fmla="*/ 4 h 29"/>
                <a:gd name="T30" fmla="*/ 127 w 202"/>
                <a:gd name="T31" fmla="*/ 2 h 29"/>
                <a:gd name="T32" fmla="*/ 123 w 202"/>
                <a:gd name="T33" fmla="*/ 0 h 29"/>
                <a:gd name="T34" fmla="*/ 122 w 202"/>
                <a:gd name="T35" fmla="*/ 1 h 29"/>
                <a:gd name="T36" fmla="*/ 121 w 202"/>
                <a:gd name="T37" fmla="*/ 2 h 29"/>
                <a:gd name="T38" fmla="*/ 119 w 202"/>
                <a:gd name="T39" fmla="*/ 2 h 29"/>
                <a:gd name="T40" fmla="*/ 118 w 202"/>
                <a:gd name="T41" fmla="*/ 4 h 29"/>
                <a:gd name="T42" fmla="*/ 116 w 202"/>
                <a:gd name="T43" fmla="*/ 4 h 29"/>
                <a:gd name="T44" fmla="*/ 114 w 202"/>
                <a:gd name="T45" fmla="*/ 4 h 29"/>
                <a:gd name="T46" fmla="*/ 111 w 202"/>
                <a:gd name="T47" fmla="*/ 4 h 29"/>
                <a:gd name="T48" fmla="*/ 108 w 202"/>
                <a:gd name="T49" fmla="*/ 4 h 29"/>
                <a:gd name="T50" fmla="*/ 104 w 202"/>
                <a:gd name="T51" fmla="*/ 5 h 29"/>
                <a:gd name="T52" fmla="*/ 101 w 202"/>
                <a:gd name="T53" fmla="*/ 5 h 29"/>
                <a:gd name="T54" fmla="*/ 97 w 202"/>
                <a:gd name="T55" fmla="*/ 5 h 29"/>
                <a:gd name="T56" fmla="*/ 93 w 202"/>
                <a:gd name="T57" fmla="*/ 5 h 29"/>
                <a:gd name="T58" fmla="*/ 89 w 202"/>
                <a:gd name="T59" fmla="*/ 6 h 29"/>
                <a:gd name="T60" fmla="*/ 84 w 202"/>
                <a:gd name="T61" fmla="*/ 6 h 29"/>
                <a:gd name="T62" fmla="*/ 80 w 202"/>
                <a:gd name="T63" fmla="*/ 6 h 29"/>
                <a:gd name="T64" fmla="*/ 75 w 202"/>
                <a:gd name="T65" fmla="*/ 6 h 29"/>
                <a:gd name="T66" fmla="*/ 70 w 202"/>
                <a:gd name="T67" fmla="*/ 7 h 29"/>
                <a:gd name="T68" fmla="*/ 66 w 202"/>
                <a:gd name="T69" fmla="*/ 7 h 29"/>
                <a:gd name="T70" fmla="*/ 60 w 202"/>
                <a:gd name="T71" fmla="*/ 7 h 29"/>
                <a:gd name="T72" fmla="*/ 56 w 202"/>
                <a:gd name="T73" fmla="*/ 7 h 29"/>
                <a:gd name="T74" fmla="*/ 51 w 202"/>
                <a:gd name="T75" fmla="*/ 7 h 29"/>
                <a:gd name="T76" fmla="*/ 46 w 202"/>
                <a:gd name="T77" fmla="*/ 7 h 29"/>
                <a:gd name="T78" fmla="*/ 41 w 202"/>
                <a:gd name="T79" fmla="*/ 7 h 29"/>
                <a:gd name="T80" fmla="*/ 36 w 202"/>
                <a:gd name="T81" fmla="*/ 7 h 29"/>
                <a:gd name="T82" fmla="*/ 31 w 202"/>
                <a:gd name="T83" fmla="*/ 7 h 29"/>
                <a:gd name="T84" fmla="*/ 26 w 202"/>
                <a:gd name="T85" fmla="*/ 7 h 29"/>
                <a:gd name="T86" fmla="*/ 22 w 202"/>
                <a:gd name="T87" fmla="*/ 7 h 29"/>
                <a:gd name="T88" fmla="*/ 17 w 202"/>
                <a:gd name="T89" fmla="*/ 7 h 29"/>
                <a:gd name="T90" fmla="*/ 13 w 202"/>
                <a:gd name="T91" fmla="*/ 7 h 29"/>
                <a:gd name="T92" fmla="*/ 8 w 202"/>
                <a:gd name="T93" fmla="*/ 7 h 29"/>
                <a:gd name="T94" fmla="*/ 4 w 202"/>
                <a:gd name="T95" fmla="*/ 7 h 29"/>
                <a:gd name="T96" fmla="*/ 0 w 202"/>
                <a:gd name="T97" fmla="*/ 7 h 29"/>
                <a:gd name="T98" fmla="*/ 90 w 202"/>
                <a:gd name="T99" fmla="*/ 22 h 29"/>
                <a:gd name="T100" fmla="*/ 93 w 202"/>
                <a:gd name="T101" fmla="*/ 23 h 29"/>
                <a:gd name="T102" fmla="*/ 96 w 202"/>
                <a:gd name="T103" fmla="*/ 23 h 29"/>
                <a:gd name="T104" fmla="*/ 99 w 202"/>
                <a:gd name="T105" fmla="*/ 23 h 29"/>
                <a:gd name="T106" fmla="*/ 102 w 202"/>
                <a:gd name="T107" fmla="*/ 24 h 29"/>
                <a:gd name="T108" fmla="*/ 103 w 202"/>
                <a:gd name="T109" fmla="*/ 25 h 29"/>
                <a:gd name="T110" fmla="*/ 105 w 202"/>
                <a:gd name="T111" fmla="*/ 25 h 29"/>
                <a:gd name="T112" fmla="*/ 105 w 202"/>
                <a:gd name="T113" fmla="*/ 27 h 29"/>
                <a:gd name="T114" fmla="*/ 104 w 202"/>
                <a:gd name="T115" fmla="*/ 28 h 29"/>
                <a:gd name="T116" fmla="*/ 161 w 202"/>
                <a:gd name="T117" fmla="*/ 28 h 29"/>
                <a:gd name="T118" fmla="*/ 201 w 202"/>
                <a:gd name="T1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29">
                  <a:moveTo>
                    <a:pt x="201" y="18"/>
                  </a:moveTo>
                  <a:lnTo>
                    <a:pt x="200" y="18"/>
                  </a:lnTo>
                  <a:lnTo>
                    <a:pt x="199" y="17"/>
                  </a:lnTo>
                  <a:lnTo>
                    <a:pt x="196" y="16"/>
                  </a:lnTo>
                  <a:lnTo>
                    <a:pt x="192" y="14"/>
                  </a:lnTo>
                  <a:lnTo>
                    <a:pt x="188" y="14"/>
                  </a:lnTo>
                  <a:lnTo>
                    <a:pt x="182" y="12"/>
                  </a:lnTo>
                  <a:lnTo>
                    <a:pt x="177" y="11"/>
                  </a:lnTo>
                  <a:lnTo>
                    <a:pt x="170" y="11"/>
                  </a:lnTo>
                  <a:lnTo>
                    <a:pt x="164" y="10"/>
                  </a:lnTo>
                  <a:lnTo>
                    <a:pt x="158" y="8"/>
                  </a:lnTo>
                  <a:lnTo>
                    <a:pt x="152" y="7"/>
                  </a:lnTo>
                  <a:lnTo>
                    <a:pt x="145" y="5"/>
                  </a:lnTo>
                  <a:lnTo>
                    <a:pt x="139" y="4"/>
                  </a:lnTo>
                  <a:lnTo>
                    <a:pt x="133" y="4"/>
                  </a:lnTo>
                  <a:lnTo>
                    <a:pt x="127" y="2"/>
                  </a:lnTo>
                  <a:lnTo>
                    <a:pt x="123" y="0"/>
                  </a:lnTo>
                  <a:lnTo>
                    <a:pt x="122" y="1"/>
                  </a:lnTo>
                  <a:lnTo>
                    <a:pt x="121" y="2"/>
                  </a:lnTo>
                  <a:lnTo>
                    <a:pt x="119" y="2"/>
                  </a:lnTo>
                  <a:lnTo>
                    <a:pt x="118" y="4"/>
                  </a:lnTo>
                  <a:lnTo>
                    <a:pt x="116" y="4"/>
                  </a:lnTo>
                  <a:lnTo>
                    <a:pt x="114" y="4"/>
                  </a:lnTo>
                  <a:lnTo>
                    <a:pt x="111" y="4"/>
                  </a:lnTo>
                  <a:lnTo>
                    <a:pt x="108" y="4"/>
                  </a:lnTo>
                  <a:lnTo>
                    <a:pt x="104" y="5"/>
                  </a:lnTo>
                  <a:lnTo>
                    <a:pt x="101" y="5"/>
                  </a:lnTo>
                  <a:lnTo>
                    <a:pt x="97" y="5"/>
                  </a:lnTo>
                  <a:lnTo>
                    <a:pt x="93" y="5"/>
                  </a:lnTo>
                  <a:lnTo>
                    <a:pt x="89" y="6"/>
                  </a:lnTo>
                  <a:lnTo>
                    <a:pt x="84" y="6"/>
                  </a:lnTo>
                  <a:lnTo>
                    <a:pt x="80" y="6"/>
                  </a:lnTo>
                  <a:lnTo>
                    <a:pt x="75" y="6"/>
                  </a:lnTo>
                  <a:lnTo>
                    <a:pt x="70" y="7"/>
                  </a:lnTo>
                  <a:lnTo>
                    <a:pt x="66" y="7"/>
                  </a:lnTo>
                  <a:lnTo>
                    <a:pt x="60" y="7"/>
                  </a:lnTo>
                  <a:lnTo>
                    <a:pt x="56" y="7"/>
                  </a:lnTo>
                  <a:lnTo>
                    <a:pt x="51" y="7"/>
                  </a:lnTo>
                  <a:lnTo>
                    <a:pt x="46" y="7"/>
                  </a:lnTo>
                  <a:lnTo>
                    <a:pt x="41" y="7"/>
                  </a:lnTo>
                  <a:lnTo>
                    <a:pt x="36" y="7"/>
                  </a:lnTo>
                  <a:lnTo>
                    <a:pt x="31" y="7"/>
                  </a:lnTo>
                  <a:lnTo>
                    <a:pt x="26" y="7"/>
                  </a:lnTo>
                  <a:lnTo>
                    <a:pt x="22" y="7"/>
                  </a:lnTo>
                  <a:lnTo>
                    <a:pt x="17" y="7"/>
                  </a:lnTo>
                  <a:lnTo>
                    <a:pt x="13" y="7"/>
                  </a:lnTo>
                  <a:lnTo>
                    <a:pt x="8" y="7"/>
                  </a:lnTo>
                  <a:lnTo>
                    <a:pt x="4" y="7"/>
                  </a:lnTo>
                  <a:lnTo>
                    <a:pt x="0" y="7"/>
                  </a:lnTo>
                  <a:lnTo>
                    <a:pt x="90" y="22"/>
                  </a:lnTo>
                  <a:lnTo>
                    <a:pt x="93" y="23"/>
                  </a:lnTo>
                  <a:lnTo>
                    <a:pt x="96" y="23"/>
                  </a:lnTo>
                  <a:lnTo>
                    <a:pt x="99" y="23"/>
                  </a:lnTo>
                  <a:lnTo>
                    <a:pt x="102" y="24"/>
                  </a:lnTo>
                  <a:lnTo>
                    <a:pt x="103" y="25"/>
                  </a:lnTo>
                  <a:lnTo>
                    <a:pt x="105" y="25"/>
                  </a:lnTo>
                  <a:lnTo>
                    <a:pt x="105" y="27"/>
                  </a:lnTo>
                  <a:lnTo>
                    <a:pt x="104" y="28"/>
                  </a:lnTo>
                  <a:lnTo>
                    <a:pt x="161" y="28"/>
                  </a:lnTo>
                  <a:lnTo>
                    <a:pt x="201" y="18"/>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0" name="Freeform 1162"/>
            <p:cNvSpPr>
              <a:spLocks/>
            </p:cNvSpPr>
            <p:nvPr/>
          </p:nvSpPr>
          <p:spPr bwMode="auto">
            <a:xfrm>
              <a:off x="1863" y="2430"/>
              <a:ext cx="206" cy="32"/>
            </a:xfrm>
            <a:custGeom>
              <a:avLst/>
              <a:gdLst>
                <a:gd name="T0" fmla="*/ 205 w 206"/>
                <a:gd name="T1" fmla="*/ 21 h 32"/>
                <a:gd name="T2" fmla="*/ 205 w 206"/>
                <a:gd name="T3" fmla="*/ 21 h 32"/>
                <a:gd name="T4" fmla="*/ 204 w 206"/>
                <a:gd name="T5" fmla="*/ 19 h 32"/>
                <a:gd name="T6" fmla="*/ 203 w 206"/>
                <a:gd name="T7" fmla="*/ 19 h 32"/>
                <a:gd name="T8" fmla="*/ 200 w 206"/>
                <a:gd name="T9" fmla="*/ 17 h 32"/>
                <a:gd name="T10" fmla="*/ 196 w 206"/>
                <a:gd name="T11" fmla="*/ 16 h 32"/>
                <a:gd name="T12" fmla="*/ 191 w 206"/>
                <a:gd name="T13" fmla="*/ 16 h 32"/>
                <a:gd name="T14" fmla="*/ 186 w 206"/>
                <a:gd name="T15" fmla="*/ 14 h 32"/>
                <a:gd name="T16" fmla="*/ 181 w 206"/>
                <a:gd name="T17" fmla="*/ 12 h 32"/>
                <a:gd name="T18" fmla="*/ 174 w 206"/>
                <a:gd name="T19" fmla="*/ 12 h 32"/>
                <a:gd name="T20" fmla="*/ 168 w 206"/>
                <a:gd name="T21" fmla="*/ 10 h 32"/>
                <a:gd name="T22" fmla="*/ 161 w 206"/>
                <a:gd name="T23" fmla="*/ 9 h 32"/>
                <a:gd name="T24" fmla="*/ 155 w 206"/>
                <a:gd name="T25" fmla="*/ 8 h 32"/>
                <a:gd name="T26" fmla="*/ 148 w 206"/>
                <a:gd name="T27" fmla="*/ 6 h 32"/>
                <a:gd name="T28" fmla="*/ 141 w 206"/>
                <a:gd name="T29" fmla="*/ 5 h 32"/>
                <a:gd name="T30" fmla="*/ 136 w 206"/>
                <a:gd name="T31" fmla="*/ 3 h 32"/>
                <a:gd name="T32" fmla="*/ 130 w 206"/>
                <a:gd name="T33" fmla="*/ 2 h 32"/>
                <a:gd name="T34" fmla="*/ 125 w 206"/>
                <a:gd name="T35" fmla="*/ 0 h 32"/>
                <a:gd name="T36" fmla="*/ 124 w 206"/>
                <a:gd name="T37" fmla="*/ 1 h 32"/>
                <a:gd name="T38" fmla="*/ 123 w 206"/>
                <a:gd name="T39" fmla="*/ 2 h 32"/>
                <a:gd name="T40" fmla="*/ 122 w 206"/>
                <a:gd name="T41" fmla="*/ 2 h 32"/>
                <a:gd name="T42" fmla="*/ 120 w 206"/>
                <a:gd name="T43" fmla="*/ 3 h 32"/>
                <a:gd name="T44" fmla="*/ 119 w 206"/>
                <a:gd name="T45" fmla="*/ 3 h 32"/>
                <a:gd name="T46" fmla="*/ 115 w 206"/>
                <a:gd name="T47" fmla="*/ 4 h 32"/>
                <a:gd name="T48" fmla="*/ 112 w 206"/>
                <a:gd name="T49" fmla="*/ 5 h 32"/>
                <a:gd name="T50" fmla="*/ 110 w 206"/>
                <a:gd name="T51" fmla="*/ 5 h 32"/>
                <a:gd name="T52" fmla="*/ 106 w 206"/>
                <a:gd name="T53" fmla="*/ 5 h 32"/>
                <a:gd name="T54" fmla="*/ 102 w 206"/>
                <a:gd name="T55" fmla="*/ 5 h 32"/>
                <a:gd name="T56" fmla="*/ 99 w 206"/>
                <a:gd name="T57" fmla="*/ 6 h 32"/>
                <a:gd name="T58" fmla="*/ 94 w 206"/>
                <a:gd name="T59" fmla="*/ 6 h 32"/>
                <a:gd name="T60" fmla="*/ 90 w 206"/>
                <a:gd name="T61" fmla="*/ 7 h 32"/>
                <a:gd name="T62" fmla="*/ 86 w 206"/>
                <a:gd name="T63" fmla="*/ 7 h 32"/>
                <a:gd name="T64" fmla="*/ 81 w 206"/>
                <a:gd name="T65" fmla="*/ 7 h 32"/>
                <a:gd name="T66" fmla="*/ 77 w 206"/>
                <a:gd name="T67" fmla="*/ 7 h 32"/>
                <a:gd name="T68" fmla="*/ 72 w 206"/>
                <a:gd name="T69" fmla="*/ 8 h 32"/>
                <a:gd name="T70" fmla="*/ 67 w 206"/>
                <a:gd name="T71" fmla="*/ 8 h 32"/>
                <a:gd name="T72" fmla="*/ 62 w 206"/>
                <a:gd name="T73" fmla="*/ 8 h 32"/>
                <a:gd name="T74" fmla="*/ 57 w 206"/>
                <a:gd name="T75" fmla="*/ 8 h 32"/>
                <a:gd name="T76" fmla="*/ 52 w 206"/>
                <a:gd name="T77" fmla="*/ 8 h 32"/>
                <a:gd name="T78" fmla="*/ 47 w 206"/>
                <a:gd name="T79" fmla="*/ 8 h 32"/>
                <a:gd name="T80" fmla="*/ 42 w 206"/>
                <a:gd name="T81" fmla="*/ 8 h 32"/>
                <a:gd name="T82" fmla="*/ 37 w 206"/>
                <a:gd name="T83" fmla="*/ 8 h 32"/>
                <a:gd name="T84" fmla="*/ 31 w 206"/>
                <a:gd name="T85" fmla="*/ 8 h 32"/>
                <a:gd name="T86" fmla="*/ 26 w 206"/>
                <a:gd name="T87" fmla="*/ 8 h 32"/>
                <a:gd name="T88" fmla="*/ 22 w 206"/>
                <a:gd name="T89" fmla="*/ 8 h 32"/>
                <a:gd name="T90" fmla="*/ 18 w 206"/>
                <a:gd name="T91" fmla="*/ 8 h 32"/>
                <a:gd name="T92" fmla="*/ 13 w 206"/>
                <a:gd name="T93" fmla="*/ 8 h 32"/>
                <a:gd name="T94" fmla="*/ 8 w 206"/>
                <a:gd name="T95" fmla="*/ 8 h 32"/>
                <a:gd name="T96" fmla="*/ 4 w 206"/>
                <a:gd name="T97" fmla="*/ 8 h 32"/>
                <a:gd name="T98" fmla="*/ 0 w 206"/>
                <a:gd name="T99" fmla="*/ 8 h 32"/>
                <a:gd name="T100" fmla="*/ 92 w 206"/>
                <a:gd name="T101" fmla="*/ 24 h 32"/>
                <a:gd name="T102" fmla="*/ 95 w 206"/>
                <a:gd name="T103" fmla="*/ 25 h 32"/>
                <a:gd name="T104" fmla="*/ 98 w 206"/>
                <a:gd name="T105" fmla="*/ 25 h 32"/>
                <a:gd name="T106" fmla="*/ 101 w 206"/>
                <a:gd name="T107" fmla="*/ 26 h 32"/>
                <a:gd name="T108" fmla="*/ 103 w 206"/>
                <a:gd name="T109" fmla="*/ 26 h 32"/>
                <a:gd name="T110" fmla="*/ 106 w 206"/>
                <a:gd name="T111" fmla="*/ 27 h 32"/>
                <a:gd name="T112" fmla="*/ 106 w 206"/>
                <a:gd name="T113" fmla="*/ 29 h 32"/>
                <a:gd name="T114" fmla="*/ 106 w 206"/>
                <a:gd name="T115" fmla="*/ 29 h 32"/>
                <a:gd name="T116" fmla="*/ 106 w 206"/>
                <a:gd name="T117" fmla="*/ 31 h 32"/>
                <a:gd name="T118" fmla="*/ 165 w 206"/>
                <a:gd name="T119" fmla="*/ 31 h 32"/>
                <a:gd name="T120" fmla="*/ 205 w 206"/>
                <a:gd name="T12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32">
                  <a:moveTo>
                    <a:pt x="205" y="21"/>
                  </a:moveTo>
                  <a:lnTo>
                    <a:pt x="205" y="21"/>
                  </a:lnTo>
                  <a:lnTo>
                    <a:pt x="204" y="19"/>
                  </a:lnTo>
                  <a:lnTo>
                    <a:pt x="203" y="19"/>
                  </a:lnTo>
                  <a:lnTo>
                    <a:pt x="200" y="17"/>
                  </a:lnTo>
                  <a:lnTo>
                    <a:pt x="196" y="16"/>
                  </a:lnTo>
                  <a:lnTo>
                    <a:pt x="191" y="16"/>
                  </a:lnTo>
                  <a:lnTo>
                    <a:pt x="186" y="14"/>
                  </a:lnTo>
                  <a:lnTo>
                    <a:pt x="181" y="12"/>
                  </a:lnTo>
                  <a:lnTo>
                    <a:pt x="174" y="12"/>
                  </a:lnTo>
                  <a:lnTo>
                    <a:pt x="168" y="10"/>
                  </a:lnTo>
                  <a:lnTo>
                    <a:pt x="161" y="9"/>
                  </a:lnTo>
                  <a:lnTo>
                    <a:pt x="155" y="8"/>
                  </a:lnTo>
                  <a:lnTo>
                    <a:pt x="148" y="6"/>
                  </a:lnTo>
                  <a:lnTo>
                    <a:pt x="141" y="5"/>
                  </a:lnTo>
                  <a:lnTo>
                    <a:pt x="136" y="3"/>
                  </a:lnTo>
                  <a:lnTo>
                    <a:pt x="130" y="2"/>
                  </a:lnTo>
                  <a:lnTo>
                    <a:pt x="125" y="0"/>
                  </a:lnTo>
                  <a:lnTo>
                    <a:pt x="124" y="1"/>
                  </a:lnTo>
                  <a:lnTo>
                    <a:pt x="123" y="2"/>
                  </a:lnTo>
                  <a:lnTo>
                    <a:pt x="122" y="2"/>
                  </a:lnTo>
                  <a:lnTo>
                    <a:pt x="120" y="3"/>
                  </a:lnTo>
                  <a:lnTo>
                    <a:pt x="119" y="3"/>
                  </a:lnTo>
                  <a:lnTo>
                    <a:pt x="115" y="4"/>
                  </a:lnTo>
                  <a:lnTo>
                    <a:pt x="112" y="5"/>
                  </a:lnTo>
                  <a:lnTo>
                    <a:pt x="110" y="5"/>
                  </a:lnTo>
                  <a:lnTo>
                    <a:pt x="106" y="5"/>
                  </a:lnTo>
                  <a:lnTo>
                    <a:pt x="102" y="5"/>
                  </a:lnTo>
                  <a:lnTo>
                    <a:pt x="99" y="6"/>
                  </a:lnTo>
                  <a:lnTo>
                    <a:pt x="94" y="6"/>
                  </a:lnTo>
                  <a:lnTo>
                    <a:pt x="90" y="7"/>
                  </a:lnTo>
                  <a:lnTo>
                    <a:pt x="86" y="7"/>
                  </a:lnTo>
                  <a:lnTo>
                    <a:pt x="81" y="7"/>
                  </a:lnTo>
                  <a:lnTo>
                    <a:pt x="77" y="7"/>
                  </a:lnTo>
                  <a:lnTo>
                    <a:pt x="72" y="8"/>
                  </a:lnTo>
                  <a:lnTo>
                    <a:pt x="67" y="8"/>
                  </a:lnTo>
                  <a:lnTo>
                    <a:pt x="62" y="8"/>
                  </a:lnTo>
                  <a:lnTo>
                    <a:pt x="57" y="8"/>
                  </a:lnTo>
                  <a:lnTo>
                    <a:pt x="52" y="8"/>
                  </a:lnTo>
                  <a:lnTo>
                    <a:pt x="47" y="8"/>
                  </a:lnTo>
                  <a:lnTo>
                    <a:pt x="42" y="8"/>
                  </a:lnTo>
                  <a:lnTo>
                    <a:pt x="37" y="8"/>
                  </a:lnTo>
                  <a:lnTo>
                    <a:pt x="31" y="8"/>
                  </a:lnTo>
                  <a:lnTo>
                    <a:pt x="26" y="8"/>
                  </a:lnTo>
                  <a:lnTo>
                    <a:pt x="22" y="8"/>
                  </a:lnTo>
                  <a:lnTo>
                    <a:pt x="18" y="8"/>
                  </a:lnTo>
                  <a:lnTo>
                    <a:pt x="13" y="8"/>
                  </a:lnTo>
                  <a:lnTo>
                    <a:pt x="8" y="8"/>
                  </a:lnTo>
                  <a:lnTo>
                    <a:pt x="4" y="8"/>
                  </a:lnTo>
                  <a:lnTo>
                    <a:pt x="0" y="8"/>
                  </a:lnTo>
                  <a:lnTo>
                    <a:pt x="92" y="24"/>
                  </a:lnTo>
                  <a:lnTo>
                    <a:pt x="95" y="25"/>
                  </a:lnTo>
                  <a:lnTo>
                    <a:pt x="98" y="25"/>
                  </a:lnTo>
                  <a:lnTo>
                    <a:pt x="101" y="26"/>
                  </a:lnTo>
                  <a:lnTo>
                    <a:pt x="103" y="26"/>
                  </a:lnTo>
                  <a:lnTo>
                    <a:pt x="106" y="27"/>
                  </a:lnTo>
                  <a:lnTo>
                    <a:pt x="106" y="29"/>
                  </a:lnTo>
                  <a:lnTo>
                    <a:pt x="106" y="29"/>
                  </a:lnTo>
                  <a:lnTo>
                    <a:pt x="106" y="31"/>
                  </a:lnTo>
                  <a:lnTo>
                    <a:pt x="165" y="31"/>
                  </a:lnTo>
                  <a:lnTo>
                    <a:pt x="205"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1" name="Freeform 1163"/>
            <p:cNvSpPr>
              <a:spLocks/>
            </p:cNvSpPr>
            <p:nvPr/>
          </p:nvSpPr>
          <p:spPr bwMode="auto">
            <a:xfrm>
              <a:off x="1728" y="2407"/>
              <a:ext cx="179" cy="28"/>
            </a:xfrm>
            <a:custGeom>
              <a:avLst/>
              <a:gdLst>
                <a:gd name="T0" fmla="*/ 178 w 179"/>
                <a:gd name="T1" fmla="*/ 18 h 28"/>
                <a:gd name="T2" fmla="*/ 178 w 179"/>
                <a:gd name="T3" fmla="*/ 17 h 28"/>
                <a:gd name="T4" fmla="*/ 177 w 179"/>
                <a:gd name="T5" fmla="*/ 17 h 28"/>
                <a:gd name="T6" fmla="*/ 176 w 179"/>
                <a:gd name="T7" fmla="*/ 17 h 28"/>
                <a:gd name="T8" fmla="*/ 176 w 179"/>
                <a:gd name="T9" fmla="*/ 17 h 28"/>
                <a:gd name="T10" fmla="*/ 174 w 179"/>
                <a:gd name="T11" fmla="*/ 16 h 28"/>
                <a:gd name="T12" fmla="*/ 172 w 179"/>
                <a:gd name="T13" fmla="*/ 15 h 28"/>
                <a:gd name="T14" fmla="*/ 170 w 179"/>
                <a:gd name="T15" fmla="*/ 15 h 28"/>
                <a:gd name="T16" fmla="*/ 168 w 179"/>
                <a:gd name="T17" fmla="*/ 14 h 28"/>
                <a:gd name="T18" fmla="*/ 165 w 179"/>
                <a:gd name="T19" fmla="*/ 13 h 28"/>
                <a:gd name="T20" fmla="*/ 162 w 179"/>
                <a:gd name="T21" fmla="*/ 13 h 28"/>
                <a:gd name="T22" fmla="*/ 159 w 179"/>
                <a:gd name="T23" fmla="*/ 12 h 28"/>
                <a:gd name="T24" fmla="*/ 156 w 179"/>
                <a:gd name="T25" fmla="*/ 12 h 28"/>
                <a:gd name="T26" fmla="*/ 152 w 179"/>
                <a:gd name="T27" fmla="*/ 11 h 28"/>
                <a:gd name="T28" fmla="*/ 149 w 179"/>
                <a:gd name="T29" fmla="*/ 10 h 28"/>
                <a:gd name="T30" fmla="*/ 145 w 179"/>
                <a:gd name="T31" fmla="*/ 10 h 28"/>
                <a:gd name="T32" fmla="*/ 142 w 179"/>
                <a:gd name="T33" fmla="*/ 10 h 28"/>
                <a:gd name="T34" fmla="*/ 138 w 179"/>
                <a:gd name="T35" fmla="*/ 10 h 28"/>
                <a:gd name="T36" fmla="*/ 134 w 179"/>
                <a:gd name="T37" fmla="*/ 9 h 28"/>
                <a:gd name="T38" fmla="*/ 130 w 179"/>
                <a:gd name="T39" fmla="*/ 9 h 28"/>
                <a:gd name="T40" fmla="*/ 126 w 179"/>
                <a:gd name="T41" fmla="*/ 8 h 28"/>
                <a:gd name="T42" fmla="*/ 122 w 179"/>
                <a:gd name="T43" fmla="*/ 7 h 28"/>
                <a:gd name="T44" fmla="*/ 118 w 179"/>
                <a:gd name="T45" fmla="*/ 7 h 28"/>
                <a:gd name="T46" fmla="*/ 115 w 179"/>
                <a:gd name="T47" fmla="*/ 6 h 28"/>
                <a:gd name="T48" fmla="*/ 111 w 179"/>
                <a:gd name="T49" fmla="*/ 5 h 28"/>
                <a:gd name="T50" fmla="*/ 107 w 179"/>
                <a:gd name="T51" fmla="*/ 5 h 28"/>
                <a:gd name="T52" fmla="*/ 104 w 179"/>
                <a:gd name="T53" fmla="*/ 4 h 28"/>
                <a:gd name="T54" fmla="*/ 101 w 179"/>
                <a:gd name="T55" fmla="*/ 3 h 28"/>
                <a:gd name="T56" fmla="*/ 97 w 179"/>
                <a:gd name="T57" fmla="*/ 3 h 28"/>
                <a:gd name="T58" fmla="*/ 94 w 179"/>
                <a:gd name="T59" fmla="*/ 3 h 28"/>
                <a:gd name="T60" fmla="*/ 92 w 179"/>
                <a:gd name="T61" fmla="*/ 2 h 28"/>
                <a:gd name="T62" fmla="*/ 88 w 179"/>
                <a:gd name="T63" fmla="*/ 1 h 28"/>
                <a:gd name="T64" fmla="*/ 86 w 179"/>
                <a:gd name="T65" fmla="*/ 0 h 28"/>
                <a:gd name="T66" fmla="*/ 85 w 179"/>
                <a:gd name="T67" fmla="*/ 2 h 28"/>
                <a:gd name="T68" fmla="*/ 83 w 179"/>
                <a:gd name="T69" fmla="*/ 3 h 28"/>
                <a:gd name="T70" fmla="*/ 80 w 179"/>
                <a:gd name="T71" fmla="*/ 3 h 28"/>
                <a:gd name="T72" fmla="*/ 77 w 179"/>
                <a:gd name="T73" fmla="*/ 4 h 28"/>
                <a:gd name="T74" fmla="*/ 72 w 179"/>
                <a:gd name="T75" fmla="*/ 5 h 28"/>
                <a:gd name="T76" fmla="*/ 68 w 179"/>
                <a:gd name="T77" fmla="*/ 5 h 28"/>
                <a:gd name="T78" fmla="*/ 63 w 179"/>
                <a:gd name="T79" fmla="*/ 6 h 28"/>
                <a:gd name="T80" fmla="*/ 57 w 179"/>
                <a:gd name="T81" fmla="*/ 7 h 28"/>
                <a:gd name="T82" fmla="*/ 51 w 179"/>
                <a:gd name="T83" fmla="*/ 7 h 28"/>
                <a:gd name="T84" fmla="*/ 44 w 179"/>
                <a:gd name="T85" fmla="*/ 7 h 28"/>
                <a:gd name="T86" fmla="*/ 37 w 179"/>
                <a:gd name="T87" fmla="*/ 7 h 28"/>
                <a:gd name="T88" fmla="*/ 30 w 179"/>
                <a:gd name="T89" fmla="*/ 7 h 28"/>
                <a:gd name="T90" fmla="*/ 22 w 179"/>
                <a:gd name="T91" fmla="*/ 7 h 28"/>
                <a:gd name="T92" fmla="*/ 16 w 179"/>
                <a:gd name="T93" fmla="*/ 7 h 28"/>
                <a:gd name="T94" fmla="*/ 7 w 179"/>
                <a:gd name="T95" fmla="*/ 7 h 28"/>
                <a:gd name="T96" fmla="*/ 0 w 179"/>
                <a:gd name="T97" fmla="*/ 7 h 28"/>
                <a:gd name="T98" fmla="*/ 68 w 179"/>
                <a:gd name="T99" fmla="*/ 21 h 28"/>
                <a:gd name="T100" fmla="*/ 72 w 179"/>
                <a:gd name="T101" fmla="*/ 22 h 28"/>
                <a:gd name="T102" fmla="*/ 74 w 179"/>
                <a:gd name="T103" fmla="*/ 22 h 28"/>
                <a:gd name="T104" fmla="*/ 77 w 179"/>
                <a:gd name="T105" fmla="*/ 22 h 28"/>
                <a:gd name="T106" fmla="*/ 80 w 179"/>
                <a:gd name="T107" fmla="*/ 23 h 28"/>
                <a:gd name="T108" fmla="*/ 81 w 179"/>
                <a:gd name="T109" fmla="*/ 24 h 28"/>
                <a:gd name="T110" fmla="*/ 83 w 179"/>
                <a:gd name="T111" fmla="*/ 24 h 28"/>
                <a:gd name="T112" fmla="*/ 83 w 179"/>
                <a:gd name="T113" fmla="*/ 26 h 28"/>
                <a:gd name="T114" fmla="*/ 82 w 179"/>
                <a:gd name="T115" fmla="*/ 27 h 28"/>
                <a:gd name="T116" fmla="*/ 139 w 179"/>
                <a:gd name="T117" fmla="*/ 27 h 28"/>
                <a:gd name="T118" fmla="*/ 178 w 179"/>
                <a:gd name="T11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8">
                  <a:moveTo>
                    <a:pt x="178" y="18"/>
                  </a:moveTo>
                  <a:lnTo>
                    <a:pt x="178" y="17"/>
                  </a:lnTo>
                  <a:lnTo>
                    <a:pt x="177" y="17"/>
                  </a:lnTo>
                  <a:lnTo>
                    <a:pt x="176" y="17"/>
                  </a:lnTo>
                  <a:lnTo>
                    <a:pt x="176" y="17"/>
                  </a:lnTo>
                  <a:lnTo>
                    <a:pt x="174" y="16"/>
                  </a:lnTo>
                  <a:lnTo>
                    <a:pt x="172" y="15"/>
                  </a:lnTo>
                  <a:lnTo>
                    <a:pt x="170" y="15"/>
                  </a:lnTo>
                  <a:lnTo>
                    <a:pt x="168" y="14"/>
                  </a:lnTo>
                  <a:lnTo>
                    <a:pt x="165" y="13"/>
                  </a:lnTo>
                  <a:lnTo>
                    <a:pt x="162" y="13"/>
                  </a:lnTo>
                  <a:lnTo>
                    <a:pt x="159" y="12"/>
                  </a:lnTo>
                  <a:lnTo>
                    <a:pt x="156" y="12"/>
                  </a:lnTo>
                  <a:lnTo>
                    <a:pt x="152" y="11"/>
                  </a:lnTo>
                  <a:lnTo>
                    <a:pt x="149" y="10"/>
                  </a:lnTo>
                  <a:lnTo>
                    <a:pt x="145" y="10"/>
                  </a:lnTo>
                  <a:lnTo>
                    <a:pt x="142" y="10"/>
                  </a:lnTo>
                  <a:lnTo>
                    <a:pt x="138" y="10"/>
                  </a:lnTo>
                  <a:lnTo>
                    <a:pt x="134" y="9"/>
                  </a:lnTo>
                  <a:lnTo>
                    <a:pt x="130" y="9"/>
                  </a:lnTo>
                  <a:lnTo>
                    <a:pt x="126" y="8"/>
                  </a:lnTo>
                  <a:lnTo>
                    <a:pt x="122" y="7"/>
                  </a:lnTo>
                  <a:lnTo>
                    <a:pt x="118" y="7"/>
                  </a:lnTo>
                  <a:lnTo>
                    <a:pt x="115" y="6"/>
                  </a:lnTo>
                  <a:lnTo>
                    <a:pt x="111" y="5"/>
                  </a:lnTo>
                  <a:lnTo>
                    <a:pt x="107" y="5"/>
                  </a:lnTo>
                  <a:lnTo>
                    <a:pt x="104" y="4"/>
                  </a:lnTo>
                  <a:lnTo>
                    <a:pt x="101" y="3"/>
                  </a:lnTo>
                  <a:lnTo>
                    <a:pt x="97" y="3"/>
                  </a:lnTo>
                  <a:lnTo>
                    <a:pt x="94" y="3"/>
                  </a:lnTo>
                  <a:lnTo>
                    <a:pt x="92" y="2"/>
                  </a:lnTo>
                  <a:lnTo>
                    <a:pt x="88" y="1"/>
                  </a:lnTo>
                  <a:lnTo>
                    <a:pt x="86" y="0"/>
                  </a:lnTo>
                  <a:lnTo>
                    <a:pt x="85" y="2"/>
                  </a:lnTo>
                  <a:lnTo>
                    <a:pt x="83" y="3"/>
                  </a:lnTo>
                  <a:lnTo>
                    <a:pt x="80" y="3"/>
                  </a:lnTo>
                  <a:lnTo>
                    <a:pt x="77" y="4"/>
                  </a:lnTo>
                  <a:lnTo>
                    <a:pt x="72" y="5"/>
                  </a:lnTo>
                  <a:lnTo>
                    <a:pt x="68" y="5"/>
                  </a:lnTo>
                  <a:lnTo>
                    <a:pt x="63" y="6"/>
                  </a:lnTo>
                  <a:lnTo>
                    <a:pt x="57" y="7"/>
                  </a:lnTo>
                  <a:lnTo>
                    <a:pt x="51" y="7"/>
                  </a:lnTo>
                  <a:lnTo>
                    <a:pt x="44" y="7"/>
                  </a:lnTo>
                  <a:lnTo>
                    <a:pt x="37" y="7"/>
                  </a:lnTo>
                  <a:lnTo>
                    <a:pt x="30" y="7"/>
                  </a:lnTo>
                  <a:lnTo>
                    <a:pt x="22" y="7"/>
                  </a:lnTo>
                  <a:lnTo>
                    <a:pt x="16" y="7"/>
                  </a:lnTo>
                  <a:lnTo>
                    <a:pt x="7" y="7"/>
                  </a:lnTo>
                  <a:lnTo>
                    <a:pt x="0" y="7"/>
                  </a:lnTo>
                  <a:lnTo>
                    <a:pt x="68" y="21"/>
                  </a:lnTo>
                  <a:lnTo>
                    <a:pt x="72" y="22"/>
                  </a:lnTo>
                  <a:lnTo>
                    <a:pt x="74" y="22"/>
                  </a:lnTo>
                  <a:lnTo>
                    <a:pt x="77" y="22"/>
                  </a:lnTo>
                  <a:lnTo>
                    <a:pt x="80" y="23"/>
                  </a:lnTo>
                  <a:lnTo>
                    <a:pt x="81" y="24"/>
                  </a:lnTo>
                  <a:lnTo>
                    <a:pt x="83" y="24"/>
                  </a:lnTo>
                  <a:lnTo>
                    <a:pt x="83" y="26"/>
                  </a:lnTo>
                  <a:lnTo>
                    <a:pt x="82" y="27"/>
                  </a:lnTo>
                  <a:lnTo>
                    <a:pt x="139" y="27"/>
                  </a:lnTo>
                  <a:lnTo>
                    <a:pt x="178" y="18"/>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2" name="Freeform 1164"/>
            <p:cNvSpPr>
              <a:spLocks/>
            </p:cNvSpPr>
            <p:nvPr/>
          </p:nvSpPr>
          <p:spPr bwMode="auto">
            <a:xfrm>
              <a:off x="1728" y="2407"/>
              <a:ext cx="183" cy="32"/>
            </a:xfrm>
            <a:custGeom>
              <a:avLst/>
              <a:gdLst>
                <a:gd name="T0" fmla="*/ 182 w 183"/>
                <a:gd name="T1" fmla="*/ 21 h 32"/>
                <a:gd name="T2" fmla="*/ 182 w 183"/>
                <a:gd name="T3" fmla="*/ 21 h 32"/>
                <a:gd name="T4" fmla="*/ 182 w 183"/>
                <a:gd name="T5" fmla="*/ 20 h 32"/>
                <a:gd name="T6" fmla="*/ 181 w 183"/>
                <a:gd name="T7" fmla="*/ 19 h 32"/>
                <a:gd name="T8" fmla="*/ 180 w 183"/>
                <a:gd name="T9" fmla="*/ 19 h 32"/>
                <a:gd name="T10" fmla="*/ 180 w 183"/>
                <a:gd name="T11" fmla="*/ 19 h 32"/>
                <a:gd name="T12" fmla="*/ 177 w 183"/>
                <a:gd name="T13" fmla="*/ 18 h 32"/>
                <a:gd name="T14" fmla="*/ 176 w 183"/>
                <a:gd name="T15" fmla="*/ 17 h 32"/>
                <a:gd name="T16" fmla="*/ 174 w 183"/>
                <a:gd name="T17" fmla="*/ 16 h 32"/>
                <a:gd name="T18" fmla="*/ 171 w 183"/>
                <a:gd name="T19" fmla="*/ 16 h 32"/>
                <a:gd name="T20" fmla="*/ 168 w 183"/>
                <a:gd name="T21" fmla="*/ 16 h 32"/>
                <a:gd name="T22" fmla="*/ 165 w 183"/>
                <a:gd name="T23" fmla="*/ 16 h 32"/>
                <a:gd name="T24" fmla="*/ 163 w 183"/>
                <a:gd name="T25" fmla="*/ 15 h 32"/>
                <a:gd name="T26" fmla="*/ 159 w 183"/>
                <a:gd name="T27" fmla="*/ 14 h 32"/>
                <a:gd name="T28" fmla="*/ 155 w 183"/>
                <a:gd name="T29" fmla="*/ 13 h 32"/>
                <a:gd name="T30" fmla="*/ 152 w 183"/>
                <a:gd name="T31" fmla="*/ 12 h 32"/>
                <a:gd name="T32" fmla="*/ 148 w 183"/>
                <a:gd name="T33" fmla="*/ 12 h 32"/>
                <a:gd name="T34" fmla="*/ 145 w 183"/>
                <a:gd name="T35" fmla="*/ 12 h 32"/>
                <a:gd name="T36" fmla="*/ 141 w 183"/>
                <a:gd name="T37" fmla="*/ 11 h 32"/>
                <a:gd name="T38" fmla="*/ 137 w 183"/>
                <a:gd name="T39" fmla="*/ 10 h 32"/>
                <a:gd name="T40" fmla="*/ 133 w 183"/>
                <a:gd name="T41" fmla="*/ 10 h 32"/>
                <a:gd name="T42" fmla="*/ 129 w 183"/>
                <a:gd name="T43" fmla="*/ 9 h 32"/>
                <a:gd name="T44" fmla="*/ 125 w 183"/>
                <a:gd name="T45" fmla="*/ 9 h 32"/>
                <a:gd name="T46" fmla="*/ 121 w 183"/>
                <a:gd name="T47" fmla="*/ 8 h 32"/>
                <a:gd name="T48" fmla="*/ 118 w 183"/>
                <a:gd name="T49" fmla="*/ 7 h 32"/>
                <a:gd name="T50" fmla="*/ 113 w 183"/>
                <a:gd name="T51" fmla="*/ 6 h 32"/>
                <a:gd name="T52" fmla="*/ 109 w 183"/>
                <a:gd name="T53" fmla="*/ 5 h 32"/>
                <a:gd name="T54" fmla="*/ 105 w 183"/>
                <a:gd name="T55" fmla="*/ 5 h 32"/>
                <a:gd name="T56" fmla="*/ 102 w 183"/>
                <a:gd name="T57" fmla="*/ 4 h 32"/>
                <a:gd name="T58" fmla="*/ 99 w 183"/>
                <a:gd name="T59" fmla="*/ 3 h 32"/>
                <a:gd name="T60" fmla="*/ 96 w 183"/>
                <a:gd name="T61" fmla="*/ 3 h 32"/>
                <a:gd name="T62" fmla="*/ 93 w 183"/>
                <a:gd name="T63" fmla="*/ 2 h 32"/>
                <a:gd name="T64" fmla="*/ 90 w 183"/>
                <a:gd name="T65" fmla="*/ 2 h 32"/>
                <a:gd name="T66" fmla="*/ 88 w 183"/>
                <a:gd name="T67" fmla="*/ 0 h 32"/>
                <a:gd name="T68" fmla="*/ 87 w 183"/>
                <a:gd name="T69" fmla="*/ 2 h 32"/>
                <a:gd name="T70" fmla="*/ 85 w 183"/>
                <a:gd name="T71" fmla="*/ 3 h 32"/>
                <a:gd name="T72" fmla="*/ 82 w 183"/>
                <a:gd name="T73" fmla="*/ 4 h 32"/>
                <a:gd name="T74" fmla="*/ 79 w 183"/>
                <a:gd name="T75" fmla="*/ 5 h 32"/>
                <a:gd name="T76" fmla="*/ 74 w 183"/>
                <a:gd name="T77" fmla="*/ 6 h 32"/>
                <a:gd name="T78" fmla="*/ 70 w 183"/>
                <a:gd name="T79" fmla="*/ 6 h 32"/>
                <a:gd name="T80" fmla="*/ 64 w 183"/>
                <a:gd name="T81" fmla="*/ 7 h 32"/>
                <a:gd name="T82" fmla="*/ 59 w 183"/>
                <a:gd name="T83" fmla="*/ 8 h 32"/>
                <a:gd name="T84" fmla="*/ 52 w 183"/>
                <a:gd name="T85" fmla="*/ 8 h 32"/>
                <a:gd name="T86" fmla="*/ 45 w 183"/>
                <a:gd name="T87" fmla="*/ 8 h 32"/>
                <a:gd name="T88" fmla="*/ 38 w 183"/>
                <a:gd name="T89" fmla="*/ 8 h 32"/>
                <a:gd name="T90" fmla="*/ 30 w 183"/>
                <a:gd name="T91" fmla="*/ 8 h 32"/>
                <a:gd name="T92" fmla="*/ 23 w 183"/>
                <a:gd name="T93" fmla="*/ 8 h 32"/>
                <a:gd name="T94" fmla="*/ 16 w 183"/>
                <a:gd name="T95" fmla="*/ 8 h 32"/>
                <a:gd name="T96" fmla="*/ 8 w 183"/>
                <a:gd name="T97" fmla="*/ 8 h 32"/>
                <a:gd name="T98" fmla="*/ 0 w 183"/>
                <a:gd name="T99" fmla="*/ 8 h 32"/>
                <a:gd name="T100" fmla="*/ 69 w 183"/>
                <a:gd name="T101" fmla="*/ 24 h 32"/>
                <a:gd name="T102" fmla="*/ 73 w 183"/>
                <a:gd name="T103" fmla="*/ 25 h 32"/>
                <a:gd name="T104" fmla="*/ 76 w 183"/>
                <a:gd name="T105" fmla="*/ 26 h 32"/>
                <a:gd name="T106" fmla="*/ 79 w 183"/>
                <a:gd name="T107" fmla="*/ 26 h 32"/>
                <a:gd name="T108" fmla="*/ 81 w 183"/>
                <a:gd name="T109" fmla="*/ 26 h 32"/>
                <a:gd name="T110" fmla="*/ 83 w 183"/>
                <a:gd name="T111" fmla="*/ 27 h 32"/>
                <a:gd name="T112" fmla="*/ 84 w 183"/>
                <a:gd name="T113" fmla="*/ 29 h 32"/>
                <a:gd name="T114" fmla="*/ 84 w 183"/>
                <a:gd name="T115" fmla="*/ 29 h 32"/>
                <a:gd name="T116" fmla="*/ 84 w 183"/>
                <a:gd name="T117" fmla="*/ 31 h 32"/>
                <a:gd name="T118" fmla="*/ 142 w 183"/>
                <a:gd name="T119" fmla="*/ 31 h 32"/>
                <a:gd name="T120" fmla="*/ 182 w 183"/>
                <a:gd name="T12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32">
                  <a:moveTo>
                    <a:pt x="182" y="21"/>
                  </a:moveTo>
                  <a:lnTo>
                    <a:pt x="182" y="21"/>
                  </a:lnTo>
                  <a:lnTo>
                    <a:pt x="182" y="20"/>
                  </a:lnTo>
                  <a:lnTo>
                    <a:pt x="181" y="19"/>
                  </a:lnTo>
                  <a:lnTo>
                    <a:pt x="180" y="19"/>
                  </a:lnTo>
                  <a:lnTo>
                    <a:pt x="180" y="19"/>
                  </a:lnTo>
                  <a:lnTo>
                    <a:pt x="177" y="18"/>
                  </a:lnTo>
                  <a:lnTo>
                    <a:pt x="176" y="17"/>
                  </a:lnTo>
                  <a:lnTo>
                    <a:pt x="174" y="16"/>
                  </a:lnTo>
                  <a:lnTo>
                    <a:pt x="171" y="16"/>
                  </a:lnTo>
                  <a:lnTo>
                    <a:pt x="168" y="16"/>
                  </a:lnTo>
                  <a:lnTo>
                    <a:pt x="165" y="16"/>
                  </a:lnTo>
                  <a:lnTo>
                    <a:pt x="163" y="15"/>
                  </a:lnTo>
                  <a:lnTo>
                    <a:pt x="159" y="14"/>
                  </a:lnTo>
                  <a:lnTo>
                    <a:pt x="155" y="13"/>
                  </a:lnTo>
                  <a:lnTo>
                    <a:pt x="152" y="12"/>
                  </a:lnTo>
                  <a:lnTo>
                    <a:pt x="148" y="12"/>
                  </a:lnTo>
                  <a:lnTo>
                    <a:pt x="145" y="12"/>
                  </a:lnTo>
                  <a:lnTo>
                    <a:pt x="141" y="11"/>
                  </a:lnTo>
                  <a:lnTo>
                    <a:pt x="137" y="10"/>
                  </a:lnTo>
                  <a:lnTo>
                    <a:pt x="133" y="10"/>
                  </a:lnTo>
                  <a:lnTo>
                    <a:pt x="129" y="9"/>
                  </a:lnTo>
                  <a:lnTo>
                    <a:pt x="125" y="9"/>
                  </a:lnTo>
                  <a:lnTo>
                    <a:pt x="121" y="8"/>
                  </a:lnTo>
                  <a:lnTo>
                    <a:pt x="118" y="7"/>
                  </a:lnTo>
                  <a:lnTo>
                    <a:pt x="113" y="6"/>
                  </a:lnTo>
                  <a:lnTo>
                    <a:pt x="109" y="5"/>
                  </a:lnTo>
                  <a:lnTo>
                    <a:pt x="105" y="5"/>
                  </a:lnTo>
                  <a:lnTo>
                    <a:pt x="102" y="4"/>
                  </a:lnTo>
                  <a:lnTo>
                    <a:pt x="99" y="3"/>
                  </a:lnTo>
                  <a:lnTo>
                    <a:pt x="96" y="3"/>
                  </a:lnTo>
                  <a:lnTo>
                    <a:pt x="93" y="2"/>
                  </a:lnTo>
                  <a:lnTo>
                    <a:pt x="90" y="2"/>
                  </a:lnTo>
                  <a:lnTo>
                    <a:pt x="88" y="0"/>
                  </a:lnTo>
                  <a:lnTo>
                    <a:pt x="87" y="2"/>
                  </a:lnTo>
                  <a:lnTo>
                    <a:pt x="85" y="3"/>
                  </a:lnTo>
                  <a:lnTo>
                    <a:pt x="82" y="4"/>
                  </a:lnTo>
                  <a:lnTo>
                    <a:pt x="79" y="5"/>
                  </a:lnTo>
                  <a:lnTo>
                    <a:pt x="74" y="6"/>
                  </a:lnTo>
                  <a:lnTo>
                    <a:pt x="70" y="6"/>
                  </a:lnTo>
                  <a:lnTo>
                    <a:pt x="64" y="7"/>
                  </a:lnTo>
                  <a:lnTo>
                    <a:pt x="59" y="8"/>
                  </a:lnTo>
                  <a:lnTo>
                    <a:pt x="52" y="8"/>
                  </a:lnTo>
                  <a:lnTo>
                    <a:pt x="45" y="8"/>
                  </a:lnTo>
                  <a:lnTo>
                    <a:pt x="38" y="8"/>
                  </a:lnTo>
                  <a:lnTo>
                    <a:pt x="30" y="8"/>
                  </a:lnTo>
                  <a:lnTo>
                    <a:pt x="23" y="8"/>
                  </a:lnTo>
                  <a:lnTo>
                    <a:pt x="16" y="8"/>
                  </a:lnTo>
                  <a:lnTo>
                    <a:pt x="8" y="8"/>
                  </a:lnTo>
                  <a:lnTo>
                    <a:pt x="0" y="8"/>
                  </a:lnTo>
                  <a:lnTo>
                    <a:pt x="69" y="24"/>
                  </a:lnTo>
                  <a:lnTo>
                    <a:pt x="73" y="25"/>
                  </a:lnTo>
                  <a:lnTo>
                    <a:pt x="76" y="26"/>
                  </a:lnTo>
                  <a:lnTo>
                    <a:pt x="79" y="26"/>
                  </a:lnTo>
                  <a:lnTo>
                    <a:pt x="81" y="26"/>
                  </a:lnTo>
                  <a:lnTo>
                    <a:pt x="83" y="27"/>
                  </a:lnTo>
                  <a:lnTo>
                    <a:pt x="84" y="29"/>
                  </a:lnTo>
                  <a:lnTo>
                    <a:pt x="84" y="29"/>
                  </a:lnTo>
                  <a:lnTo>
                    <a:pt x="84" y="31"/>
                  </a:lnTo>
                  <a:lnTo>
                    <a:pt x="142" y="31"/>
                  </a:lnTo>
                  <a:lnTo>
                    <a:pt x="18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3" name="Freeform 1165"/>
            <p:cNvSpPr>
              <a:spLocks/>
            </p:cNvSpPr>
            <p:nvPr/>
          </p:nvSpPr>
          <p:spPr bwMode="auto">
            <a:xfrm>
              <a:off x="1864" y="2429"/>
              <a:ext cx="169" cy="64"/>
            </a:xfrm>
            <a:custGeom>
              <a:avLst/>
              <a:gdLst>
                <a:gd name="T0" fmla="*/ 14 w 169"/>
                <a:gd name="T1" fmla="*/ 41 h 64"/>
                <a:gd name="T2" fmla="*/ 5 w 169"/>
                <a:gd name="T3" fmla="*/ 41 h 64"/>
                <a:gd name="T4" fmla="*/ 0 w 169"/>
                <a:gd name="T5" fmla="*/ 35 h 64"/>
                <a:gd name="T6" fmla="*/ 0 w 169"/>
                <a:gd name="T7" fmla="*/ 5 h 64"/>
                <a:gd name="T8" fmla="*/ 5 w 169"/>
                <a:gd name="T9" fmla="*/ 0 h 64"/>
                <a:gd name="T10" fmla="*/ 14 w 169"/>
                <a:gd name="T11" fmla="*/ 0 h 64"/>
                <a:gd name="T12" fmla="*/ 14 w 169"/>
                <a:gd name="T13" fmla="*/ 41 h 64"/>
                <a:gd name="T14" fmla="*/ 168 w 169"/>
                <a:gd name="T15" fmla="*/ 63 h 64"/>
                <a:gd name="T16" fmla="*/ 159 w 169"/>
                <a:gd name="T17" fmla="*/ 63 h 64"/>
                <a:gd name="T18" fmla="*/ 154 w 169"/>
                <a:gd name="T19" fmla="*/ 58 h 64"/>
                <a:gd name="T20" fmla="*/ 154 w 169"/>
                <a:gd name="T21" fmla="*/ 28 h 64"/>
                <a:gd name="T22" fmla="*/ 159 w 169"/>
                <a:gd name="T23" fmla="*/ 22 h 64"/>
                <a:gd name="T24" fmla="*/ 168 w 169"/>
                <a:gd name="T25" fmla="*/ 22 h 64"/>
                <a:gd name="T26" fmla="*/ 168 w 169"/>
                <a:gd name="T27" fmla="*/ 63 h 64"/>
                <a:gd name="T28" fmla="*/ 14 w 169"/>
                <a:gd name="T29"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64">
                  <a:moveTo>
                    <a:pt x="14" y="41"/>
                  </a:moveTo>
                  <a:lnTo>
                    <a:pt x="5" y="41"/>
                  </a:lnTo>
                  <a:lnTo>
                    <a:pt x="0" y="35"/>
                  </a:lnTo>
                  <a:lnTo>
                    <a:pt x="0" y="5"/>
                  </a:lnTo>
                  <a:lnTo>
                    <a:pt x="5" y="0"/>
                  </a:lnTo>
                  <a:lnTo>
                    <a:pt x="14" y="0"/>
                  </a:lnTo>
                  <a:lnTo>
                    <a:pt x="14" y="41"/>
                  </a:lnTo>
                  <a:lnTo>
                    <a:pt x="168" y="63"/>
                  </a:lnTo>
                  <a:lnTo>
                    <a:pt x="159" y="63"/>
                  </a:lnTo>
                  <a:lnTo>
                    <a:pt x="154" y="58"/>
                  </a:lnTo>
                  <a:lnTo>
                    <a:pt x="154" y="28"/>
                  </a:lnTo>
                  <a:lnTo>
                    <a:pt x="159" y="22"/>
                  </a:lnTo>
                  <a:lnTo>
                    <a:pt x="168" y="22"/>
                  </a:lnTo>
                  <a:lnTo>
                    <a:pt x="168" y="63"/>
                  </a:lnTo>
                  <a:lnTo>
                    <a:pt x="14" y="4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4" name="Freeform 1166"/>
            <p:cNvSpPr>
              <a:spLocks/>
            </p:cNvSpPr>
            <p:nvPr/>
          </p:nvSpPr>
          <p:spPr bwMode="auto">
            <a:xfrm>
              <a:off x="1864" y="2429"/>
              <a:ext cx="16" cy="44"/>
            </a:xfrm>
            <a:custGeom>
              <a:avLst/>
              <a:gdLst>
                <a:gd name="T0" fmla="*/ 15 w 16"/>
                <a:gd name="T1" fmla="*/ 43 h 44"/>
                <a:gd name="T2" fmla="*/ 6 w 16"/>
                <a:gd name="T3" fmla="*/ 43 h 44"/>
                <a:gd name="T4" fmla="*/ 0 w 16"/>
                <a:gd name="T5" fmla="*/ 38 h 44"/>
                <a:gd name="T6" fmla="*/ 0 w 16"/>
                <a:gd name="T7" fmla="*/ 5 h 44"/>
                <a:gd name="T8" fmla="*/ 6 w 16"/>
                <a:gd name="T9" fmla="*/ 0 h 44"/>
                <a:gd name="T10" fmla="*/ 15 w 16"/>
                <a:gd name="T11" fmla="*/ 0 h 44"/>
                <a:gd name="T12" fmla="*/ 15 w 16"/>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15" y="43"/>
                  </a:moveTo>
                  <a:lnTo>
                    <a:pt x="6" y="43"/>
                  </a:lnTo>
                  <a:lnTo>
                    <a:pt x="0" y="38"/>
                  </a:lnTo>
                  <a:lnTo>
                    <a:pt x="0" y="5"/>
                  </a:lnTo>
                  <a:lnTo>
                    <a:pt x="6" y="0"/>
                  </a:lnTo>
                  <a:lnTo>
                    <a:pt x="15" y="0"/>
                  </a:lnTo>
                  <a:lnTo>
                    <a:pt x="15" y="4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5" name="Freeform 1167"/>
            <p:cNvSpPr>
              <a:spLocks/>
            </p:cNvSpPr>
            <p:nvPr/>
          </p:nvSpPr>
          <p:spPr bwMode="auto">
            <a:xfrm>
              <a:off x="2022" y="2453"/>
              <a:ext cx="16" cy="43"/>
            </a:xfrm>
            <a:custGeom>
              <a:avLst/>
              <a:gdLst>
                <a:gd name="T0" fmla="*/ 15 w 16"/>
                <a:gd name="T1" fmla="*/ 42 h 43"/>
                <a:gd name="T2" fmla="*/ 5 w 16"/>
                <a:gd name="T3" fmla="*/ 42 h 43"/>
                <a:gd name="T4" fmla="*/ 0 w 16"/>
                <a:gd name="T5" fmla="*/ 37 h 43"/>
                <a:gd name="T6" fmla="*/ 0 w 16"/>
                <a:gd name="T7" fmla="*/ 5 h 43"/>
                <a:gd name="T8" fmla="*/ 5 w 16"/>
                <a:gd name="T9" fmla="*/ 0 h 43"/>
                <a:gd name="T10" fmla="*/ 15 w 16"/>
                <a:gd name="T11" fmla="*/ 0 h 43"/>
                <a:gd name="T12" fmla="*/ 15 w 16"/>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16" h="43">
                  <a:moveTo>
                    <a:pt x="15" y="42"/>
                  </a:moveTo>
                  <a:lnTo>
                    <a:pt x="5" y="42"/>
                  </a:lnTo>
                  <a:lnTo>
                    <a:pt x="0" y="37"/>
                  </a:lnTo>
                  <a:lnTo>
                    <a:pt x="0" y="5"/>
                  </a:lnTo>
                  <a:lnTo>
                    <a:pt x="5" y="0"/>
                  </a:lnTo>
                  <a:lnTo>
                    <a:pt x="15" y="0"/>
                  </a:lnTo>
                  <a:lnTo>
                    <a:pt x="15" y="4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6" name="Freeform 1168"/>
            <p:cNvSpPr>
              <a:spLocks/>
            </p:cNvSpPr>
            <p:nvPr/>
          </p:nvSpPr>
          <p:spPr bwMode="auto">
            <a:xfrm>
              <a:off x="1865" y="2430"/>
              <a:ext cx="167" cy="32"/>
            </a:xfrm>
            <a:custGeom>
              <a:avLst/>
              <a:gdLst>
                <a:gd name="T0" fmla="*/ 12 w 167"/>
                <a:gd name="T1" fmla="*/ 0 h 32"/>
                <a:gd name="T2" fmla="*/ 12 w 167"/>
                <a:gd name="T3" fmla="*/ 10 h 32"/>
                <a:gd name="T4" fmla="*/ 0 w 167"/>
                <a:gd name="T5" fmla="*/ 10 h 32"/>
                <a:gd name="T6" fmla="*/ 0 w 167"/>
                <a:gd name="T7" fmla="*/ 5 h 32"/>
                <a:gd name="T8" fmla="*/ 5 w 167"/>
                <a:gd name="T9" fmla="*/ 0 h 32"/>
                <a:gd name="T10" fmla="*/ 12 w 167"/>
                <a:gd name="T11" fmla="*/ 0 h 32"/>
                <a:gd name="T12" fmla="*/ 166 w 167"/>
                <a:gd name="T13" fmla="*/ 21 h 32"/>
                <a:gd name="T14" fmla="*/ 166 w 167"/>
                <a:gd name="T15" fmla="*/ 31 h 32"/>
                <a:gd name="T16" fmla="*/ 154 w 167"/>
                <a:gd name="T17" fmla="*/ 31 h 32"/>
                <a:gd name="T18" fmla="*/ 154 w 167"/>
                <a:gd name="T19" fmla="*/ 26 h 32"/>
                <a:gd name="T20" fmla="*/ 159 w 167"/>
                <a:gd name="T21" fmla="*/ 21 h 32"/>
                <a:gd name="T22" fmla="*/ 166 w 167"/>
                <a:gd name="T23" fmla="*/ 21 h 32"/>
                <a:gd name="T24" fmla="*/ 12 w 167"/>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32">
                  <a:moveTo>
                    <a:pt x="12" y="0"/>
                  </a:moveTo>
                  <a:lnTo>
                    <a:pt x="12" y="10"/>
                  </a:lnTo>
                  <a:lnTo>
                    <a:pt x="0" y="10"/>
                  </a:lnTo>
                  <a:lnTo>
                    <a:pt x="0" y="5"/>
                  </a:lnTo>
                  <a:lnTo>
                    <a:pt x="5" y="0"/>
                  </a:lnTo>
                  <a:lnTo>
                    <a:pt x="12" y="0"/>
                  </a:lnTo>
                  <a:lnTo>
                    <a:pt x="166" y="21"/>
                  </a:lnTo>
                  <a:lnTo>
                    <a:pt x="166" y="31"/>
                  </a:lnTo>
                  <a:lnTo>
                    <a:pt x="154" y="31"/>
                  </a:lnTo>
                  <a:lnTo>
                    <a:pt x="154" y="26"/>
                  </a:lnTo>
                  <a:lnTo>
                    <a:pt x="159" y="21"/>
                  </a:lnTo>
                  <a:lnTo>
                    <a:pt x="166" y="21"/>
                  </a:lnTo>
                  <a:lnTo>
                    <a:pt x="12" y="0"/>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7" name="Freeform 1169"/>
            <p:cNvSpPr>
              <a:spLocks/>
            </p:cNvSpPr>
            <p:nvPr/>
          </p:nvSpPr>
          <p:spPr bwMode="auto">
            <a:xfrm>
              <a:off x="1865" y="2430"/>
              <a:ext cx="16" cy="15"/>
            </a:xfrm>
            <a:custGeom>
              <a:avLst/>
              <a:gdLst>
                <a:gd name="T0" fmla="*/ 15 w 16"/>
                <a:gd name="T1" fmla="*/ 0 h 15"/>
                <a:gd name="T2" fmla="*/ 15 w 16"/>
                <a:gd name="T3" fmla="*/ 14 h 15"/>
                <a:gd name="T4" fmla="*/ 0 w 16"/>
                <a:gd name="T5" fmla="*/ 14 h 15"/>
                <a:gd name="T6" fmla="*/ 0 w 16"/>
                <a:gd name="T7" fmla="*/ 7 h 15"/>
                <a:gd name="T8" fmla="*/ 7 w 16"/>
                <a:gd name="T9" fmla="*/ 0 h 15"/>
                <a:gd name="T10" fmla="*/ 15 w 16"/>
                <a:gd name="T11" fmla="*/ 0 h 15"/>
              </a:gdLst>
              <a:ahLst/>
              <a:cxnLst>
                <a:cxn ang="0">
                  <a:pos x="T0" y="T1"/>
                </a:cxn>
                <a:cxn ang="0">
                  <a:pos x="T2" y="T3"/>
                </a:cxn>
                <a:cxn ang="0">
                  <a:pos x="T4" y="T5"/>
                </a:cxn>
                <a:cxn ang="0">
                  <a:pos x="T6" y="T7"/>
                </a:cxn>
                <a:cxn ang="0">
                  <a:pos x="T8" y="T9"/>
                </a:cxn>
                <a:cxn ang="0">
                  <a:pos x="T10" y="T11"/>
                </a:cxn>
              </a:cxnLst>
              <a:rect l="0" t="0" r="r" b="b"/>
              <a:pathLst>
                <a:path w="16" h="15">
                  <a:moveTo>
                    <a:pt x="15" y="0"/>
                  </a:moveTo>
                  <a:lnTo>
                    <a:pt x="15" y="14"/>
                  </a:lnTo>
                  <a:lnTo>
                    <a:pt x="0" y="14"/>
                  </a:lnTo>
                  <a:lnTo>
                    <a:pt x="0" y="7"/>
                  </a:lnTo>
                  <a:lnTo>
                    <a:pt x="7" y="0"/>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8" name="Freeform 1170"/>
            <p:cNvSpPr>
              <a:spLocks/>
            </p:cNvSpPr>
            <p:nvPr/>
          </p:nvSpPr>
          <p:spPr bwMode="auto">
            <a:xfrm>
              <a:off x="2022" y="2453"/>
              <a:ext cx="16" cy="15"/>
            </a:xfrm>
            <a:custGeom>
              <a:avLst/>
              <a:gdLst>
                <a:gd name="T0" fmla="*/ 15 w 16"/>
                <a:gd name="T1" fmla="*/ 0 h 15"/>
                <a:gd name="T2" fmla="*/ 15 w 16"/>
                <a:gd name="T3" fmla="*/ 14 h 15"/>
                <a:gd name="T4" fmla="*/ 0 w 16"/>
                <a:gd name="T5" fmla="*/ 14 h 15"/>
                <a:gd name="T6" fmla="*/ 0 w 16"/>
                <a:gd name="T7" fmla="*/ 6 h 15"/>
                <a:gd name="T8" fmla="*/ 7 w 16"/>
                <a:gd name="T9" fmla="*/ 0 h 15"/>
                <a:gd name="T10" fmla="*/ 15 w 16"/>
                <a:gd name="T11" fmla="*/ 0 h 15"/>
              </a:gdLst>
              <a:ahLst/>
              <a:cxnLst>
                <a:cxn ang="0">
                  <a:pos x="T0" y="T1"/>
                </a:cxn>
                <a:cxn ang="0">
                  <a:pos x="T2" y="T3"/>
                </a:cxn>
                <a:cxn ang="0">
                  <a:pos x="T4" y="T5"/>
                </a:cxn>
                <a:cxn ang="0">
                  <a:pos x="T6" y="T7"/>
                </a:cxn>
                <a:cxn ang="0">
                  <a:pos x="T8" y="T9"/>
                </a:cxn>
                <a:cxn ang="0">
                  <a:pos x="T10" y="T11"/>
                </a:cxn>
              </a:cxnLst>
              <a:rect l="0" t="0" r="r" b="b"/>
              <a:pathLst>
                <a:path w="16" h="15">
                  <a:moveTo>
                    <a:pt x="15" y="0"/>
                  </a:moveTo>
                  <a:lnTo>
                    <a:pt x="15" y="14"/>
                  </a:lnTo>
                  <a:lnTo>
                    <a:pt x="0" y="14"/>
                  </a:lnTo>
                  <a:lnTo>
                    <a:pt x="0" y="6"/>
                  </a:lnTo>
                  <a:lnTo>
                    <a:pt x="7" y="0"/>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19" name="Freeform 1171"/>
            <p:cNvSpPr>
              <a:spLocks/>
            </p:cNvSpPr>
            <p:nvPr/>
          </p:nvSpPr>
          <p:spPr bwMode="auto">
            <a:xfrm>
              <a:off x="1875" y="2428"/>
              <a:ext cx="196" cy="66"/>
            </a:xfrm>
            <a:custGeom>
              <a:avLst/>
              <a:gdLst>
                <a:gd name="T0" fmla="*/ 5 w 196"/>
                <a:gd name="T1" fmla="*/ 0 h 66"/>
                <a:gd name="T2" fmla="*/ 3 w 196"/>
                <a:gd name="T3" fmla="*/ 0 h 66"/>
                <a:gd name="T4" fmla="*/ 1 w 196"/>
                <a:gd name="T5" fmla="*/ 2 h 66"/>
                <a:gd name="T6" fmla="*/ 0 w 196"/>
                <a:gd name="T7" fmla="*/ 3 h 66"/>
                <a:gd name="T8" fmla="*/ 0 w 196"/>
                <a:gd name="T9" fmla="*/ 6 h 66"/>
                <a:gd name="T10" fmla="*/ 0 w 196"/>
                <a:gd name="T11" fmla="*/ 39 h 66"/>
                <a:gd name="T12" fmla="*/ 1 w 196"/>
                <a:gd name="T13" fmla="*/ 40 h 66"/>
                <a:gd name="T14" fmla="*/ 2 w 196"/>
                <a:gd name="T15" fmla="*/ 42 h 66"/>
                <a:gd name="T16" fmla="*/ 4 w 196"/>
                <a:gd name="T17" fmla="*/ 43 h 66"/>
                <a:gd name="T18" fmla="*/ 34 w 196"/>
                <a:gd name="T19" fmla="*/ 43 h 66"/>
                <a:gd name="T20" fmla="*/ 37 w 196"/>
                <a:gd name="T21" fmla="*/ 43 h 66"/>
                <a:gd name="T22" fmla="*/ 39 w 196"/>
                <a:gd name="T23" fmla="*/ 41 h 66"/>
                <a:gd name="T24" fmla="*/ 39 w 196"/>
                <a:gd name="T25" fmla="*/ 39 h 66"/>
                <a:gd name="T26" fmla="*/ 40 w 196"/>
                <a:gd name="T27" fmla="*/ 38 h 66"/>
                <a:gd name="T28" fmla="*/ 40 w 196"/>
                <a:gd name="T29" fmla="*/ 4 h 66"/>
                <a:gd name="T30" fmla="*/ 39 w 196"/>
                <a:gd name="T31" fmla="*/ 3 h 66"/>
                <a:gd name="T32" fmla="*/ 38 w 196"/>
                <a:gd name="T33" fmla="*/ 1 h 66"/>
                <a:gd name="T34" fmla="*/ 36 w 196"/>
                <a:gd name="T35" fmla="*/ 0 h 66"/>
                <a:gd name="T36" fmla="*/ 189 w 196"/>
                <a:gd name="T37" fmla="*/ 22 h 66"/>
                <a:gd name="T38" fmla="*/ 159 w 196"/>
                <a:gd name="T39" fmla="*/ 22 h 66"/>
                <a:gd name="T40" fmla="*/ 156 w 196"/>
                <a:gd name="T41" fmla="*/ 22 h 66"/>
                <a:gd name="T42" fmla="*/ 155 w 196"/>
                <a:gd name="T43" fmla="*/ 25 h 66"/>
                <a:gd name="T44" fmla="*/ 154 w 196"/>
                <a:gd name="T45" fmla="*/ 27 h 66"/>
                <a:gd name="T46" fmla="*/ 155 w 196"/>
                <a:gd name="T47" fmla="*/ 61 h 66"/>
                <a:gd name="T48" fmla="*/ 155 w 196"/>
                <a:gd name="T49" fmla="*/ 63 h 66"/>
                <a:gd name="T50" fmla="*/ 158 w 196"/>
                <a:gd name="T51" fmla="*/ 64 h 66"/>
                <a:gd name="T52" fmla="*/ 160 w 196"/>
                <a:gd name="T53" fmla="*/ 65 h 66"/>
                <a:gd name="T54" fmla="*/ 190 w 196"/>
                <a:gd name="T55" fmla="*/ 65 h 66"/>
                <a:gd name="T56" fmla="*/ 192 w 196"/>
                <a:gd name="T57" fmla="*/ 64 h 66"/>
                <a:gd name="T58" fmla="*/ 193 w 196"/>
                <a:gd name="T59" fmla="*/ 63 h 66"/>
                <a:gd name="T60" fmla="*/ 195 w 196"/>
                <a:gd name="T61" fmla="*/ 59 h 66"/>
                <a:gd name="T62" fmla="*/ 194 w 196"/>
                <a:gd name="T63" fmla="*/ 27 h 66"/>
                <a:gd name="T64" fmla="*/ 193 w 196"/>
                <a:gd name="T65" fmla="*/ 25 h 66"/>
                <a:gd name="T66" fmla="*/ 192 w 196"/>
                <a:gd name="T67" fmla="*/ 22 h 66"/>
                <a:gd name="T68" fmla="*/ 190 w 196"/>
                <a:gd name="T69" fmla="*/ 22 h 66"/>
                <a:gd name="T70" fmla="*/ 34 w 196"/>
                <a:gd name="T7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 h="66">
                  <a:moveTo>
                    <a:pt x="34" y="0"/>
                  </a:moveTo>
                  <a:lnTo>
                    <a:pt x="5" y="0"/>
                  </a:lnTo>
                  <a:lnTo>
                    <a:pt x="4" y="0"/>
                  </a:lnTo>
                  <a:lnTo>
                    <a:pt x="3" y="0"/>
                  </a:lnTo>
                  <a:lnTo>
                    <a:pt x="2" y="1"/>
                  </a:lnTo>
                  <a:lnTo>
                    <a:pt x="1" y="2"/>
                  </a:lnTo>
                  <a:lnTo>
                    <a:pt x="1" y="3"/>
                  </a:lnTo>
                  <a:lnTo>
                    <a:pt x="0" y="3"/>
                  </a:lnTo>
                  <a:lnTo>
                    <a:pt x="0" y="4"/>
                  </a:lnTo>
                  <a:lnTo>
                    <a:pt x="0" y="6"/>
                  </a:lnTo>
                  <a:lnTo>
                    <a:pt x="0" y="38"/>
                  </a:lnTo>
                  <a:lnTo>
                    <a:pt x="0" y="39"/>
                  </a:lnTo>
                  <a:lnTo>
                    <a:pt x="0" y="39"/>
                  </a:lnTo>
                  <a:lnTo>
                    <a:pt x="1" y="40"/>
                  </a:lnTo>
                  <a:lnTo>
                    <a:pt x="1" y="41"/>
                  </a:lnTo>
                  <a:lnTo>
                    <a:pt x="2" y="42"/>
                  </a:lnTo>
                  <a:lnTo>
                    <a:pt x="3" y="43"/>
                  </a:lnTo>
                  <a:lnTo>
                    <a:pt x="4" y="43"/>
                  </a:lnTo>
                  <a:lnTo>
                    <a:pt x="5" y="43"/>
                  </a:lnTo>
                  <a:lnTo>
                    <a:pt x="34" y="43"/>
                  </a:lnTo>
                  <a:lnTo>
                    <a:pt x="36" y="43"/>
                  </a:lnTo>
                  <a:lnTo>
                    <a:pt x="37" y="43"/>
                  </a:lnTo>
                  <a:lnTo>
                    <a:pt x="38" y="42"/>
                  </a:lnTo>
                  <a:lnTo>
                    <a:pt x="39" y="41"/>
                  </a:lnTo>
                  <a:lnTo>
                    <a:pt x="39" y="40"/>
                  </a:lnTo>
                  <a:lnTo>
                    <a:pt x="39" y="39"/>
                  </a:lnTo>
                  <a:lnTo>
                    <a:pt x="40" y="39"/>
                  </a:lnTo>
                  <a:lnTo>
                    <a:pt x="40" y="38"/>
                  </a:lnTo>
                  <a:lnTo>
                    <a:pt x="40" y="6"/>
                  </a:lnTo>
                  <a:lnTo>
                    <a:pt x="40" y="4"/>
                  </a:lnTo>
                  <a:lnTo>
                    <a:pt x="39" y="3"/>
                  </a:lnTo>
                  <a:lnTo>
                    <a:pt x="39" y="3"/>
                  </a:lnTo>
                  <a:lnTo>
                    <a:pt x="39" y="2"/>
                  </a:lnTo>
                  <a:lnTo>
                    <a:pt x="38" y="1"/>
                  </a:lnTo>
                  <a:lnTo>
                    <a:pt x="37" y="0"/>
                  </a:lnTo>
                  <a:lnTo>
                    <a:pt x="36" y="0"/>
                  </a:lnTo>
                  <a:lnTo>
                    <a:pt x="34" y="0"/>
                  </a:lnTo>
                  <a:lnTo>
                    <a:pt x="189" y="22"/>
                  </a:lnTo>
                  <a:lnTo>
                    <a:pt x="160" y="22"/>
                  </a:lnTo>
                  <a:lnTo>
                    <a:pt x="159" y="22"/>
                  </a:lnTo>
                  <a:lnTo>
                    <a:pt x="158" y="22"/>
                  </a:lnTo>
                  <a:lnTo>
                    <a:pt x="156" y="22"/>
                  </a:lnTo>
                  <a:lnTo>
                    <a:pt x="155" y="24"/>
                  </a:lnTo>
                  <a:lnTo>
                    <a:pt x="155" y="25"/>
                  </a:lnTo>
                  <a:lnTo>
                    <a:pt x="155" y="27"/>
                  </a:lnTo>
                  <a:lnTo>
                    <a:pt x="154" y="27"/>
                  </a:lnTo>
                  <a:lnTo>
                    <a:pt x="154" y="59"/>
                  </a:lnTo>
                  <a:lnTo>
                    <a:pt x="155" y="61"/>
                  </a:lnTo>
                  <a:lnTo>
                    <a:pt x="155" y="63"/>
                  </a:lnTo>
                  <a:lnTo>
                    <a:pt x="155" y="63"/>
                  </a:lnTo>
                  <a:lnTo>
                    <a:pt x="156" y="64"/>
                  </a:lnTo>
                  <a:lnTo>
                    <a:pt x="158" y="64"/>
                  </a:lnTo>
                  <a:lnTo>
                    <a:pt x="159" y="65"/>
                  </a:lnTo>
                  <a:lnTo>
                    <a:pt x="160" y="65"/>
                  </a:lnTo>
                  <a:lnTo>
                    <a:pt x="189" y="65"/>
                  </a:lnTo>
                  <a:lnTo>
                    <a:pt x="190" y="65"/>
                  </a:lnTo>
                  <a:lnTo>
                    <a:pt x="191" y="64"/>
                  </a:lnTo>
                  <a:lnTo>
                    <a:pt x="192" y="64"/>
                  </a:lnTo>
                  <a:lnTo>
                    <a:pt x="193" y="63"/>
                  </a:lnTo>
                  <a:lnTo>
                    <a:pt x="193" y="63"/>
                  </a:lnTo>
                  <a:lnTo>
                    <a:pt x="194" y="61"/>
                  </a:lnTo>
                  <a:lnTo>
                    <a:pt x="195" y="59"/>
                  </a:lnTo>
                  <a:lnTo>
                    <a:pt x="195" y="27"/>
                  </a:lnTo>
                  <a:lnTo>
                    <a:pt x="194" y="27"/>
                  </a:lnTo>
                  <a:lnTo>
                    <a:pt x="194" y="25"/>
                  </a:lnTo>
                  <a:lnTo>
                    <a:pt x="193" y="25"/>
                  </a:lnTo>
                  <a:lnTo>
                    <a:pt x="193" y="24"/>
                  </a:lnTo>
                  <a:lnTo>
                    <a:pt x="192" y="22"/>
                  </a:lnTo>
                  <a:lnTo>
                    <a:pt x="191" y="22"/>
                  </a:lnTo>
                  <a:lnTo>
                    <a:pt x="190" y="22"/>
                  </a:lnTo>
                  <a:lnTo>
                    <a:pt x="189" y="22"/>
                  </a:lnTo>
                  <a:lnTo>
                    <a:pt x="3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0" name="Freeform 1172"/>
            <p:cNvSpPr>
              <a:spLocks/>
            </p:cNvSpPr>
            <p:nvPr/>
          </p:nvSpPr>
          <p:spPr bwMode="auto">
            <a:xfrm>
              <a:off x="1875" y="2428"/>
              <a:ext cx="43" cy="47"/>
            </a:xfrm>
            <a:custGeom>
              <a:avLst/>
              <a:gdLst>
                <a:gd name="T0" fmla="*/ 36 w 43"/>
                <a:gd name="T1" fmla="*/ 0 h 47"/>
                <a:gd name="T2" fmla="*/ 5 w 43"/>
                <a:gd name="T3" fmla="*/ 0 h 47"/>
                <a:gd name="T4" fmla="*/ 5 w 43"/>
                <a:gd name="T5" fmla="*/ 0 h 47"/>
                <a:gd name="T6" fmla="*/ 3 w 43"/>
                <a:gd name="T7" fmla="*/ 0 h 47"/>
                <a:gd name="T8" fmla="*/ 2 w 43"/>
                <a:gd name="T9" fmla="*/ 1 h 47"/>
                <a:gd name="T10" fmla="*/ 1 w 43"/>
                <a:gd name="T11" fmla="*/ 2 h 47"/>
                <a:gd name="T12" fmla="*/ 1 w 43"/>
                <a:gd name="T13" fmla="*/ 3 h 47"/>
                <a:gd name="T14" fmla="*/ 0 w 43"/>
                <a:gd name="T15" fmla="*/ 3 h 47"/>
                <a:gd name="T16" fmla="*/ 0 w 43"/>
                <a:gd name="T17" fmla="*/ 5 h 47"/>
                <a:gd name="T18" fmla="*/ 0 w 43"/>
                <a:gd name="T19" fmla="*/ 6 h 47"/>
                <a:gd name="T20" fmla="*/ 0 w 43"/>
                <a:gd name="T21" fmla="*/ 40 h 47"/>
                <a:gd name="T22" fmla="*/ 0 w 43"/>
                <a:gd name="T23" fmla="*/ 41 h 47"/>
                <a:gd name="T24" fmla="*/ 0 w 43"/>
                <a:gd name="T25" fmla="*/ 42 h 47"/>
                <a:gd name="T26" fmla="*/ 1 w 43"/>
                <a:gd name="T27" fmla="*/ 44 h 47"/>
                <a:gd name="T28" fmla="*/ 1 w 43"/>
                <a:gd name="T29" fmla="*/ 44 h 47"/>
                <a:gd name="T30" fmla="*/ 2 w 43"/>
                <a:gd name="T31" fmla="*/ 44 h 47"/>
                <a:gd name="T32" fmla="*/ 3 w 43"/>
                <a:gd name="T33" fmla="*/ 45 h 47"/>
                <a:gd name="T34" fmla="*/ 5 w 43"/>
                <a:gd name="T35" fmla="*/ 46 h 47"/>
                <a:gd name="T36" fmla="*/ 5 w 43"/>
                <a:gd name="T37" fmla="*/ 46 h 47"/>
                <a:gd name="T38" fmla="*/ 36 w 43"/>
                <a:gd name="T39" fmla="*/ 46 h 47"/>
                <a:gd name="T40" fmla="*/ 37 w 43"/>
                <a:gd name="T41" fmla="*/ 46 h 47"/>
                <a:gd name="T42" fmla="*/ 39 w 43"/>
                <a:gd name="T43" fmla="*/ 45 h 47"/>
                <a:gd name="T44" fmla="*/ 40 w 43"/>
                <a:gd name="T45" fmla="*/ 44 h 47"/>
                <a:gd name="T46" fmla="*/ 40 w 43"/>
                <a:gd name="T47" fmla="*/ 44 h 47"/>
                <a:gd name="T48" fmla="*/ 41 w 43"/>
                <a:gd name="T49" fmla="*/ 44 h 47"/>
                <a:gd name="T50" fmla="*/ 41 w 43"/>
                <a:gd name="T51" fmla="*/ 42 h 47"/>
                <a:gd name="T52" fmla="*/ 42 w 43"/>
                <a:gd name="T53" fmla="*/ 41 h 47"/>
                <a:gd name="T54" fmla="*/ 42 w 43"/>
                <a:gd name="T55" fmla="*/ 40 h 47"/>
                <a:gd name="T56" fmla="*/ 42 w 43"/>
                <a:gd name="T57" fmla="*/ 6 h 47"/>
                <a:gd name="T58" fmla="*/ 42 w 43"/>
                <a:gd name="T59" fmla="*/ 5 h 47"/>
                <a:gd name="T60" fmla="*/ 41 w 43"/>
                <a:gd name="T61" fmla="*/ 3 h 47"/>
                <a:gd name="T62" fmla="*/ 41 w 43"/>
                <a:gd name="T63" fmla="*/ 3 h 47"/>
                <a:gd name="T64" fmla="*/ 40 w 43"/>
                <a:gd name="T65" fmla="*/ 2 h 47"/>
                <a:gd name="T66" fmla="*/ 40 w 43"/>
                <a:gd name="T67" fmla="*/ 1 h 47"/>
                <a:gd name="T68" fmla="*/ 39 w 43"/>
                <a:gd name="T69" fmla="*/ 0 h 47"/>
                <a:gd name="T70" fmla="*/ 37 w 43"/>
                <a:gd name="T71" fmla="*/ 0 h 47"/>
                <a:gd name="T72" fmla="*/ 36 w 43"/>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7">
                  <a:moveTo>
                    <a:pt x="36" y="0"/>
                  </a:moveTo>
                  <a:lnTo>
                    <a:pt x="5" y="0"/>
                  </a:lnTo>
                  <a:lnTo>
                    <a:pt x="5" y="0"/>
                  </a:lnTo>
                  <a:lnTo>
                    <a:pt x="3" y="0"/>
                  </a:lnTo>
                  <a:lnTo>
                    <a:pt x="2" y="1"/>
                  </a:lnTo>
                  <a:lnTo>
                    <a:pt x="1" y="2"/>
                  </a:lnTo>
                  <a:lnTo>
                    <a:pt x="1" y="3"/>
                  </a:lnTo>
                  <a:lnTo>
                    <a:pt x="0" y="3"/>
                  </a:lnTo>
                  <a:lnTo>
                    <a:pt x="0" y="5"/>
                  </a:lnTo>
                  <a:lnTo>
                    <a:pt x="0" y="6"/>
                  </a:lnTo>
                  <a:lnTo>
                    <a:pt x="0" y="40"/>
                  </a:lnTo>
                  <a:lnTo>
                    <a:pt x="0" y="41"/>
                  </a:lnTo>
                  <a:lnTo>
                    <a:pt x="0" y="42"/>
                  </a:lnTo>
                  <a:lnTo>
                    <a:pt x="1" y="44"/>
                  </a:lnTo>
                  <a:lnTo>
                    <a:pt x="1" y="44"/>
                  </a:lnTo>
                  <a:lnTo>
                    <a:pt x="2" y="44"/>
                  </a:lnTo>
                  <a:lnTo>
                    <a:pt x="3" y="45"/>
                  </a:lnTo>
                  <a:lnTo>
                    <a:pt x="5" y="46"/>
                  </a:lnTo>
                  <a:lnTo>
                    <a:pt x="5" y="46"/>
                  </a:lnTo>
                  <a:lnTo>
                    <a:pt x="36" y="46"/>
                  </a:lnTo>
                  <a:lnTo>
                    <a:pt x="37" y="46"/>
                  </a:lnTo>
                  <a:lnTo>
                    <a:pt x="39" y="45"/>
                  </a:lnTo>
                  <a:lnTo>
                    <a:pt x="40" y="44"/>
                  </a:lnTo>
                  <a:lnTo>
                    <a:pt x="40" y="44"/>
                  </a:lnTo>
                  <a:lnTo>
                    <a:pt x="41" y="44"/>
                  </a:lnTo>
                  <a:lnTo>
                    <a:pt x="41" y="42"/>
                  </a:lnTo>
                  <a:lnTo>
                    <a:pt x="42" y="41"/>
                  </a:lnTo>
                  <a:lnTo>
                    <a:pt x="42" y="40"/>
                  </a:lnTo>
                  <a:lnTo>
                    <a:pt x="42" y="6"/>
                  </a:lnTo>
                  <a:lnTo>
                    <a:pt x="42" y="5"/>
                  </a:lnTo>
                  <a:lnTo>
                    <a:pt x="41" y="3"/>
                  </a:lnTo>
                  <a:lnTo>
                    <a:pt x="41" y="3"/>
                  </a:lnTo>
                  <a:lnTo>
                    <a:pt x="40" y="2"/>
                  </a:lnTo>
                  <a:lnTo>
                    <a:pt x="40" y="1"/>
                  </a:lnTo>
                  <a:lnTo>
                    <a:pt x="39" y="0"/>
                  </a:lnTo>
                  <a:lnTo>
                    <a:pt x="37" y="0"/>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1" name="Freeform 1173"/>
            <p:cNvSpPr>
              <a:spLocks/>
            </p:cNvSpPr>
            <p:nvPr/>
          </p:nvSpPr>
          <p:spPr bwMode="auto">
            <a:xfrm>
              <a:off x="2033" y="2451"/>
              <a:ext cx="42" cy="47"/>
            </a:xfrm>
            <a:custGeom>
              <a:avLst/>
              <a:gdLst>
                <a:gd name="T0" fmla="*/ 35 w 42"/>
                <a:gd name="T1" fmla="*/ 0 h 47"/>
                <a:gd name="T2" fmla="*/ 5 w 42"/>
                <a:gd name="T3" fmla="*/ 0 h 47"/>
                <a:gd name="T4" fmla="*/ 5 w 42"/>
                <a:gd name="T5" fmla="*/ 0 h 47"/>
                <a:gd name="T6" fmla="*/ 4 w 42"/>
                <a:gd name="T7" fmla="*/ 1 h 47"/>
                <a:gd name="T8" fmla="*/ 2 w 42"/>
                <a:gd name="T9" fmla="*/ 1 h 47"/>
                <a:gd name="T10" fmla="*/ 1 w 42"/>
                <a:gd name="T11" fmla="*/ 2 h 47"/>
                <a:gd name="T12" fmla="*/ 1 w 42"/>
                <a:gd name="T13" fmla="*/ 3 h 47"/>
                <a:gd name="T14" fmla="*/ 1 w 42"/>
                <a:gd name="T15" fmla="*/ 3 h 47"/>
                <a:gd name="T16" fmla="*/ 1 w 42"/>
                <a:gd name="T17" fmla="*/ 5 h 47"/>
                <a:gd name="T18" fmla="*/ 0 w 42"/>
                <a:gd name="T19" fmla="*/ 6 h 47"/>
                <a:gd name="T20" fmla="*/ 0 w 42"/>
                <a:gd name="T21" fmla="*/ 40 h 47"/>
                <a:gd name="T22" fmla="*/ 1 w 42"/>
                <a:gd name="T23" fmla="*/ 41 h 47"/>
                <a:gd name="T24" fmla="*/ 1 w 42"/>
                <a:gd name="T25" fmla="*/ 42 h 47"/>
                <a:gd name="T26" fmla="*/ 1 w 42"/>
                <a:gd name="T27" fmla="*/ 44 h 47"/>
                <a:gd name="T28" fmla="*/ 1 w 42"/>
                <a:gd name="T29" fmla="*/ 44 h 47"/>
                <a:gd name="T30" fmla="*/ 2 w 42"/>
                <a:gd name="T31" fmla="*/ 45 h 47"/>
                <a:gd name="T32" fmla="*/ 4 w 42"/>
                <a:gd name="T33" fmla="*/ 45 h 47"/>
                <a:gd name="T34" fmla="*/ 5 w 42"/>
                <a:gd name="T35" fmla="*/ 46 h 47"/>
                <a:gd name="T36" fmla="*/ 5 w 42"/>
                <a:gd name="T37" fmla="*/ 46 h 47"/>
                <a:gd name="T38" fmla="*/ 35 w 42"/>
                <a:gd name="T39" fmla="*/ 46 h 47"/>
                <a:gd name="T40" fmla="*/ 36 w 42"/>
                <a:gd name="T41" fmla="*/ 46 h 47"/>
                <a:gd name="T42" fmla="*/ 37 w 42"/>
                <a:gd name="T43" fmla="*/ 45 h 47"/>
                <a:gd name="T44" fmla="*/ 38 w 42"/>
                <a:gd name="T45" fmla="*/ 45 h 47"/>
                <a:gd name="T46" fmla="*/ 39 w 42"/>
                <a:gd name="T47" fmla="*/ 44 h 47"/>
                <a:gd name="T48" fmla="*/ 39 w 42"/>
                <a:gd name="T49" fmla="*/ 44 h 47"/>
                <a:gd name="T50" fmla="*/ 40 w 42"/>
                <a:gd name="T51" fmla="*/ 42 h 47"/>
                <a:gd name="T52" fmla="*/ 40 w 42"/>
                <a:gd name="T53" fmla="*/ 41 h 47"/>
                <a:gd name="T54" fmla="*/ 41 w 42"/>
                <a:gd name="T55" fmla="*/ 40 h 47"/>
                <a:gd name="T56" fmla="*/ 41 w 42"/>
                <a:gd name="T57" fmla="*/ 6 h 47"/>
                <a:gd name="T58" fmla="*/ 40 w 42"/>
                <a:gd name="T59" fmla="*/ 5 h 47"/>
                <a:gd name="T60" fmla="*/ 40 w 42"/>
                <a:gd name="T61" fmla="*/ 3 h 47"/>
                <a:gd name="T62" fmla="*/ 39 w 42"/>
                <a:gd name="T63" fmla="*/ 3 h 47"/>
                <a:gd name="T64" fmla="*/ 39 w 42"/>
                <a:gd name="T65" fmla="*/ 2 h 47"/>
                <a:gd name="T66" fmla="*/ 38 w 42"/>
                <a:gd name="T67" fmla="*/ 1 h 47"/>
                <a:gd name="T68" fmla="*/ 37 w 42"/>
                <a:gd name="T69" fmla="*/ 1 h 47"/>
                <a:gd name="T70" fmla="*/ 36 w 42"/>
                <a:gd name="T71" fmla="*/ 0 h 47"/>
                <a:gd name="T72" fmla="*/ 35 w 42"/>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7">
                  <a:moveTo>
                    <a:pt x="35" y="0"/>
                  </a:moveTo>
                  <a:lnTo>
                    <a:pt x="5" y="0"/>
                  </a:lnTo>
                  <a:lnTo>
                    <a:pt x="5" y="0"/>
                  </a:lnTo>
                  <a:lnTo>
                    <a:pt x="4" y="1"/>
                  </a:lnTo>
                  <a:lnTo>
                    <a:pt x="2" y="1"/>
                  </a:lnTo>
                  <a:lnTo>
                    <a:pt x="1" y="2"/>
                  </a:lnTo>
                  <a:lnTo>
                    <a:pt x="1" y="3"/>
                  </a:lnTo>
                  <a:lnTo>
                    <a:pt x="1" y="3"/>
                  </a:lnTo>
                  <a:lnTo>
                    <a:pt x="1" y="5"/>
                  </a:lnTo>
                  <a:lnTo>
                    <a:pt x="0" y="6"/>
                  </a:lnTo>
                  <a:lnTo>
                    <a:pt x="0" y="40"/>
                  </a:lnTo>
                  <a:lnTo>
                    <a:pt x="1" y="41"/>
                  </a:lnTo>
                  <a:lnTo>
                    <a:pt x="1" y="42"/>
                  </a:lnTo>
                  <a:lnTo>
                    <a:pt x="1" y="44"/>
                  </a:lnTo>
                  <a:lnTo>
                    <a:pt x="1" y="44"/>
                  </a:lnTo>
                  <a:lnTo>
                    <a:pt x="2" y="45"/>
                  </a:lnTo>
                  <a:lnTo>
                    <a:pt x="4" y="45"/>
                  </a:lnTo>
                  <a:lnTo>
                    <a:pt x="5" y="46"/>
                  </a:lnTo>
                  <a:lnTo>
                    <a:pt x="5" y="46"/>
                  </a:lnTo>
                  <a:lnTo>
                    <a:pt x="35" y="46"/>
                  </a:lnTo>
                  <a:lnTo>
                    <a:pt x="36" y="46"/>
                  </a:lnTo>
                  <a:lnTo>
                    <a:pt x="37" y="45"/>
                  </a:lnTo>
                  <a:lnTo>
                    <a:pt x="38" y="45"/>
                  </a:lnTo>
                  <a:lnTo>
                    <a:pt x="39" y="44"/>
                  </a:lnTo>
                  <a:lnTo>
                    <a:pt x="39" y="44"/>
                  </a:lnTo>
                  <a:lnTo>
                    <a:pt x="40" y="42"/>
                  </a:lnTo>
                  <a:lnTo>
                    <a:pt x="40" y="41"/>
                  </a:lnTo>
                  <a:lnTo>
                    <a:pt x="41" y="40"/>
                  </a:lnTo>
                  <a:lnTo>
                    <a:pt x="41" y="6"/>
                  </a:lnTo>
                  <a:lnTo>
                    <a:pt x="40" y="5"/>
                  </a:lnTo>
                  <a:lnTo>
                    <a:pt x="40" y="3"/>
                  </a:lnTo>
                  <a:lnTo>
                    <a:pt x="39" y="3"/>
                  </a:lnTo>
                  <a:lnTo>
                    <a:pt x="39" y="2"/>
                  </a:lnTo>
                  <a:lnTo>
                    <a:pt x="38" y="1"/>
                  </a:lnTo>
                  <a:lnTo>
                    <a:pt x="37" y="1"/>
                  </a:lnTo>
                  <a:lnTo>
                    <a:pt x="36" y="0"/>
                  </a:lnTo>
                  <a:lnTo>
                    <a:pt x="3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2" name="Freeform 1174"/>
            <p:cNvSpPr>
              <a:spLocks/>
            </p:cNvSpPr>
            <p:nvPr/>
          </p:nvSpPr>
          <p:spPr bwMode="auto">
            <a:xfrm>
              <a:off x="1876" y="2446"/>
              <a:ext cx="195" cy="37"/>
            </a:xfrm>
            <a:custGeom>
              <a:avLst/>
              <a:gdLst>
                <a:gd name="T0" fmla="*/ 39 w 195"/>
                <a:gd name="T1" fmla="*/ 15 h 37"/>
                <a:gd name="T2" fmla="*/ 39 w 195"/>
                <a:gd name="T3" fmla="*/ 0 h 37"/>
                <a:gd name="T4" fmla="*/ 0 w 195"/>
                <a:gd name="T5" fmla="*/ 0 h 37"/>
                <a:gd name="T6" fmla="*/ 0 w 195"/>
                <a:gd name="T7" fmla="*/ 15 h 37"/>
                <a:gd name="T8" fmla="*/ 39 w 195"/>
                <a:gd name="T9" fmla="*/ 15 h 37"/>
                <a:gd name="T10" fmla="*/ 194 w 195"/>
                <a:gd name="T11" fmla="*/ 36 h 37"/>
                <a:gd name="T12" fmla="*/ 194 w 195"/>
                <a:gd name="T13" fmla="*/ 22 h 37"/>
                <a:gd name="T14" fmla="*/ 154 w 195"/>
                <a:gd name="T15" fmla="*/ 22 h 37"/>
                <a:gd name="T16" fmla="*/ 154 w 195"/>
                <a:gd name="T17" fmla="*/ 36 h 37"/>
                <a:gd name="T18" fmla="*/ 194 w 195"/>
                <a:gd name="T19" fmla="*/ 36 h 37"/>
                <a:gd name="T20" fmla="*/ 39 w 19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37">
                  <a:moveTo>
                    <a:pt x="39" y="15"/>
                  </a:moveTo>
                  <a:lnTo>
                    <a:pt x="39" y="0"/>
                  </a:lnTo>
                  <a:lnTo>
                    <a:pt x="0" y="0"/>
                  </a:lnTo>
                  <a:lnTo>
                    <a:pt x="0" y="15"/>
                  </a:lnTo>
                  <a:lnTo>
                    <a:pt x="39" y="15"/>
                  </a:lnTo>
                  <a:lnTo>
                    <a:pt x="194" y="36"/>
                  </a:lnTo>
                  <a:lnTo>
                    <a:pt x="194" y="22"/>
                  </a:lnTo>
                  <a:lnTo>
                    <a:pt x="154" y="22"/>
                  </a:lnTo>
                  <a:lnTo>
                    <a:pt x="154" y="36"/>
                  </a:lnTo>
                  <a:lnTo>
                    <a:pt x="194" y="36"/>
                  </a:lnTo>
                  <a:lnTo>
                    <a:pt x="39" y="15"/>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3" name="Freeform 1175"/>
            <p:cNvSpPr>
              <a:spLocks/>
            </p:cNvSpPr>
            <p:nvPr/>
          </p:nvSpPr>
          <p:spPr bwMode="auto">
            <a:xfrm>
              <a:off x="1876" y="2439"/>
              <a:ext cx="195" cy="26"/>
            </a:xfrm>
            <a:custGeom>
              <a:avLst/>
              <a:gdLst>
                <a:gd name="T0" fmla="*/ 39 w 195"/>
                <a:gd name="T1" fmla="*/ 6 h 26"/>
                <a:gd name="T2" fmla="*/ 39 w 195"/>
                <a:gd name="T3" fmla="*/ 0 h 26"/>
                <a:gd name="T4" fmla="*/ 0 w 195"/>
                <a:gd name="T5" fmla="*/ 0 h 26"/>
                <a:gd name="T6" fmla="*/ 0 w 195"/>
                <a:gd name="T7" fmla="*/ 6 h 26"/>
                <a:gd name="T8" fmla="*/ 39 w 195"/>
                <a:gd name="T9" fmla="*/ 6 h 26"/>
                <a:gd name="T10" fmla="*/ 194 w 195"/>
                <a:gd name="T11" fmla="*/ 25 h 26"/>
                <a:gd name="T12" fmla="*/ 194 w 195"/>
                <a:gd name="T13" fmla="*/ 19 h 26"/>
                <a:gd name="T14" fmla="*/ 154 w 195"/>
                <a:gd name="T15" fmla="*/ 19 h 26"/>
                <a:gd name="T16" fmla="*/ 154 w 195"/>
                <a:gd name="T17" fmla="*/ 25 h 26"/>
                <a:gd name="T18" fmla="*/ 194 w 195"/>
                <a:gd name="T19" fmla="*/ 25 h 26"/>
                <a:gd name="T20" fmla="*/ 39 w 195"/>
                <a:gd name="T2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6">
                  <a:moveTo>
                    <a:pt x="39" y="6"/>
                  </a:moveTo>
                  <a:lnTo>
                    <a:pt x="39" y="0"/>
                  </a:lnTo>
                  <a:lnTo>
                    <a:pt x="0" y="0"/>
                  </a:lnTo>
                  <a:lnTo>
                    <a:pt x="0" y="6"/>
                  </a:lnTo>
                  <a:lnTo>
                    <a:pt x="39" y="6"/>
                  </a:lnTo>
                  <a:lnTo>
                    <a:pt x="194" y="25"/>
                  </a:lnTo>
                  <a:lnTo>
                    <a:pt x="194" y="19"/>
                  </a:lnTo>
                  <a:lnTo>
                    <a:pt x="154" y="19"/>
                  </a:lnTo>
                  <a:lnTo>
                    <a:pt x="154" y="25"/>
                  </a:lnTo>
                  <a:lnTo>
                    <a:pt x="194" y="25"/>
                  </a:lnTo>
                  <a:lnTo>
                    <a:pt x="39" y="6"/>
                  </a:lnTo>
                </a:path>
              </a:pathLst>
            </a:custGeom>
            <a:solidFill>
              <a:srgbClr val="E5E5E5"/>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4" name="Freeform 1176"/>
            <p:cNvSpPr>
              <a:spLocks/>
            </p:cNvSpPr>
            <p:nvPr/>
          </p:nvSpPr>
          <p:spPr bwMode="auto">
            <a:xfrm>
              <a:off x="1876" y="2434"/>
              <a:ext cx="195" cy="25"/>
            </a:xfrm>
            <a:custGeom>
              <a:avLst/>
              <a:gdLst>
                <a:gd name="T0" fmla="*/ 39 w 195"/>
                <a:gd name="T1" fmla="*/ 4 h 25"/>
                <a:gd name="T2" fmla="*/ 39 w 195"/>
                <a:gd name="T3" fmla="*/ 0 h 25"/>
                <a:gd name="T4" fmla="*/ 0 w 195"/>
                <a:gd name="T5" fmla="*/ 0 h 25"/>
                <a:gd name="T6" fmla="*/ 0 w 195"/>
                <a:gd name="T7" fmla="*/ 4 h 25"/>
                <a:gd name="T8" fmla="*/ 39 w 195"/>
                <a:gd name="T9" fmla="*/ 4 h 25"/>
                <a:gd name="T10" fmla="*/ 194 w 195"/>
                <a:gd name="T11" fmla="*/ 24 h 25"/>
                <a:gd name="T12" fmla="*/ 194 w 195"/>
                <a:gd name="T13" fmla="*/ 20 h 25"/>
                <a:gd name="T14" fmla="*/ 154 w 195"/>
                <a:gd name="T15" fmla="*/ 20 h 25"/>
                <a:gd name="T16" fmla="*/ 154 w 195"/>
                <a:gd name="T17" fmla="*/ 24 h 25"/>
                <a:gd name="T18" fmla="*/ 194 w 195"/>
                <a:gd name="T19" fmla="*/ 24 h 25"/>
                <a:gd name="T20" fmla="*/ 39 w 195"/>
                <a:gd name="T2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5">
                  <a:moveTo>
                    <a:pt x="39" y="4"/>
                  </a:moveTo>
                  <a:lnTo>
                    <a:pt x="39" y="0"/>
                  </a:lnTo>
                  <a:lnTo>
                    <a:pt x="0" y="0"/>
                  </a:lnTo>
                  <a:lnTo>
                    <a:pt x="0" y="4"/>
                  </a:lnTo>
                  <a:lnTo>
                    <a:pt x="39" y="4"/>
                  </a:lnTo>
                  <a:lnTo>
                    <a:pt x="194" y="24"/>
                  </a:lnTo>
                  <a:lnTo>
                    <a:pt x="194" y="20"/>
                  </a:lnTo>
                  <a:lnTo>
                    <a:pt x="154" y="20"/>
                  </a:lnTo>
                  <a:lnTo>
                    <a:pt x="154" y="24"/>
                  </a:lnTo>
                  <a:lnTo>
                    <a:pt x="194" y="24"/>
                  </a:lnTo>
                  <a:lnTo>
                    <a:pt x="39" y="4"/>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5" name="Freeform 1177"/>
            <p:cNvSpPr>
              <a:spLocks/>
            </p:cNvSpPr>
            <p:nvPr/>
          </p:nvSpPr>
          <p:spPr bwMode="auto">
            <a:xfrm>
              <a:off x="1810" y="2436"/>
              <a:ext cx="209" cy="50"/>
            </a:xfrm>
            <a:custGeom>
              <a:avLst/>
              <a:gdLst>
                <a:gd name="T0" fmla="*/ 49 w 209"/>
                <a:gd name="T1" fmla="*/ 28 h 50"/>
                <a:gd name="T2" fmla="*/ 43 w 209"/>
                <a:gd name="T3" fmla="*/ 28 h 50"/>
                <a:gd name="T4" fmla="*/ 36 w 209"/>
                <a:gd name="T5" fmla="*/ 28 h 50"/>
                <a:gd name="T6" fmla="*/ 29 w 209"/>
                <a:gd name="T7" fmla="*/ 28 h 50"/>
                <a:gd name="T8" fmla="*/ 22 w 209"/>
                <a:gd name="T9" fmla="*/ 27 h 50"/>
                <a:gd name="T10" fmla="*/ 16 w 209"/>
                <a:gd name="T11" fmla="*/ 27 h 50"/>
                <a:gd name="T12" fmla="*/ 10 w 209"/>
                <a:gd name="T13" fmla="*/ 27 h 50"/>
                <a:gd name="T14" fmla="*/ 3 w 209"/>
                <a:gd name="T15" fmla="*/ 26 h 50"/>
                <a:gd name="T16" fmla="*/ 0 w 209"/>
                <a:gd name="T17" fmla="*/ 2 h 50"/>
                <a:gd name="T18" fmla="*/ 6 w 209"/>
                <a:gd name="T19" fmla="*/ 1 h 50"/>
                <a:gd name="T20" fmla="*/ 13 w 209"/>
                <a:gd name="T21" fmla="*/ 1 h 50"/>
                <a:gd name="T22" fmla="*/ 19 w 209"/>
                <a:gd name="T23" fmla="*/ 1 h 50"/>
                <a:gd name="T24" fmla="*/ 26 w 209"/>
                <a:gd name="T25" fmla="*/ 0 h 50"/>
                <a:gd name="T26" fmla="*/ 32 w 209"/>
                <a:gd name="T27" fmla="*/ 0 h 50"/>
                <a:gd name="T28" fmla="*/ 40 w 209"/>
                <a:gd name="T29" fmla="*/ 0 h 50"/>
                <a:gd name="T30" fmla="*/ 46 w 209"/>
                <a:gd name="T31" fmla="*/ 0 h 50"/>
                <a:gd name="T32" fmla="*/ 52 w 209"/>
                <a:gd name="T33" fmla="*/ 0 h 50"/>
                <a:gd name="T34" fmla="*/ 208 w 209"/>
                <a:gd name="T35" fmla="*/ 49 h 50"/>
                <a:gd name="T36" fmla="*/ 201 w 209"/>
                <a:gd name="T37" fmla="*/ 49 h 50"/>
                <a:gd name="T38" fmla="*/ 194 w 209"/>
                <a:gd name="T39" fmla="*/ 49 h 50"/>
                <a:gd name="T40" fmla="*/ 188 w 209"/>
                <a:gd name="T41" fmla="*/ 49 h 50"/>
                <a:gd name="T42" fmla="*/ 180 w 209"/>
                <a:gd name="T43" fmla="*/ 48 h 50"/>
                <a:gd name="T44" fmla="*/ 174 w 209"/>
                <a:gd name="T45" fmla="*/ 48 h 50"/>
                <a:gd name="T46" fmla="*/ 167 w 209"/>
                <a:gd name="T47" fmla="*/ 48 h 50"/>
                <a:gd name="T48" fmla="*/ 161 w 209"/>
                <a:gd name="T49" fmla="*/ 48 h 50"/>
                <a:gd name="T50" fmla="*/ 155 w 209"/>
                <a:gd name="T51" fmla="*/ 47 h 50"/>
                <a:gd name="T52" fmla="*/ 158 w 209"/>
                <a:gd name="T53" fmla="*/ 23 h 50"/>
                <a:gd name="T54" fmla="*/ 165 w 209"/>
                <a:gd name="T55" fmla="*/ 22 h 50"/>
                <a:gd name="T56" fmla="*/ 171 w 209"/>
                <a:gd name="T57" fmla="*/ 22 h 50"/>
                <a:gd name="T58" fmla="*/ 177 w 209"/>
                <a:gd name="T59" fmla="*/ 22 h 50"/>
                <a:gd name="T60" fmla="*/ 185 w 209"/>
                <a:gd name="T61" fmla="*/ 22 h 50"/>
                <a:gd name="T62" fmla="*/ 191 w 209"/>
                <a:gd name="T63" fmla="*/ 22 h 50"/>
                <a:gd name="T64" fmla="*/ 197 w 209"/>
                <a:gd name="T65" fmla="*/ 22 h 50"/>
                <a:gd name="T66" fmla="*/ 204 w 209"/>
                <a:gd name="T67" fmla="*/ 22 h 50"/>
                <a:gd name="T68" fmla="*/ 208 w 209"/>
                <a:gd name="T6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9" h="50">
                  <a:moveTo>
                    <a:pt x="52" y="28"/>
                  </a:moveTo>
                  <a:lnTo>
                    <a:pt x="49" y="28"/>
                  </a:lnTo>
                  <a:lnTo>
                    <a:pt x="46" y="28"/>
                  </a:lnTo>
                  <a:lnTo>
                    <a:pt x="43" y="28"/>
                  </a:lnTo>
                  <a:lnTo>
                    <a:pt x="40" y="28"/>
                  </a:lnTo>
                  <a:lnTo>
                    <a:pt x="36" y="28"/>
                  </a:lnTo>
                  <a:lnTo>
                    <a:pt x="32" y="28"/>
                  </a:lnTo>
                  <a:lnTo>
                    <a:pt x="29" y="28"/>
                  </a:lnTo>
                  <a:lnTo>
                    <a:pt x="26" y="27"/>
                  </a:lnTo>
                  <a:lnTo>
                    <a:pt x="22" y="27"/>
                  </a:lnTo>
                  <a:lnTo>
                    <a:pt x="19" y="27"/>
                  </a:lnTo>
                  <a:lnTo>
                    <a:pt x="16" y="27"/>
                  </a:lnTo>
                  <a:lnTo>
                    <a:pt x="13" y="27"/>
                  </a:lnTo>
                  <a:lnTo>
                    <a:pt x="10" y="27"/>
                  </a:lnTo>
                  <a:lnTo>
                    <a:pt x="6" y="26"/>
                  </a:lnTo>
                  <a:lnTo>
                    <a:pt x="3" y="26"/>
                  </a:lnTo>
                  <a:lnTo>
                    <a:pt x="0" y="26"/>
                  </a:lnTo>
                  <a:lnTo>
                    <a:pt x="0" y="2"/>
                  </a:lnTo>
                  <a:lnTo>
                    <a:pt x="3" y="1"/>
                  </a:lnTo>
                  <a:lnTo>
                    <a:pt x="6" y="1"/>
                  </a:lnTo>
                  <a:lnTo>
                    <a:pt x="10" y="1"/>
                  </a:lnTo>
                  <a:lnTo>
                    <a:pt x="13" y="1"/>
                  </a:lnTo>
                  <a:lnTo>
                    <a:pt x="16" y="1"/>
                  </a:lnTo>
                  <a:lnTo>
                    <a:pt x="19" y="1"/>
                  </a:lnTo>
                  <a:lnTo>
                    <a:pt x="22" y="0"/>
                  </a:lnTo>
                  <a:lnTo>
                    <a:pt x="26" y="0"/>
                  </a:lnTo>
                  <a:lnTo>
                    <a:pt x="29" y="0"/>
                  </a:lnTo>
                  <a:lnTo>
                    <a:pt x="32" y="0"/>
                  </a:lnTo>
                  <a:lnTo>
                    <a:pt x="36" y="0"/>
                  </a:lnTo>
                  <a:lnTo>
                    <a:pt x="40" y="0"/>
                  </a:lnTo>
                  <a:lnTo>
                    <a:pt x="43" y="0"/>
                  </a:lnTo>
                  <a:lnTo>
                    <a:pt x="46" y="0"/>
                  </a:lnTo>
                  <a:lnTo>
                    <a:pt x="49" y="0"/>
                  </a:lnTo>
                  <a:lnTo>
                    <a:pt x="52" y="0"/>
                  </a:lnTo>
                  <a:lnTo>
                    <a:pt x="52" y="28"/>
                  </a:lnTo>
                  <a:lnTo>
                    <a:pt x="208" y="49"/>
                  </a:lnTo>
                  <a:lnTo>
                    <a:pt x="204" y="49"/>
                  </a:lnTo>
                  <a:lnTo>
                    <a:pt x="201" y="49"/>
                  </a:lnTo>
                  <a:lnTo>
                    <a:pt x="197" y="49"/>
                  </a:lnTo>
                  <a:lnTo>
                    <a:pt x="194" y="49"/>
                  </a:lnTo>
                  <a:lnTo>
                    <a:pt x="191" y="49"/>
                  </a:lnTo>
                  <a:lnTo>
                    <a:pt x="188" y="49"/>
                  </a:lnTo>
                  <a:lnTo>
                    <a:pt x="185" y="49"/>
                  </a:lnTo>
                  <a:lnTo>
                    <a:pt x="180" y="48"/>
                  </a:lnTo>
                  <a:lnTo>
                    <a:pt x="177" y="48"/>
                  </a:lnTo>
                  <a:lnTo>
                    <a:pt x="174" y="48"/>
                  </a:lnTo>
                  <a:lnTo>
                    <a:pt x="171" y="48"/>
                  </a:lnTo>
                  <a:lnTo>
                    <a:pt x="167" y="48"/>
                  </a:lnTo>
                  <a:lnTo>
                    <a:pt x="165" y="48"/>
                  </a:lnTo>
                  <a:lnTo>
                    <a:pt x="161" y="48"/>
                  </a:lnTo>
                  <a:lnTo>
                    <a:pt x="158" y="47"/>
                  </a:lnTo>
                  <a:lnTo>
                    <a:pt x="155" y="47"/>
                  </a:lnTo>
                  <a:lnTo>
                    <a:pt x="155" y="23"/>
                  </a:lnTo>
                  <a:lnTo>
                    <a:pt x="158" y="23"/>
                  </a:lnTo>
                  <a:lnTo>
                    <a:pt x="161" y="22"/>
                  </a:lnTo>
                  <a:lnTo>
                    <a:pt x="165" y="22"/>
                  </a:lnTo>
                  <a:lnTo>
                    <a:pt x="167" y="22"/>
                  </a:lnTo>
                  <a:lnTo>
                    <a:pt x="171" y="22"/>
                  </a:lnTo>
                  <a:lnTo>
                    <a:pt x="174" y="22"/>
                  </a:lnTo>
                  <a:lnTo>
                    <a:pt x="177" y="22"/>
                  </a:lnTo>
                  <a:lnTo>
                    <a:pt x="180" y="22"/>
                  </a:lnTo>
                  <a:lnTo>
                    <a:pt x="185" y="22"/>
                  </a:lnTo>
                  <a:lnTo>
                    <a:pt x="188" y="22"/>
                  </a:lnTo>
                  <a:lnTo>
                    <a:pt x="191" y="22"/>
                  </a:lnTo>
                  <a:lnTo>
                    <a:pt x="194" y="22"/>
                  </a:lnTo>
                  <a:lnTo>
                    <a:pt x="197" y="22"/>
                  </a:lnTo>
                  <a:lnTo>
                    <a:pt x="201" y="22"/>
                  </a:lnTo>
                  <a:lnTo>
                    <a:pt x="204" y="22"/>
                  </a:lnTo>
                  <a:lnTo>
                    <a:pt x="208" y="22"/>
                  </a:lnTo>
                  <a:lnTo>
                    <a:pt x="208" y="49"/>
                  </a:lnTo>
                  <a:lnTo>
                    <a:pt x="52" y="28"/>
                  </a:lnTo>
                </a:path>
              </a:pathLst>
            </a:custGeom>
            <a:solidFill>
              <a:srgbClr val="E5E5E5"/>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6" name="Freeform 1178"/>
            <p:cNvSpPr>
              <a:spLocks/>
            </p:cNvSpPr>
            <p:nvPr/>
          </p:nvSpPr>
          <p:spPr bwMode="auto">
            <a:xfrm>
              <a:off x="1810" y="2436"/>
              <a:ext cx="55" cy="31"/>
            </a:xfrm>
            <a:custGeom>
              <a:avLst/>
              <a:gdLst>
                <a:gd name="T0" fmla="*/ 54 w 55"/>
                <a:gd name="T1" fmla="*/ 30 h 31"/>
                <a:gd name="T2" fmla="*/ 54 w 55"/>
                <a:gd name="T3" fmla="*/ 30 h 31"/>
                <a:gd name="T4" fmla="*/ 51 w 55"/>
                <a:gd name="T5" fmla="*/ 30 h 31"/>
                <a:gd name="T6" fmla="*/ 48 w 55"/>
                <a:gd name="T7" fmla="*/ 30 h 31"/>
                <a:gd name="T8" fmla="*/ 43 w 55"/>
                <a:gd name="T9" fmla="*/ 30 h 31"/>
                <a:gd name="T10" fmla="*/ 40 w 55"/>
                <a:gd name="T11" fmla="*/ 30 h 31"/>
                <a:gd name="T12" fmla="*/ 37 w 55"/>
                <a:gd name="T13" fmla="*/ 30 h 31"/>
                <a:gd name="T14" fmla="*/ 33 w 55"/>
                <a:gd name="T15" fmla="*/ 30 h 31"/>
                <a:gd name="T16" fmla="*/ 30 w 55"/>
                <a:gd name="T17" fmla="*/ 30 h 31"/>
                <a:gd name="T18" fmla="*/ 26 w 55"/>
                <a:gd name="T19" fmla="*/ 29 h 31"/>
                <a:gd name="T20" fmla="*/ 23 w 55"/>
                <a:gd name="T21" fmla="*/ 29 h 31"/>
                <a:gd name="T22" fmla="*/ 20 w 55"/>
                <a:gd name="T23" fmla="*/ 29 h 31"/>
                <a:gd name="T24" fmla="*/ 17 w 55"/>
                <a:gd name="T25" fmla="*/ 29 h 31"/>
                <a:gd name="T26" fmla="*/ 13 w 55"/>
                <a:gd name="T27" fmla="*/ 28 h 31"/>
                <a:gd name="T28" fmla="*/ 10 w 55"/>
                <a:gd name="T29" fmla="*/ 28 h 31"/>
                <a:gd name="T30" fmla="*/ 6 w 55"/>
                <a:gd name="T31" fmla="*/ 28 h 31"/>
                <a:gd name="T32" fmla="*/ 3 w 55"/>
                <a:gd name="T33" fmla="*/ 28 h 31"/>
                <a:gd name="T34" fmla="*/ 0 w 55"/>
                <a:gd name="T35" fmla="*/ 28 h 31"/>
                <a:gd name="T36" fmla="*/ 0 w 55"/>
                <a:gd name="T37" fmla="*/ 2 h 31"/>
                <a:gd name="T38" fmla="*/ 3 w 55"/>
                <a:gd name="T39" fmla="*/ 2 h 31"/>
                <a:gd name="T40" fmla="*/ 6 w 55"/>
                <a:gd name="T41" fmla="*/ 2 h 31"/>
                <a:gd name="T42" fmla="*/ 10 w 55"/>
                <a:gd name="T43" fmla="*/ 2 h 31"/>
                <a:gd name="T44" fmla="*/ 13 w 55"/>
                <a:gd name="T45" fmla="*/ 1 h 31"/>
                <a:gd name="T46" fmla="*/ 17 w 55"/>
                <a:gd name="T47" fmla="*/ 1 h 31"/>
                <a:gd name="T48" fmla="*/ 20 w 55"/>
                <a:gd name="T49" fmla="*/ 1 h 31"/>
                <a:gd name="T50" fmla="*/ 23 w 55"/>
                <a:gd name="T51" fmla="*/ 0 h 31"/>
                <a:gd name="T52" fmla="*/ 26 w 55"/>
                <a:gd name="T53" fmla="*/ 0 h 31"/>
                <a:gd name="T54" fmla="*/ 30 w 55"/>
                <a:gd name="T55" fmla="*/ 0 h 31"/>
                <a:gd name="T56" fmla="*/ 33 w 55"/>
                <a:gd name="T57" fmla="*/ 0 h 31"/>
                <a:gd name="T58" fmla="*/ 37 w 55"/>
                <a:gd name="T59" fmla="*/ 0 h 31"/>
                <a:gd name="T60" fmla="*/ 40 w 55"/>
                <a:gd name="T61" fmla="*/ 0 h 31"/>
                <a:gd name="T62" fmla="*/ 43 w 55"/>
                <a:gd name="T63" fmla="*/ 0 h 31"/>
                <a:gd name="T64" fmla="*/ 48 w 55"/>
                <a:gd name="T65" fmla="*/ 0 h 31"/>
                <a:gd name="T66" fmla="*/ 51 w 55"/>
                <a:gd name="T67" fmla="*/ 0 h 31"/>
                <a:gd name="T68" fmla="*/ 54 w 55"/>
                <a:gd name="T69" fmla="*/ 0 h 31"/>
                <a:gd name="T70" fmla="*/ 54 w 55"/>
                <a:gd name="T7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31">
                  <a:moveTo>
                    <a:pt x="54" y="30"/>
                  </a:moveTo>
                  <a:lnTo>
                    <a:pt x="54" y="30"/>
                  </a:lnTo>
                  <a:lnTo>
                    <a:pt x="51" y="30"/>
                  </a:lnTo>
                  <a:lnTo>
                    <a:pt x="48" y="30"/>
                  </a:lnTo>
                  <a:lnTo>
                    <a:pt x="43" y="30"/>
                  </a:lnTo>
                  <a:lnTo>
                    <a:pt x="40" y="30"/>
                  </a:lnTo>
                  <a:lnTo>
                    <a:pt x="37" y="30"/>
                  </a:lnTo>
                  <a:lnTo>
                    <a:pt x="33" y="30"/>
                  </a:lnTo>
                  <a:lnTo>
                    <a:pt x="30" y="30"/>
                  </a:lnTo>
                  <a:lnTo>
                    <a:pt x="26" y="29"/>
                  </a:lnTo>
                  <a:lnTo>
                    <a:pt x="23" y="29"/>
                  </a:lnTo>
                  <a:lnTo>
                    <a:pt x="20" y="29"/>
                  </a:lnTo>
                  <a:lnTo>
                    <a:pt x="17" y="29"/>
                  </a:lnTo>
                  <a:lnTo>
                    <a:pt x="13" y="28"/>
                  </a:lnTo>
                  <a:lnTo>
                    <a:pt x="10" y="28"/>
                  </a:lnTo>
                  <a:lnTo>
                    <a:pt x="6" y="28"/>
                  </a:lnTo>
                  <a:lnTo>
                    <a:pt x="3" y="28"/>
                  </a:lnTo>
                  <a:lnTo>
                    <a:pt x="0" y="28"/>
                  </a:lnTo>
                  <a:lnTo>
                    <a:pt x="0" y="2"/>
                  </a:lnTo>
                  <a:lnTo>
                    <a:pt x="3" y="2"/>
                  </a:lnTo>
                  <a:lnTo>
                    <a:pt x="6" y="2"/>
                  </a:lnTo>
                  <a:lnTo>
                    <a:pt x="10" y="2"/>
                  </a:lnTo>
                  <a:lnTo>
                    <a:pt x="13" y="1"/>
                  </a:lnTo>
                  <a:lnTo>
                    <a:pt x="17" y="1"/>
                  </a:lnTo>
                  <a:lnTo>
                    <a:pt x="20" y="1"/>
                  </a:lnTo>
                  <a:lnTo>
                    <a:pt x="23" y="0"/>
                  </a:lnTo>
                  <a:lnTo>
                    <a:pt x="26" y="0"/>
                  </a:lnTo>
                  <a:lnTo>
                    <a:pt x="30" y="0"/>
                  </a:lnTo>
                  <a:lnTo>
                    <a:pt x="33" y="0"/>
                  </a:lnTo>
                  <a:lnTo>
                    <a:pt x="37" y="0"/>
                  </a:lnTo>
                  <a:lnTo>
                    <a:pt x="40" y="0"/>
                  </a:lnTo>
                  <a:lnTo>
                    <a:pt x="43" y="0"/>
                  </a:lnTo>
                  <a:lnTo>
                    <a:pt x="48" y="0"/>
                  </a:lnTo>
                  <a:lnTo>
                    <a:pt x="51" y="0"/>
                  </a:lnTo>
                  <a:lnTo>
                    <a:pt x="54" y="0"/>
                  </a:lnTo>
                  <a:lnTo>
                    <a:pt x="54" y="3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7" name="Freeform 1179"/>
            <p:cNvSpPr>
              <a:spLocks/>
            </p:cNvSpPr>
            <p:nvPr/>
          </p:nvSpPr>
          <p:spPr bwMode="auto">
            <a:xfrm>
              <a:off x="1968" y="2459"/>
              <a:ext cx="55" cy="31"/>
            </a:xfrm>
            <a:custGeom>
              <a:avLst/>
              <a:gdLst>
                <a:gd name="T0" fmla="*/ 54 w 55"/>
                <a:gd name="T1" fmla="*/ 30 h 31"/>
                <a:gd name="T2" fmla="*/ 54 w 55"/>
                <a:gd name="T3" fmla="*/ 30 h 31"/>
                <a:gd name="T4" fmla="*/ 50 w 55"/>
                <a:gd name="T5" fmla="*/ 30 h 31"/>
                <a:gd name="T6" fmla="*/ 47 w 55"/>
                <a:gd name="T7" fmla="*/ 30 h 31"/>
                <a:gd name="T8" fmla="*/ 43 w 55"/>
                <a:gd name="T9" fmla="*/ 30 h 31"/>
                <a:gd name="T10" fmla="*/ 39 w 55"/>
                <a:gd name="T11" fmla="*/ 30 h 31"/>
                <a:gd name="T12" fmla="*/ 36 w 55"/>
                <a:gd name="T13" fmla="*/ 30 h 31"/>
                <a:gd name="T14" fmla="*/ 33 w 55"/>
                <a:gd name="T15" fmla="*/ 30 h 31"/>
                <a:gd name="T16" fmla="*/ 30 w 55"/>
                <a:gd name="T17" fmla="*/ 30 h 31"/>
                <a:gd name="T18" fmla="*/ 26 w 55"/>
                <a:gd name="T19" fmla="*/ 29 h 31"/>
                <a:gd name="T20" fmla="*/ 23 w 55"/>
                <a:gd name="T21" fmla="*/ 29 h 31"/>
                <a:gd name="T22" fmla="*/ 20 w 55"/>
                <a:gd name="T23" fmla="*/ 29 h 31"/>
                <a:gd name="T24" fmla="*/ 17 w 55"/>
                <a:gd name="T25" fmla="*/ 29 h 31"/>
                <a:gd name="T26" fmla="*/ 14 w 55"/>
                <a:gd name="T27" fmla="*/ 28 h 31"/>
                <a:gd name="T28" fmla="*/ 10 w 55"/>
                <a:gd name="T29" fmla="*/ 28 h 31"/>
                <a:gd name="T30" fmla="*/ 6 w 55"/>
                <a:gd name="T31" fmla="*/ 28 h 31"/>
                <a:gd name="T32" fmla="*/ 3 w 55"/>
                <a:gd name="T33" fmla="*/ 28 h 31"/>
                <a:gd name="T34" fmla="*/ 0 w 55"/>
                <a:gd name="T35" fmla="*/ 28 h 31"/>
                <a:gd name="T36" fmla="*/ 0 w 55"/>
                <a:gd name="T37" fmla="*/ 2 h 31"/>
                <a:gd name="T38" fmla="*/ 3 w 55"/>
                <a:gd name="T39" fmla="*/ 2 h 31"/>
                <a:gd name="T40" fmla="*/ 6 w 55"/>
                <a:gd name="T41" fmla="*/ 2 h 31"/>
                <a:gd name="T42" fmla="*/ 10 w 55"/>
                <a:gd name="T43" fmla="*/ 2 h 31"/>
                <a:gd name="T44" fmla="*/ 14 w 55"/>
                <a:gd name="T45" fmla="*/ 1 h 31"/>
                <a:gd name="T46" fmla="*/ 17 w 55"/>
                <a:gd name="T47" fmla="*/ 1 h 31"/>
                <a:gd name="T48" fmla="*/ 20 w 55"/>
                <a:gd name="T49" fmla="*/ 1 h 31"/>
                <a:gd name="T50" fmla="*/ 23 w 55"/>
                <a:gd name="T51" fmla="*/ 1 h 31"/>
                <a:gd name="T52" fmla="*/ 26 w 55"/>
                <a:gd name="T53" fmla="*/ 0 h 31"/>
                <a:gd name="T54" fmla="*/ 30 w 55"/>
                <a:gd name="T55" fmla="*/ 0 h 31"/>
                <a:gd name="T56" fmla="*/ 33 w 55"/>
                <a:gd name="T57" fmla="*/ 0 h 31"/>
                <a:gd name="T58" fmla="*/ 36 w 55"/>
                <a:gd name="T59" fmla="*/ 0 h 31"/>
                <a:gd name="T60" fmla="*/ 39 w 55"/>
                <a:gd name="T61" fmla="*/ 0 h 31"/>
                <a:gd name="T62" fmla="*/ 43 w 55"/>
                <a:gd name="T63" fmla="*/ 0 h 31"/>
                <a:gd name="T64" fmla="*/ 47 w 55"/>
                <a:gd name="T65" fmla="*/ 0 h 31"/>
                <a:gd name="T66" fmla="*/ 50 w 55"/>
                <a:gd name="T67" fmla="*/ 0 h 31"/>
                <a:gd name="T68" fmla="*/ 54 w 55"/>
                <a:gd name="T69" fmla="*/ 0 h 31"/>
                <a:gd name="T70" fmla="*/ 54 w 55"/>
                <a:gd name="T7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31">
                  <a:moveTo>
                    <a:pt x="54" y="30"/>
                  </a:moveTo>
                  <a:lnTo>
                    <a:pt x="54" y="30"/>
                  </a:lnTo>
                  <a:lnTo>
                    <a:pt x="50" y="30"/>
                  </a:lnTo>
                  <a:lnTo>
                    <a:pt x="47" y="30"/>
                  </a:lnTo>
                  <a:lnTo>
                    <a:pt x="43" y="30"/>
                  </a:lnTo>
                  <a:lnTo>
                    <a:pt x="39" y="30"/>
                  </a:lnTo>
                  <a:lnTo>
                    <a:pt x="36" y="30"/>
                  </a:lnTo>
                  <a:lnTo>
                    <a:pt x="33" y="30"/>
                  </a:lnTo>
                  <a:lnTo>
                    <a:pt x="30" y="30"/>
                  </a:lnTo>
                  <a:lnTo>
                    <a:pt x="26" y="29"/>
                  </a:lnTo>
                  <a:lnTo>
                    <a:pt x="23" y="29"/>
                  </a:lnTo>
                  <a:lnTo>
                    <a:pt x="20" y="29"/>
                  </a:lnTo>
                  <a:lnTo>
                    <a:pt x="17" y="29"/>
                  </a:lnTo>
                  <a:lnTo>
                    <a:pt x="14" y="28"/>
                  </a:lnTo>
                  <a:lnTo>
                    <a:pt x="10" y="28"/>
                  </a:lnTo>
                  <a:lnTo>
                    <a:pt x="6" y="28"/>
                  </a:lnTo>
                  <a:lnTo>
                    <a:pt x="3" y="28"/>
                  </a:lnTo>
                  <a:lnTo>
                    <a:pt x="0" y="28"/>
                  </a:lnTo>
                  <a:lnTo>
                    <a:pt x="0" y="2"/>
                  </a:lnTo>
                  <a:lnTo>
                    <a:pt x="3" y="2"/>
                  </a:lnTo>
                  <a:lnTo>
                    <a:pt x="6" y="2"/>
                  </a:lnTo>
                  <a:lnTo>
                    <a:pt x="10" y="2"/>
                  </a:lnTo>
                  <a:lnTo>
                    <a:pt x="14" y="1"/>
                  </a:lnTo>
                  <a:lnTo>
                    <a:pt x="17" y="1"/>
                  </a:lnTo>
                  <a:lnTo>
                    <a:pt x="20" y="1"/>
                  </a:lnTo>
                  <a:lnTo>
                    <a:pt x="23" y="1"/>
                  </a:lnTo>
                  <a:lnTo>
                    <a:pt x="26" y="0"/>
                  </a:lnTo>
                  <a:lnTo>
                    <a:pt x="30" y="0"/>
                  </a:lnTo>
                  <a:lnTo>
                    <a:pt x="33" y="0"/>
                  </a:lnTo>
                  <a:lnTo>
                    <a:pt x="36" y="0"/>
                  </a:lnTo>
                  <a:lnTo>
                    <a:pt x="39" y="0"/>
                  </a:lnTo>
                  <a:lnTo>
                    <a:pt x="43" y="0"/>
                  </a:lnTo>
                  <a:lnTo>
                    <a:pt x="47" y="0"/>
                  </a:lnTo>
                  <a:lnTo>
                    <a:pt x="50" y="0"/>
                  </a:lnTo>
                  <a:lnTo>
                    <a:pt x="54" y="0"/>
                  </a:lnTo>
                  <a:lnTo>
                    <a:pt x="54" y="3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8" name="Freeform 1180"/>
            <p:cNvSpPr>
              <a:spLocks/>
            </p:cNvSpPr>
            <p:nvPr/>
          </p:nvSpPr>
          <p:spPr bwMode="auto">
            <a:xfrm>
              <a:off x="1811" y="2437"/>
              <a:ext cx="207" cy="29"/>
            </a:xfrm>
            <a:custGeom>
              <a:avLst/>
              <a:gdLst>
                <a:gd name="T0" fmla="*/ 52 w 207"/>
                <a:gd name="T1" fmla="*/ 9 h 29"/>
                <a:gd name="T2" fmla="*/ 0 w 207"/>
                <a:gd name="T3" fmla="*/ 9 h 29"/>
                <a:gd name="T4" fmla="*/ 0 w 207"/>
                <a:gd name="T5" fmla="*/ 2 h 29"/>
                <a:gd name="T6" fmla="*/ 3 w 207"/>
                <a:gd name="T7" fmla="*/ 2 h 29"/>
                <a:gd name="T8" fmla="*/ 6 w 207"/>
                <a:gd name="T9" fmla="*/ 1 h 29"/>
                <a:gd name="T10" fmla="*/ 10 w 207"/>
                <a:gd name="T11" fmla="*/ 1 h 29"/>
                <a:gd name="T12" fmla="*/ 13 w 207"/>
                <a:gd name="T13" fmla="*/ 1 h 29"/>
                <a:gd name="T14" fmla="*/ 16 w 207"/>
                <a:gd name="T15" fmla="*/ 1 h 29"/>
                <a:gd name="T16" fmla="*/ 19 w 207"/>
                <a:gd name="T17" fmla="*/ 1 h 29"/>
                <a:gd name="T18" fmla="*/ 22 w 207"/>
                <a:gd name="T19" fmla="*/ 1 h 29"/>
                <a:gd name="T20" fmla="*/ 25 w 207"/>
                <a:gd name="T21" fmla="*/ 0 h 29"/>
                <a:gd name="T22" fmla="*/ 28 w 207"/>
                <a:gd name="T23" fmla="*/ 0 h 29"/>
                <a:gd name="T24" fmla="*/ 31 w 207"/>
                <a:gd name="T25" fmla="*/ 0 h 29"/>
                <a:gd name="T26" fmla="*/ 35 w 207"/>
                <a:gd name="T27" fmla="*/ 0 h 29"/>
                <a:gd name="T28" fmla="*/ 39 w 207"/>
                <a:gd name="T29" fmla="*/ 0 h 29"/>
                <a:gd name="T30" fmla="*/ 42 w 207"/>
                <a:gd name="T31" fmla="*/ 0 h 29"/>
                <a:gd name="T32" fmla="*/ 45 w 207"/>
                <a:gd name="T33" fmla="*/ 0 h 29"/>
                <a:gd name="T34" fmla="*/ 48 w 207"/>
                <a:gd name="T35" fmla="*/ 0 h 29"/>
                <a:gd name="T36" fmla="*/ 52 w 207"/>
                <a:gd name="T37" fmla="*/ 0 h 29"/>
                <a:gd name="T38" fmla="*/ 52 w 207"/>
                <a:gd name="T39" fmla="*/ 9 h 29"/>
                <a:gd name="T40" fmla="*/ 206 w 207"/>
                <a:gd name="T41" fmla="*/ 28 h 29"/>
                <a:gd name="T42" fmla="*/ 154 w 207"/>
                <a:gd name="T43" fmla="*/ 28 h 29"/>
                <a:gd name="T44" fmla="*/ 154 w 207"/>
                <a:gd name="T45" fmla="*/ 21 h 29"/>
                <a:gd name="T46" fmla="*/ 157 w 207"/>
                <a:gd name="T47" fmla="*/ 21 h 29"/>
                <a:gd name="T48" fmla="*/ 161 w 207"/>
                <a:gd name="T49" fmla="*/ 21 h 29"/>
                <a:gd name="T50" fmla="*/ 163 w 207"/>
                <a:gd name="T51" fmla="*/ 21 h 29"/>
                <a:gd name="T52" fmla="*/ 166 w 207"/>
                <a:gd name="T53" fmla="*/ 21 h 29"/>
                <a:gd name="T54" fmla="*/ 170 w 207"/>
                <a:gd name="T55" fmla="*/ 20 h 29"/>
                <a:gd name="T56" fmla="*/ 174 w 207"/>
                <a:gd name="T57" fmla="*/ 20 h 29"/>
                <a:gd name="T58" fmla="*/ 177 w 207"/>
                <a:gd name="T59" fmla="*/ 20 h 29"/>
                <a:gd name="T60" fmla="*/ 180 w 207"/>
                <a:gd name="T61" fmla="*/ 20 h 29"/>
                <a:gd name="T62" fmla="*/ 183 w 207"/>
                <a:gd name="T63" fmla="*/ 20 h 29"/>
                <a:gd name="T64" fmla="*/ 187 w 207"/>
                <a:gd name="T65" fmla="*/ 20 h 29"/>
                <a:gd name="T66" fmla="*/ 190 w 207"/>
                <a:gd name="T67" fmla="*/ 20 h 29"/>
                <a:gd name="T68" fmla="*/ 193 w 207"/>
                <a:gd name="T69" fmla="*/ 20 h 29"/>
                <a:gd name="T70" fmla="*/ 195 w 207"/>
                <a:gd name="T71" fmla="*/ 20 h 29"/>
                <a:gd name="T72" fmla="*/ 199 w 207"/>
                <a:gd name="T73" fmla="*/ 20 h 29"/>
                <a:gd name="T74" fmla="*/ 202 w 207"/>
                <a:gd name="T75" fmla="*/ 20 h 29"/>
                <a:gd name="T76" fmla="*/ 206 w 207"/>
                <a:gd name="T77" fmla="*/ 20 h 29"/>
                <a:gd name="T78" fmla="*/ 206 w 207"/>
                <a:gd name="T79" fmla="*/ 28 h 29"/>
                <a:gd name="T80" fmla="*/ 52 w 207"/>
                <a:gd name="T8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29">
                  <a:moveTo>
                    <a:pt x="52" y="9"/>
                  </a:moveTo>
                  <a:lnTo>
                    <a:pt x="0" y="9"/>
                  </a:lnTo>
                  <a:lnTo>
                    <a:pt x="0" y="2"/>
                  </a:lnTo>
                  <a:lnTo>
                    <a:pt x="3" y="2"/>
                  </a:lnTo>
                  <a:lnTo>
                    <a:pt x="6" y="1"/>
                  </a:lnTo>
                  <a:lnTo>
                    <a:pt x="10" y="1"/>
                  </a:lnTo>
                  <a:lnTo>
                    <a:pt x="13" y="1"/>
                  </a:lnTo>
                  <a:lnTo>
                    <a:pt x="16" y="1"/>
                  </a:lnTo>
                  <a:lnTo>
                    <a:pt x="19" y="1"/>
                  </a:lnTo>
                  <a:lnTo>
                    <a:pt x="22" y="1"/>
                  </a:lnTo>
                  <a:lnTo>
                    <a:pt x="25" y="0"/>
                  </a:lnTo>
                  <a:lnTo>
                    <a:pt x="28" y="0"/>
                  </a:lnTo>
                  <a:lnTo>
                    <a:pt x="31" y="0"/>
                  </a:lnTo>
                  <a:lnTo>
                    <a:pt x="35" y="0"/>
                  </a:lnTo>
                  <a:lnTo>
                    <a:pt x="39" y="0"/>
                  </a:lnTo>
                  <a:lnTo>
                    <a:pt x="42" y="0"/>
                  </a:lnTo>
                  <a:lnTo>
                    <a:pt x="45" y="0"/>
                  </a:lnTo>
                  <a:lnTo>
                    <a:pt x="48" y="0"/>
                  </a:lnTo>
                  <a:lnTo>
                    <a:pt x="52" y="0"/>
                  </a:lnTo>
                  <a:lnTo>
                    <a:pt x="52" y="9"/>
                  </a:lnTo>
                  <a:lnTo>
                    <a:pt x="206" y="28"/>
                  </a:lnTo>
                  <a:lnTo>
                    <a:pt x="154" y="28"/>
                  </a:lnTo>
                  <a:lnTo>
                    <a:pt x="154" y="21"/>
                  </a:lnTo>
                  <a:lnTo>
                    <a:pt x="157" y="21"/>
                  </a:lnTo>
                  <a:lnTo>
                    <a:pt x="161" y="21"/>
                  </a:lnTo>
                  <a:lnTo>
                    <a:pt x="163" y="21"/>
                  </a:lnTo>
                  <a:lnTo>
                    <a:pt x="166" y="21"/>
                  </a:lnTo>
                  <a:lnTo>
                    <a:pt x="170" y="20"/>
                  </a:lnTo>
                  <a:lnTo>
                    <a:pt x="174" y="20"/>
                  </a:lnTo>
                  <a:lnTo>
                    <a:pt x="177" y="20"/>
                  </a:lnTo>
                  <a:lnTo>
                    <a:pt x="180" y="20"/>
                  </a:lnTo>
                  <a:lnTo>
                    <a:pt x="183" y="20"/>
                  </a:lnTo>
                  <a:lnTo>
                    <a:pt x="187" y="20"/>
                  </a:lnTo>
                  <a:lnTo>
                    <a:pt x="190" y="20"/>
                  </a:lnTo>
                  <a:lnTo>
                    <a:pt x="193" y="20"/>
                  </a:lnTo>
                  <a:lnTo>
                    <a:pt x="195" y="20"/>
                  </a:lnTo>
                  <a:lnTo>
                    <a:pt x="199" y="20"/>
                  </a:lnTo>
                  <a:lnTo>
                    <a:pt x="202" y="20"/>
                  </a:lnTo>
                  <a:lnTo>
                    <a:pt x="206" y="20"/>
                  </a:lnTo>
                  <a:lnTo>
                    <a:pt x="206" y="28"/>
                  </a:lnTo>
                  <a:lnTo>
                    <a:pt x="52" y="9"/>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29" name="Freeform 1181"/>
            <p:cNvSpPr>
              <a:spLocks/>
            </p:cNvSpPr>
            <p:nvPr/>
          </p:nvSpPr>
          <p:spPr bwMode="auto">
            <a:xfrm>
              <a:off x="1786" y="2440"/>
              <a:ext cx="179" cy="43"/>
            </a:xfrm>
            <a:custGeom>
              <a:avLst/>
              <a:gdLst>
                <a:gd name="T0" fmla="*/ 22 w 179"/>
                <a:gd name="T1" fmla="*/ 20 h 43"/>
                <a:gd name="T2" fmla="*/ 18 w 179"/>
                <a:gd name="T3" fmla="*/ 20 h 43"/>
                <a:gd name="T4" fmla="*/ 16 w 179"/>
                <a:gd name="T5" fmla="*/ 20 h 43"/>
                <a:gd name="T6" fmla="*/ 13 w 179"/>
                <a:gd name="T7" fmla="*/ 18 h 43"/>
                <a:gd name="T8" fmla="*/ 10 w 179"/>
                <a:gd name="T9" fmla="*/ 17 h 43"/>
                <a:gd name="T10" fmla="*/ 7 w 179"/>
                <a:gd name="T11" fmla="*/ 15 h 43"/>
                <a:gd name="T12" fmla="*/ 4 w 179"/>
                <a:gd name="T13" fmla="*/ 14 h 43"/>
                <a:gd name="T14" fmla="*/ 1 w 179"/>
                <a:gd name="T15" fmla="*/ 12 h 43"/>
                <a:gd name="T16" fmla="*/ 1 w 179"/>
                <a:gd name="T17" fmla="*/ 9 h 43"/>
                <a:gd name="T18" fmla="*/ 4 w 179"/>
                <a:gd name="T19" fmla="*/ 7 h 43"/>
                <a:gd name="T20" fmla="*/ 7 w 179"/>
                <a:gd name="T21" fmla="*/ 5 h 43"/>
                <a:gd name="T22" fmla="*/ 10 w 179"/>
                <a:gd name="T23" fmla="*/ 3 h 43"/>
                <a:gd name="T24" fmla="*/ 13 w 179"/>
                <a:gd name="T25" fmla="*/ 3 h 43"/>
                <a:gd name="T26" fmla="*/ 16 w 179"/>
                <a:gd name="T27" fmla="*/ 1 h 43"/>
                <a:gd name="T28" fmla="*/ 18 w 179"/>
                <a:gd name="T29" fmla="*/ 1 h 43"/>
                <a:gd name="T30" fmla="*/ 22 w 179"/>
                <a:gd name="T31" fmla="*/ 1 h 43"/>
                <a:gd name="T32" fmla="*/ 24 w 179"/>
                <a:gd name="T33" fmla="*/ 21 h 43"/>
                <a:gd name="T34" fmla="*/ 176 w 179"/>
                <a:gd name="T35" fmla="*/ 41 h 43"/>
                <a:gd name="T36" fmla="*/ 174 w 179"/>
                <a:gd name="T37" fmla="*/ 41 h 43"/>
                <a:gd name="T38" fmla="*/ 171 w 179"/>
                <a:gd name="T39" fmla="*/ 41 h 43"/>
                <a:gd name="T40" fmla="*/ 167 w 179"/>
                <a:gd name="T41" fmla="*/ 40 h 43"/>
                <a:gd name="T42" fmla="*/ 164 w 179"/>
                <a:gd name="T43" fmla="*/ 39 h 43"/>
                <a:gd name="T44" fmla="*/ 161 w 179"/>
                <a:gd name="T45" fmla="*/ 38 h 43"/>
                <a:gd name="T46" fmla="*/ 159 w 179"/>
                <a:gd name="T47" fmla="*/ 36 h 43"/>
                <a:gd name="T48" fmla="*/ 156 w 179"/>
                <a:gd name="T49" fmla="*/ 34 h 43"/>
                <a:gd name="T50" fmla="*/ 156 w 179"/>
                <a:gd name="T51" fmla="*/ 30 h 43"/>
                <a:gd name="T52" fmla="*/ 159 w 179"/>
                <a:gd name="T53" fmla="*/ 28 h 43"/>
                <a:gd name="T54" fmla="*/ 161 w 179"/>
                <a:gd name="T55" fmla="*/ 27 h 43"/>
                <a:gd name="T56" fmla="*/ 164 w 179"/>
                <a:gd name="T57" fmla="*/ 25 h 43"/>
                <a:gd name="T58" fmla="*/ 167 w 179"/>
                <a:gd name="T59" fmla="*/ 24 h 43"/>
                <a:gd name="T60" fmla="*/ 171 w 179"/>
                <a:gd name="T61" fmla="*/ 22 h 43"/>
                <a:gd name="T62" fmla="*/ 174 w 179"/>
                <a:gd name="T63" fmla="*/ 22 h 43"/>
                <a:gd name="T64" fmla="*/ 176 w 179"/>
                <a:gd name="T65" fmla="*/ 22 h 43"/>
                <a:gd name="T66" fmla="*/ 178 w 179"/>
                <a:gd name="T6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43">
                  <a:moveTo>
                    <a:pt x="24" y="21"/>
                  </a:moveTo>
                  <a:lnTo>
                    <a:pt x="22" y="20"/>
                  </a:lnTo>
                  <a:lnTo>
                    <a:pt x="21" y="20"/>
                  </a:lnTo>
                  <a:lnTo>
                    <a:pt x="18" y="20"/>
                  </a:lnTo>
                  <a:lnTo>
                    <a:pt x="18" y="20"/>
                  </a:lnTo>
                  <a:lnTo>
                    <a:pt x="16" y="20"/>
                  </a:lnTo>
                  <a:lnTo>
                    <a:pt x="14" y="19"/>
                  </a:lnTo>
                  <a:lnTo>
                    <a:pt x="13" y="18"/>
                  </a:lnTo>
                  <a:lnTo>
                    <a:pt x="11" y="18"/>
                  </a:lnTo>
                  <a:lnTo>
                    <a:pt x="10" y="17"/>
                  </a:lnTo>
                  <a:lnTo>
                    <a:pt x="8" y="17"/>
                  </a:lnTo>
                  <a:lnTo>
                    <a:pt x="7" y="15"/>
                  </a:lnTo>
                  <a:lnTo>
                    <a:pt x="5" y="15"/>
                  </a:lnTo>
                  <a:lnTo>
                    <a:pt x="4" y="14"/>
                  </a:lnTo>
                  <a:lnTo>
                    <a:pt x="2" y="13"/>
                  </a:lnTo>
                  <a:lnTo>
                    <a:pt x="1" y="12"/>
                  </a:lnTo>
                  <a:lnTo>
                    <a:pt x="0" y="10"/>
                  </a:lnTo>
                  <a:lnTo>
                    <a:pt x="1" y="9"/>
                  </a:lnTo>
                  <a:lnTo>
                    <a:pt x="2" y="8"/>
                  </a:lnTo>
                  <a:lnTo>
                    <a:pt x="4" y="7"/>
                  </a:lnTo>
                  <a:lnTo>
                    <a:pt x="5" y="6"/>
                  </a:lnTo>
                  <a:lnTo>
                    <a:pt x="7" y="5"/>
                  </a:lnTo>
                  <a:lnTo>
                    <a:pt x="8" y="3"/>
                  </a:lnTo>
                  <a:lnTo>
                    <a:pt x="10" y="3"/>
                  </a:lnTo>
                  <a:lnTo>
                    <a:pt x="11" y="3"/>
                  </a:lnTo>
                  <a:lnTo>
                    <a:pt x="13" y="3"/>
                  </a:lnTo>
                  <a:lnTo>
                    <a:pt x="14" y="2"/>
                  </a:lnTo>
                  <a:lnTo>
                    <a:pt x="16" y="1"/>
                  </a:lnTo>
                  <a:lnTo>
                    <a:pt x="18" y="1"/>
                  </a:lnTo>
                  <a:lnTo>
                    <a:pt x="18" y="1"/>
                  </a:lnTo>
                  <a:lnTo>
                    <a:pt x="21" y="1"/>
                  </a:lnTo>
                  <a:lnTo>
                    <a:pt x="22" y="1"/>
                  </a:lnTo>
                  <a:lnTo>
                    <a:pt x="24" y="0"/>
                  </a:lnTo>
                  <a:lnTo>
                    <a:pt x="24" y="21"/>
                  </a:lnTo>
                  <a:lnTo>
                    <a:pt x="178" y="42"/>
                  </a:lnTo>
                  <a:lnTo>
                    <a:pt x="176" y="41"/>
                  </a:lnTo>
                  <a:lnTo>
                    <a:pt x="175" y="41"/>
                  </a:lnTo>
                  <a:lnTo>
                    <a:pt x="174" y="41"/>
                  </a:lnTo>
                  <a:lnTo>
                    <a:pt x="172" y="41"/>
                  </a:lnTo>
                  <a:lnTo>
                    <a:pt x="171" y="41"/>
                  </a:lnTo>
                  <a:lnTo>
                    <a:pt x="169" y="40"/>
                  </a:lnTo>
                  <a:lnTo>
                    <a:pt x="167" y="40"/>
                  </a:lnTo>
                  <a:lnTo>
                    <a:pt x="166" y="40"/>
                  </a:lnTo>
                  <a:lnTo>
                    <a:pt x="164" y="39"/>
                  </a:lnTo>
                  <a:lnTo>
                    <a:pt x="163" y="39"/>
                  </a:lnTo>
                  <a:lnTo>
                    <a:pt x="161" y="38"/>
                  </a:lnTo>
                  <a:lnTo>
                    <a:pt x="159" y="36"/>
                  </a:lnTo>
                  <a:lnTo>
                    <a:pt x="159" y="36"/>
                  </a:lnTo>
                  <a:lnTo>
                    <a:pt x="157" y="34"/>
                  </a:lnTo>
                  <a:lnTo>
                    <a:pt x="156" y="34"/>
                  </a:lnTo>
                  <a:lnTo>
                    <a:pt x="154" y="32"/>
                  </a:lnTo>
                  <a:lnTo>
                    <a:pt x="156" y="30"/>
                  </a:lnTo>
                  <a:lnTo>
                    <a:pt x="157" y="29"/>
                  </a:lnTo>
                  <a:lnTo>
                    <a:pt x="159" y="28"/>
                  </a:lnTo>
                  <a:lnTo>
                    <a:pt x="159" y="27"/>
                  </a:lnTo>
                  <a:lnTo>
                    <a:pt x="161" y="27"/>
                  </a:lnTo>
                  <a:lnTo>
                    <a:pt x="163" y="26"/>
                  </a:lnTo>
                  <a:lnTo>
                    <a:pt x="164" y="25"/>
                  </a:lnTo>
                  <a:lnTo>
                    <a:pt x="166" y="24"/>
                  </a:lnTo>
                  <a:lnTo>
                    <a:pt x="167" y="24"/>
                  </a:lnTo>
                  <a:lnTo>
                    <a:pt x="169" y="23"/>
                  </a:lnTo>
                  <a:lnTo>
                    <a:pt x="171" y="22"/>
                  </a:lnTo>
                  <a:lnTo>
                    <a:pt x="172" y="22"/>
                  </a:lnTo>
                  <a:lnTo>
                    <a:pt x="174" y="22"/>
                  </a:lnTo>
                  <a:lnTo>
                    <a:pt x="175" y="22"/>
                  </a:lnTo>
                  <a:lnTo>
                    <a:pt x="176" y="22"/>
                  </a:lnTo>
                  <a:lnTo>
                    <a:pt x="178" y="21"/>
                  </a:lnTo>
                  <a:lnTo>
                    <a:pt x="178" y="42"/>
                  </a:lnTo>
                  <a:lnTo>
                    <a:pt x="24" y="21"/>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0" name="Freeform 1182"/>
            <p:cNvSpPr>
              <a:spLocks/>
            </p:cNvSpPr>
            <p:nvPr/>
          </p:nvSpPr>
          <p:spPr bwMode="auto">
            <a:xfrm>
              <a:off x="1786" y="2440"/>
              <a:ext cx="25" cy="23"/>
            </a:xfrm>
            <a:custGeom>
              <a:avLst/>
              <a:gdLst>
                <a:gd name="T0" fmla="*/ 24 w 25"/>
                <a:gd name="T1" fmla="*/ 22 h 23"/>
                <a:gd name="T2" fmla="*/ 24 w 25"/>
                <a:gd name="T3" fmla="*/ 22 h 23"/>
                <a:gd name="T4" fmla="*/ 22 w 25"/>
                <a:gd name="T5" fmla="*/ 21 h 23"/>
                <a:gd name="T6" fmla="*/ 21 w 25"/>
                <a:gd name="T7" fmla="*/ 21 h 23"/>
                <a:gd name="T8" fmla="*/ 19 w 25"/>
                <a:gd name="T9" fmla="*/ 21 h 23"/>
                <a:gd name="T10" fmla="*/ 18 w 25"/>
                <a:gd name="T11" fmla="*/ 20 h 23"/>
                <a:gd name="T12" fmla="*/ 16 w 25"/>
                <a:gd name="T13" fmla="*/ 20 h 23"/>
                <a:gd name="T14" fmla="*/ 14 w 25"/>
                <a:gd name="T15" fmla="*/ 20 h 23"/>
                <a:gd name="T16" fmla="*/ 13 w 25"/>
                <a:gd name="T17" fmla="*/ 20 h 23"/>
                <a:gd name="T18" fmla="*/ 11 w 25"/>
                <a:gd name="T19" fmla="*/ 20 h 23"/>
                <a:gd name="T20" fmla="*/ 10 w 25"/>
                <a:gd name="T21" fmla="*/ 19 h 23"/>
                <a:gd name="T22" fmla="*/ 8 w 25"/>
                <a:gd name="T23" fmla="*/ 18 h 23"/>
                <a:gd name="T24" fmla="*/ 7 w 25"/>
                <a:gd name="T25" fmla="*/ 17 h 23"/>
                <a:gd name="T26" fmla="*/ 5 w 25"/>
                <a:gd name="T27" fmla="*/ 16 h 23"/>
                <a:gd name="T28" fmla="*/ 4 w 25"/>
                <a:gd name="T29" fmla="*/ 14 h 23"/>
                <a:gd name="T30" fmla="*/ 2 w 25"/>
                <a:gd name="T31" fmla="*/ 14 h 23"/>
                <a:gd name="T32" fmla="*/ 1 w 25"/>
                <a:gd name="T33" fmla="*/ 13 h 23"/>
                <a:gd name="T34" fmla="*/ 0 w 25"/>
                <a:gd name="T35" fmla="*/ 11 h 23"/>
                <a:gd name="T36" fmla="*/ 1 w 25"/>
                <a:gd name="T37" fmla="*/ 9 h 23"/>
                <a:gd name="T38" fmla="*/ 2 w 25"/>
                <a:gd name="T39" fmla="*/ 8 h 23"/>
                <a:gd name="T40" fmla="*/ 4 w 25"/>
                <a:gd name="T41" fmla="*/ 8 h 23"/>
                <a:gd name="T42" fmla="*/ 5 w 25"/>
                <a:gd name="T43" fmla="*/ 6 h 23"/>
                <a:gd name="T44" fmla="*/ 7 w 25"/>
                <a:gd name="T45" fmla="*/ 5 h 23"/>
                <a:gd name="T46" fmla="*/ 8 w 25"/>
                <a:gd name="T47" fmla="*/ 4 h 23"/>
                <a:gd name="T48" fmla="*/ 10 w 25"/>
                <a:gd name="T49" fmla="*/ 3 h 23"/>
                <a:gd name="T50" fmla="*/ 11 w 25"/>
                <a:gd name="T51" fmla="*/ 3 h 23"/>
                <a:gd name="T52" fmla="*/ 13 w 25"/>
                <a:gd name="T53" fmla="*/ 3 h 23"/>
                <a:gd name="T54" fmla="*/ 14 w 25"/>
                <a:gd name="T55" fmla="*/ 2 h 23"/>
                <a:gd name="T56" fmla="*/ 16 w 25"/>
                <a:gd name="T57" fmla="*/ 2 h 23"/>
                <a:gd name="T58" fmla="*/ 18 w 25"/>
                <a:gd name="T59" fmla="*/ 2 h 23"/>
                <a:gd name="T60" fmla="*/ 19 w 25"/>
                <a:gd name="T61" fmla="*/ 1 h 23"/>
                <a:gd name="T62" fmla="*/ 21 w 25"/>
                <a:gd name="T63" fmla="*/ 1 h 23"/>
                <a:gd name="T64" fmla="*/ 22 w 25"/>
                <a:gd name="T65" fmla="*/ 1 h 23"/>
                <a:gd name="T66" fmla="*/ 24 w 25"/>
                <a:gd name="T67" fmla="*/ 0 h 23"/>
                <a:gd name="T68" fmla="*/ 24 w 25"/>
                <a:gd name="T6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3">
                  <a:moveTo>
                    <a:pt x="24" y="22"/>
                  </a:moveTo>
                  <a:lnTo>
                    <a:pt x="24" y="22"/>
                  </a:lnTo>
                  <a:lnTo>
                    <a:pt x="22" y="21"/>
                  </a:lnTo>
                  <a:lnTo>
                    <a:pt x="21" y="21"/>
                  </a:lnTo>
                  <a:lnTo>
                    <a:pt x="19" y="21"/>
                  </a:lnTo>
                  <a:lnTo>
                    <a:pt x="18" y="20"/>
                  </a:lnTo>
                  <a:lnTo>
                    <a:pt x="16" y="20"/>
                  </a:lnTo>
                  <a:lnTo>
                    <a:pt x="14" y="20"/>
                  </a:lnTo>
                  <a:lnTo>
                    <a:pt x="13" y="20"/>
                  </a:lnTo>
                  <a:lnTo>
                    <a:pt x="11" y="20"/>
                  </a:lnTo>
                  <a:lnTo>
                    <a:pt x="10" y="19"/>
                  </a:lnTo>
                  <a:lnTo>
                    <a:pt x="8" y="18"/>
                  </a:lnTo>
                  <a:lnTo>
                    <a:pt x="7" y="17"/>
                  </a:lnTo>
                  <a:lnTo>
                    <a:pt x="5" y="16"/>
                  </a:lnTo>
                  <a:lnTo>
                    <a:pt x="4" y="14"/>
                  </a:lnTo>
                  <a:lnTo>
                    <a:pt x="2" y="14"/>
                  </a:lnTo>
                  <a:lnTo>
                    <a:pt x="1" y="13"/>
                  </a:lnTo>
                  <a:lnTo>
                    <a:pt x="0" y="11"/>
                  </a:lnTo>
                  <a:lnTo>
                    <a:pt x="1" y="9"/>
                  </a:lnTo>
                  <a:lnTo>
                    <a:pt x="2" y="8"/>
                  </a:lnTo>
                  <a:lnTo>
                    <a:pt x="4" y="8"/>
                  </a:lnTo>
                  <a:lnTo>
                    <a:pt x="5" y="6"/>
                  </a:lnTo>
                  <a:lnTo>
                    <a:pt x="7" y="5"/>
                  </a:lnTo>
                  <a:lnTo>
                    <a:pt x="8" y="4"/>
                  </a:lnTo>
                  <a:lnTo>
                    <a:pt x="10" y="3"/>
                  </a:lnTo>
                  <a:lnTo>
                    <a:pt x="11" y="3"/>
                  </a:lnTo>
                  <a:lnTo>
                    <a:pt x="13" y="3"/>
                  </a:lnTo>
                  <a:lnTo>
                    <a:pt x="14" y="2"/>
                  </a:lnTo>
                  <a:lnTo>
                    <a:pt x="16" y="2"/>
                  </a:lnTo>
                  <a:lnTo>
                    <a:pt x="18" y="2"/>
                  </a:lnTo>
                  <a:lnTo>
                    <a:pt x="19" y="1"/>
                  </a:lnTo>
                  <a:lnTo>
                    <a:pt x="21" y="1"/>
                  </a:lnTo>
                  <a:lnTo>
                    <a:pt x="22" y="1"/>
                  </a:lnTo>
                  <a:lnTo>
                    <a:pt x="24" y="0"/>
                  </a:lnTo>
                  <a:lnTo>
                    <a:pt x="24" y="2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1" name="Freeform 1183"/>
            <p:cNvSpPr>
              <a:spLocks/>
            </p:cNvSpPr>
            <p:nvPr/>
          </p:nvSpPr>
          <p:spPr bwMode="auto">
            <a:xfrm>
              <a:off x="1943" y="2463"/>
              <a:ext cx="26" cy="23"/>
            </a:xfrm>
            <a:custGeom>
              <a:avLst/>
              <a:gdLst>
                <a:gd name="T0" fmla="*/ 25 w 26"/>
                <a:gd name="T1" fmla="*/ 22 h 23"/>
                <a:gd name="T2" fmla="*/ 25 w 26"/>
                <a:gd name="T3" fmla="*/ 22 h 23"/>
                <a:gd name="T4" fmla="*/ 23 w 26"/>
                <a:gd name="T5" fmla="*/ 21 h 23"/>
                <a:gd name="T6" fmla="*/ 22 w 26"/>
                <a:gd name="T7" fmla="*/ 21 h 23"/>
                <a:gd name="T8" fmla="*/ 20 w 26"/>
                <a:gd name="T9" fmla="*/ 21 h 23"/>
                <a:gd name="T10" fmla="*/ 18 w 26"/>
                <a:gd name="T11" fmla="*/ 20 h 23"/>
                <a:gd name="T12" fmla="*/ 17 w 26"/>
                <a:gd name="T13" fmla="*/ 20 h 23"/>
                <a:gd name="T14" fmla="*/ 16 w 26"/>
                <a:gd name="T15" fmla="*/ 20 h 23"/>
                <a:gd name="T16" fmla="*/ 14 w 26"/>
                <a:gd name="T17" fmla="*/ 20 h 23"/>
                <a:gd name="T18" fmla="*/ 12 w 26"/>
                <a:gd name="T19" fmla="*/ 20 h 23"/>
                <a:gd name="T20" fmla="*/ 10 w 26"/>
                <a:gd name="T21" fmla="*/ 19 h 23"/>
                <a:gd name="T22" fmla="*/ 9 w 26"/>
                <a:gd name="T23" fmla="*/ 18 h 23"/>
                <a:gd name="T24" fmla="*/ 7 w 26"/>
                <a:gd name="T25" fmla="*/ 17 h 23"/>
                <a:gd name="T26" fmla="*/ 5 w 26"/>
                <a:gd name="T27" fmla="*/ 16 h 23"/>
                <a:gd name="T28" fmla="*/ 5 w 26"/>
                <a:gd name="T29" fmla="*/ 15 h 23"/>
                <a:gd name="T30" fmla="*/ 3 w 26"/>
                <a:gd name="T31" fmla="*/ 14 h 23"/>
                <a:gd name="T32" fmla="*/ 1 w 26"/>
                <a:gd name="T33" fmla="*/ 13 h 23"/>
                <a:gd name="T34" fmla="*/ 0 w 26"/>
                <a:gd name="T35" fmla="*/ 11 h 23"/>
                <a:gd name="T36" fmla="*/ 1 w 26"/>
                <a:gd name="T37" fmla="*/ 9 h 23"/>
                <a:gd name="T38" fmla="*/ 3 w 26"/>
                <a:gd name="T39" fmla="*/ 8 h 23"/>
                <a:gd name="T40" fmla="*/ 5 w 26"/>
                <a:gd name="T41" fmla="*/ 8 h 23"/>
                <a:gd name="T42" fmla="*/ 5 w 26"/>
                <a:gd name="T43" fmla="*/ 6 h 23"/>
                <a:gd name="T44" fmla="*/ 7 w 26"/>
                <a:gd name="T45" fmla="*/ 5 h 23"/>
                <a:gd name="T46" fmla="*/ 9 w 26"/>
                <a:gd name="T47" fmla="*/ 5 h 23"/>
                <a:gd name="T48" fmla="*/ 10 w 26"/>
                <a:gd name="T49" fmla="*/ 3 h 23"/>
                <a:gd name="T50" fmla="*/ 12 w 26"/>
                <a:gd name="T51" fmla="*/ 3 h 23"/>
                <a:gd name="T52" fmla="*/ 14 w 26"/>
                <a:gd name="T53" fmla="*/ 3 h 23"/>
                <a:gd name="T54" fmla="*/ 16 w 26"/>
                <a:gd name="T55" fmla="*/ 2 h 23"/>
                <a:gd name="T56" fmla="*/ 17 w 26"/>
                <a:gd name="T57" fmla="*/ 2 h 23"/>
                <a:gd name="T58" fmla="*/ 18 w 26"/>
                <a:gd name="T59" fmla="*/ 2 h 23"/>
                <a:gd name="T60" fmla="*/ 20 w 26"/>
                <a:gd name="T61" fmla="*/ 1 h 23"/>
                <a:gd name="T62" fmla="*/ 22 w 26"/>
                <a:gd name="T63" fmla="*/ 1 h 23"/>
                <a:gd name="T64" fmla="*/ 23 w 26"/>
                <a:gd name="T65" fmla="*/ 1 h 23"/>
                <a:gd name="T66" fmla="*/ 25 w 26"/>
                <a:gd name="T67" fmla="*/ 0 h 23"/>
                <a:gd name="T68" fmla="*/ 25 w 26"/>
                <a:gd name="T6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3">
                  <a:moveTo>
                    <a:pt x="25" y="22"/>
                  </a:moveTo>
                  <a:lnTo>
                    <a:pt x="25" y="22"/>
                  </a:lnTo>
                  <a:lnTo>
                    <a:pt x="23" y="21"/>
                  </a:lnTo>
                  <a:lnTo>
                    <a:pt x="22" y="21"/>
                  </a:lnTo>
                  <a:lnTo>
                    <a:pt x="20" y="21"/>
                  </a:lnTo>
                  <a:lnTo>
                    <a:pt x="18" y="20"/>
                  </a:lnTo>
                  <a:lnTo>
                    <a:pt x="17" y="20"/>
                  </a:lnTo>
                  <a:lnTo>
                    <a:pt x="16" y="20"/>
                  </a:lnTo>
                  <a:lnTo>
                    <a:pt x="14" y="20"/>
                  </a:lnTo>
                  <a:lnTo>
                    <a:pt x="12" y="20"/>
                  </a:lnTo>
                  <a:lnTo>
                    <a:pt x="10" y="19"/>
                  </a:lnTo>
                  <a:lnTo>
                    <a:pt x="9" y="18"/>
                  </a:lnTo>
                  <a:lnTo>
                    <a:pt x="7" y="17"/>
                  </a:lnTo>
                  <a:lnTo>
                    <a:pt x="5" y="16"/>
                  </a:lnTo>
                  <a:lnTo>
                    <a:pt x="5" y="15"/>
                  </a:lnTo>
                  <a:lnTo>
                    <a:pt x="3" y="14"/>
                  </a:lnTo>
                  <a:lnTo>
                    <a:pt x="1" y="13"/>
                  </a:lnTo>
                  <a:lnTo>
                    <a:pt x="0" y="11"/>
                  </a:lnTo>
                  <a:lnTo>
                    <a:pt x="1" y="9"/>
                  </a:lnTo>
                  <a:lnTo>
                    <a:pt x="3" y="8"/>
                  </a:lnTo>
                  <a:lnTo>
                    <a:pt x="5" y="8"/>
                  </a:lnTo>
                  <a:lnTo>
                    <a:pt x="5" y="6"/>
                  </a:lnTo>
                  <a:lnTo>
                    <a:pt x="7" y="5"/>
                  </a:lnTo>
                  <a:lnTo>
                    <a:pt x="9" y="5"/>
                  </a:lnTo>
                  <a:lnTo>
                    <a:pt x="10" y="3"/>
                  </a:lnTo>
                  <a:lnTo>
                    <a:pt x="12" y="3"/>
                  </a:lnTo>
                  <a:lnTo>
                    <a:pt x="14" y="3"/>
                  </a:lnTo>
                  <a:lnTo>
                    <a:pt x="16" y="2"/>
                  </a:lnTo>
                  <a:lnTo>
                    <a:pt x="17" y="2"/>
                  </a:lnTo>
                  <a:lnTo>
                    <a:pt x="18" y="2"/>
                  </a:lnTo>
                  <a:lnTo>
                    <a:pt x="20" y="1"/>
                  </a:lnTo>
                  <a:lnTo>
                    <a:pt x="22" y="1"/>
                  </a:lnTo>
                  <a:lnTo>
                    <a:pt x="23" y="1"/>
                  </a:lnTo>
                  <a:lnTo>
                    <a:pt x="25" y="0"/>
                  </a:lnTo>
                  <a:lnTo>
                    <a:pt x="25" y="2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2" name="Freeform 1184"/>
            <p:cNvSpPr>
              <a:spLocks/>
            </p:cNvSpPr>
            <p:nvPr/>
          </p:nvSpPr>
          <p:spPr bwMode="auto">
            <a:xfrm>
              <a:off x="1649" y="2389"/>
              <a:ext cx="48" cy="15"/>
            </a:xfrm>
            <a:custGeom>
              <a:avLst/>
              <a:gdLst>
                <a:gd name="T0" fmla="*/ 0 w 48"/>
                <a:gd name="T1" fmla="*/ 7 h 15"/>
                <a:gd name="T2" fmla="*/ 3 w 48"/>
                <a:gd name="T3" fmla="*/ 7 h 15"/>
                <a:gd name="T4" fmla="*/ 6 w 48"/>
                <a:gd name="T5" fmla="*/ 7 h 15"/>
                <a:gd name="T6" fmla="*/ 9 w 48"/>
                <a:gd name="T7" fmla="*/ 7 h 15"/>
                <a:gd name="T8" fmla="*/ 13 w 48"/>
                <a:gd name="T9" fmla="*/ 7 h 15"/>
                <a:gd name="T10" fmla="*/ 16 w 48"/>
                <a:gd name="T11" fmla="*/ 7 h 15"/>
                <a:gd name="T12" fmla="*/ 19 w 48"/>
                <a:gd name="T13" fmla="*/ 0 h 15"/>
                <a:gd name="T14" fmla="*/ 23 w 48"/>
                <a:gd name="T15" fmla="*/ 0 h 15"/>
                <a:gd name="T16" fmla="*/ 25 w 48"/>
                <a:gd name="T17" fmla="*/ 0 h 15"/>
                <a:gd name="T18" fmla="*/ 29 w 48"/>
                <a:gd name="T19" fmla="*/ 0 h 15"/>
                <a:gd name="T20" fmla="*/ 33 w 48"/>
                <a:gd name="T21" fmla="*/ 0 h 15"/>
                <a:gd name="T22" fmla="*/ 35 w 48"/>
                <a:gd name="T23" fmla="*/ 0 h 15"/>
                <a:gd name="T24" fmla="*/ 38 w 48"/>
                <a:gd name="T25" fmla="*/ 0 h 15"/>
                <a:gd name="T26" fmla="*/ 41 w 48"/>
                <a:gd name="T27" fmla="*/ 0 h 15"/>
                <a:gd name="T28" fmla="*/ 43 w 48"/>
                <a:gd name="T29" fmla="*/ 0 h 15"/>
                <a:gd name="T30" fmla="*/ 45 w 48"/>
                <a:gd name="T31" fmla="*/ 7 h 15"/>
                <a:gd name="T32" fmla="*/ 47 w 48"/>
                <a:gd name="T33" fmla="*/ 7 h 15"/>
                <a:gd name="T34" fmla="*/ 45 w 48"/>
                <a:gd name="T35" fmla="*/ 14 h 15"/>
                <a:gd name="T36" fmla="*/ 43 w 48"/>
                <a:gd name="T37" fmla="*/ 14 h 15"/>
                <a:gd name="T38" fmla="*/ 41 w 48"/>
                <a:gd name="T39" fmla="*/ 14 h 15"/>
                <a:gd name="T40" fmla="*/ 38 w 48"/>
                <a:gd name="T41" fmla="*/ 14 h 15"/>
                <a:gd name="T42" fmla="*/ 35 w 48"/>
                <a:gd name="T43" fmla="*/ 14 h 15"/>
                <a:gd name="T44" fmla="*/ 33 w 48"/>
                <a:gd name="T45" fmla="*/ 14 h 15"/>
                <a:gd name="T46" fmla="*/ 29 w 48"/>
                <a:gd name="T47" fmla="*/ 14 h 15"/>
                <a:gd name="T48" fmla="*/ 25 w 48"/>
                <a:gd name="T49" fmla="*/ 14 h 15"/>
                <a:gd name="T50" fmla="*/ 23 w 48"/>
                <a:gd name="T51" fmla="*/ 14 h 15"/>
                <a:gd name="T52" fmla="*/ 19 w 48"/>
                <a:gd name="T53" fmla="*/ 14 h 15"/>
                <a:gd name="T54" fmla="*/ 16 w 48"/>
                <a:gd name="T55" fmla="*/ 14 h 15"/>
                <a:gd name="T56" fmla="*/ 13 w 48"/>
                <a:gd name="T57" fmla="*/ 7 h 15"/>
                <a:gd name="T58" fmla="*/ 9 w 48"/>
                <a:gd name="T59" fmla="*/ 7 h 15"/>
                <a:gd name="T60" fmla="*/ 6 w 48"/>
                <a:gd name="T61" fmla="*/ 7 h 15"/>
                <a:gd name="T62" fmla="*/ 3 w 48"/>
                <a:gd name="T63" fmla="*/ 7 h 15"/>
                <a:gd name="T64" fmla="*/ 0 w 48"/>
                <a:gd name="T6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15">
                  <a:moveTo>
                    <a:pt x="0" y="7"/>
                  </a:moveTo>
                  <a:lnTo>
                    <a:pt x="3" y="7"/>
                  </a:lnTo>
                  <a:lnTo>
                    <a:pt x="6" y="7"/>
                  </a:lnTo>
                  <a:lnTo>
                    <a:pt x="9" y="7"/>
                  </a:lnTo>
                  <a:lnTo>
                    <a:pt x="13" y="7"/>
                  </a:lnTo>
                  <a:lnTo>
                    <a:pt x="16" y="7"/>
                  </a:lnTo>
                  <a:lnTo>
                    <a:pt x="19" y="0"/>
                  </a:lnTo>
                  <a:lnTo>
                    <a:pt x="23" y="0"/>
                  </a:lnTo>
                  <a:lnTo>
                    <a:pt x="25" y="0"/>
                  </a:lnTo>
                  <a:lnTo>
                    <a:pt x="29" y="0"/>
                  </a:lnTo>
                  <a:lnTo>
                    <a:pt x="33" y="0"/>
                  </a:lnTo>
                  <a:lnTo>
                    <a:pt x="35" y="0"/>
                  </a:lnTo>
                  <a:lnTo>
                    <a:pt x="38" y="0"/>
                  </a:lnTo>
                  <a:lnTo>
                    <a:pt x="41" y="0"/>
                  </a:lnTo>
                  <a:lnTo>
                    <a:pt x="43" y="0"/>
                  </a:lnTo>
                  <a:lnTo>
                    <a:pt x="45" y="7"/>
                  </a:lnTo>
                  <a:lnTo>
                    <a:pt x="47" y="7"/>
                  </a:lnTo>
                  <a:lnTo>
                    <a:pt x="45" y="14"/>
                  </a:lnTo>
                  <a:lnTo>
                    <a:pt x="43" y="14"/>
                  </a:lnTo>
                  <a:lnTo>
                    <a:pt x="41" y="14"/>
                  </a:lnTo>
                  <a:lnTo>
                    <a:pt x="38" y="14"/>
                  </a:lnTo>
                  <a:lnTo>
                    <a:pt x="35" y="14"/>
                  </a:lnTo>
                  <a:lnTo>
                    <a:pt x="33" y="14"/>
                  </a:lnTo>
                  <a:lnTo>
                    <a:pt x="29" y="14"/>
                  </a:lnTo>
                  <a:lnTo>
                    <a:pt x="25" y="14"/>
                  </a:lnTo>
                  <a:lnTo>
                    <a:pt x="23" y="14"/>
                  </a:lnTo>
                  <a:lnTo>
                    <a:pt x="19" y="14"/>
                  </a:lnTo>
                  <a:lnTo>
                    <a:pt x="16" y="14"/>
                  </a:lnTo>
                  <a:lnTo>
                    <a:pt x="13" y="7"/>
                  </a:lnTo>
                  <a:lnTo>
                    <a:pt x="9" y="7"/>
                  </a:lnTo>
                  <a:lnTo>
                    <a:pt x="6" y="7"/>
                  </a:lnTo>
                  <a:lnTo>
                    <a:pt x="3" y="7"/>
                  </a:lnTo>
                  <a:lnTo>
                    <a:pt x="0" y="7"/>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3" name="Freeform 1185"/>
            <p:cNvSpPr>
              <a:spLocks/>
            </p:cNvSpPr>
            <p:nvPr/>
          </p:nvSpPr>
          <p:spPr bwMode="auto">
            <a:xfrm>
              <a:off x="1649" y="2391"/>
              <a:ext cx="52" cy="15"/>
            </a:xfrm>
            <a:custGeom>
              <a:avLst/>
              <a:gdLst>
                <a:gd name="T0" fmla="*/ 0 w 52"/>
                <a:gd name="T1" fmla="*/ 9 h 15"/>
                <a:gd name="T2" fmla="*/ 0 w 52"/>
                <a:gd name="T3" fmla="*/ 9 h 15"/>
                <a:gd name="T4" fmla="*/ 3 w 52"/>
                <a:gd name="T5" fmla="*/ 9 h 15"/>
                <a:gd name="T6" fmla="*/ 7 w 52"/>
                <a:gd name="T7" fmla="*/ 4 h 15"/>
                <a:gd name="T8" fmla="*/ 10 w 52"/>
                <a:gd name="T9" fmla="*/ 4 h 15"/>
                <a:gd name="T10" fmla="*/ 14 w 52"/>
                <a:gd name="T11" fmla="*/ 4 h 15"/>
                <a:gd name="T12" fmla="*/ 17 w 52"/>
                <a:gd name="T13" fmla="*/ 4 h 15"/>
                <a:gd name="T14" fmla="*/ 21 w 52"/>
                <a:gd name="T15" fmla="*/ 0 h 15"/>
                <a:gd name="T16" fmla="*/ 25 w 52"/>
                <a:gd name="T17" fmla="*/ 0 h 15"/>
                <a:gd name="T18" fmla="*/ 28 w 52"/>
                <a:gd name="T19" fmla="*/ 0 h 15"/>
                <a:gd name="T20" fmla="*/ 32 w 52"/>
                <a:gd name="T21" fmla="*/ 0 h 15"/>
                <a:gd name="T22" fmla="*/ 35 w 52"/>
                <a:gd name="T23" fmla="*/ 0 h 15"/>
                <a:gd name="T24" fmla="*/ 38 w 52"/>
                <a:gd name="T25" fmla="*/ 0 h 15"/>
                <a:gd name="T26" fmla="*/ 41 w 52"/>
                <a:gd name="T27" fmla="*/ 0 h 15"/>
                <a:gd name="T28" fmla="*/ 44 w 52"/>
                <a:gd name="T29" fmla="*/ 0 h 15"/>
                <a:gd name="T30" fmla="*/ 46 w 52"/>
                <a:gd name="T31" fmla="*/ 0 h 15"/>
                <a:gd name="T32" fmla="*/ 49 w 52"/>
                <a:gd name="T33" fmla="*/ 4 h 15"/>
                <a:gd name="T34" fmla="*/ 51 w 52"/>
                <a:gd name="T35" fmla="*/ 9 h 15"/>
                <a:gd name="T36" fmla="*/ 49 w 52"/>
                <a:gd name="T37" fmla="*/ 9 h 15"/>
                <a:gd name="T38" fmla="*/ 46 w 52"/>
                <a:gd name="T39" fmla="*/ 9 h 15"/>
                <a:gd name="T40" fmla="*/ 44 w 52"/>
                <a:gd name="T41" fmla="*/ 9 h 15"/>
                <a:gd name="T42" fmla="*/ 41 w 52"/>
                <a:gd name="T43" fmla="*/ 14 h 15"/>
                <a:gd name="T44" fmla="*/ 38 w 52"/>
                <a:gd name="T45" fmla="*/ 14 h 15"/>
                <a:gd name="T46" fmla="*/ 35 w 52"/>
                <a:gd name="T47" fmla="*/ 14 h 15"/>
                <a:gd name="T48" fmla="*/ 32 w 52"/>
                <a:gd name="T49" fmla="*/ 14 h 15"/>
                <a:gd name="T50" fmla="*/ 28 w 52"/>
                <a:gd name="T51" fmla="*/ 9 h 15"/>
                <a:gd name="T52" fmla="*/ 25 w 52"/>
                <a:gd name="T53" fmla="*/ 9 h 15"/>
                <a:gd name="T54" fmla="*/ 21 w 52"/>
                <a:gd name="T55" fmla="*/ 9 h 15"/>
                <a:gd name="T56" fmla="*/ 17 w 52"/>
                <a:gd name="T57" fmla="*/ 9 h 15"/>
                <a:gd name="T58" fmla="*/ 14 w 52"/>
                <a:gd name="T59" fmla="*/ 9 h 15"/>
                <a:gd name="T60" fmla="*/ 10 w 52"/>
                <a:gd name="T61" fmla="*/ 9 h 15"/>
                <a:gd name="T62" fmla="*/ 7 w 52"/>
                <a:gd name="T63" fmla="*/ 9 h 15"/>
                <a:gd name="T64" fmla="*/ 3 w 52"/>
                <a:gd name="T65" fmla="*/ 9 h 15"/>
                <a:gd name="T66" fmla="*/ 0 w 52"/>
                <a:gd name="T6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5">
                  <a:moveTo>
                    <a:pt x="0" y="9"/>
                  </a:moveTo>
                  <a:lnTo>
                    <a:pt x="0" y="9"/>
                  </a:lnTo>
                  <a:lnTo>
                    <a:pt x="3" y="9"/>
                  </a:lnTo>
                  <a:lnTo>
                    <a:pt x="7" y="4"/>
                  </a:lnTo>
                  <a:lnTo>
                    <a:pt x="10" y="4"/>
                  </a:lnTo>
                  <a:lnTo>
                    <a:pt x="14" y="4"/>
                  </a:lnTo>
                  <a:lnTo>
                    <a:pt x="17" y="4"/>
                  </a:lnTo>
                  <a:lnTo>
                    <a:pt x="21" y="0"/>
                  </a:lnTo>
                  <a:lnTo>
                    <a:pt x="25" y="0"/>
                  </a:lnTo>
                  <a:lnTo>
                    <a:pt x="28" y="0"/>
                  </a:lnTo>
                  <a:lnTo>
                    <a:pt x="32" y="0"/>
                  </a:lnTo>
                  <a:lnTo>
                    <a:pt x="35" y="0"/>
                  </a:lnTo>
                  <a:lnTo>
                    <a:pt x="38" y="0"/>
                  </a:lnTo>
                  <a:lnTo>
                    <a:pt x="41" y="0"/>
                  </a:lnTo>
                  <a:lnTo>
                    <a:pt x="44" y="0"/>
                  </a:lnTo>
                  <a:lnTo>
                    <a:pt x="46" y="0"/>
                  </a:lnTo>
                  <a:lnTo>
                    <a:pt x="49" y="4"/>
                  </a:lnTo>
                  <a:lnTo>
                    <a:pt x="51" y="9"/>
                  </a:lnTo>
                  <a:lnTo>
                    <a:pt x="49" y="9"/>
                  </a:lnTo>
                  <a:lnTo>
                    <a:pt x="46" y="9"/>
                  </a:lnTo>
                  <a:lnTo>
                    <a:pt x="44" y="9"/>
                  </a:lnTo>
                  <a:lnTo>
                    <a:pt x="41" y="14"/>
                  </a:lnTo>
                  <a:lnTo>
                    <a:pt x="38" y="14"/>
                  </a:lnTo>
                  <a:lnTo>
                    <a:pt x="35" y="14"/>
                  </a:lnTo>
                  <a:lnTo>
                    <a:pt x="32" y="14"/>
                  </a:lnTo>
                  <a:lnTo>
                    <a:pt x="28" y="9"/>
                  </a:lnTo>
                  <a:lnTo>
                    <a:pt x="25" y="9"/>
                  </a:lnTo>
                  <a:lnTo>
                    <a:pt x="21" y="9"/>
                  </a:lnTo>
                  <a:lnTo>
                    <a:pt x="17" y="9"/>
                  </a:lnTo>
                  <a:lnTo>
                    <a:pt x="14" y="9"/>
                  </a:lnTo>
                  <a:lnTo>
                    <a:pt x="10" y="9"/>
                  </a:lnTo>
                  <a:lnTo>
                    <a:pt x="7" y="9"/>
                  </a:lnTo>
                  <a:lnTo>
                    <a:pt x="3" y="9"/>
                  </a:lnTo>
                  <a:lnTo>
                    <a:pt x="0" y="9"/>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4" name="Freeform 1186"/>
            <p:cNvSpPr>
              <a:spLocks/>
            </p:cNvSpPr>
            <p:nvPr/>
          </p:nvSpPr>
          <p:spPr bwMode="auto">
            <a:xfrm>
              <a:off x="1254" y="2122"/>
              <a:ext cx="1021" cy="359"/>
            </a:xfrm>
            <a:custGeom>
              <a:avLst/>
              <a:gdLst>
                <a:gd name="T0" fmla="*/ 442 w 1021"/>
                <a:gd name="T1" fmla="*/ 358 h 359"/>
                <a:gd name="T2" fmla="*/ 404 w 1021"/>
                <a:gd name="T3" fmla="*/ 356 h 359"/>
                <a:gd name="T4" fmla="*/ 367 w 1021"/>
                <a:gd name="T5" fmla="*/ 350 h 359"/>
                <a:gd name="T6" fmla="*/ 331 w 1021"/>
                <a:gd name="T7" fmla="*/ 344 h 359"/>
                <a:gd name="T8" fmla="*/ 293 w 1021"/>
                <a:gd name="T9" fmla="*/ 336 h 359"/>
                <a:gd name="T10" fmla="*/ 256 w 1021"/>
                <a:gd name="T11" fmla="*/ 326 h 359"/>
                <a:gd name="T12" fmla="*/ 220 w 1021"/>
                <a:gd name="T13" fmla="*/ 315 h 359"/>
                <a:gd name="T14" fmla="*/ 182 w 1021"/>
                <a:gd name="T15" fmla="*/ 305 h 359"/>
                <a:gd name="T16" fmla="*/ 144 w 1021"/>
                <a:gd name="T17" fmla="*/ 295 h 359"/>
                <a:gd name="T18" fmla="*/ 107 w 1021"/>
                <a:gd name="T19" fmla="*/ 284 h 359"/>
                <a:gd name="T20" fmla="*/ 71 w 1021"/>
                <a:gd name="T21" fmla="*/ 276 h 359"/>
                <a:gd name="T22" fmla="*/ 48 w 1021"/>
                <a:gd name="T23" fmla="*/ 269 h 359"/>
                <a:gd name="T24" fmla="*/ 39 w 1021"/>
                <a:gd name="T25" fmla="*/ 260 h 359"/>
                <a:gd name="T26" fmla="*/ 36 w 1021"/>
                <a:gd name="T27" fmla="*/ 247 h 359"/>
                <a:gd name="T28" fmla="*/ 40 w 1021"/>
                <a:gd name="T29" fmla="*/ 236 h 359"/>
                <a:gd name="T30" fmla="*/ 49 w 1021"/>
                <a:gd name="T31" fmla="*/ 227 h 359"/>
                <a:gd name="T32" fmla="*/ 71 w 1021"/>
                <a:gd name="T33" fmla="*/ 222 h 359"/>
                <a:gd name="T34" fmla="*/ 251 w 1021"/>
                <a:gd name="T35" fmla="*/ 198 h 359"/>
                <a:gd name="T36" fmla="*/ 261 w 1021"/>
                <a:gd name="T37" fmla="*/ 205 h 359"/>
                <a:gd name="T38" fmla="*/ 270 w 1021"/>
                <a:gd name="T39" fmla="*/ 211 h 359"/>
                <a:gd name="T40" fmla="*/ 283 w 1021"/>
                <a:gd name="T41" fmla="*/ 214 h 359"/>
                <a:gd name="T42" fmla="*/ 295 w 1021"/>
                <a:gd name="T43" fmla="*/ 218 h 359"/>
                <a:gd name="T44" fmla="*/ 308 w 1021"/>
                <a:gd name="T45" fmla="*/ 218 h 359"/>
                <a:gd name="T46" fmla="*/ 615 w 1021"/>
                <a:gd name="T47" fmla="*/ 223 h 359"/>
                <a:gd name="T48" fmla="*/ 649 w 1021"/>
                <a:gd name="T49" fmla="*/ 218 h 359"/>
                <a:gd name="T50" fmla="*/ 686 w 1021"/>
                <a:gd name="T51" fmla="*/ 212 h 359"/>
                <a:gd name="T52" fmla="*/ 725 w 1021"/>
                <a:gd name="T53" fmla="*/ 209 h 359"/>
                <a:gd name="T54" fmla="*/ 765 w 1021"/>
                <a:gd name="T55" fmla="*/ 206 h 359"/>
                <a:gd name="T56" fmla="*/ 803 w 1021"/>
                <a:gd name="T57" fmla="*/ 206 h 359"/>
                <a:gd name="T58" fmla="*/ 840 w 1021"/>
                <a:gd name="T59" fmla="*/ 207 h 359"/>
                <a:gd name="T60" fmla="*/ 873 w 1021"/>
                <a:gd name="T61" fmla="*/ 211 h 359"/>
                <a:gd name="T62" fmla="*/ 901 w 1021"/>
                <a:gd name="T63" fmla="*/ 217 h 359"/>
                <a:gd name="T64" fmla="*/ 924 w 1021"/>
                <a:gd name="T65" fmla="*/ 225 h 359"/>
                <a:gd name="T66" fmla="*/ 939 w 1021"/>
                <a:gd name="T67" fmla="*/ 237 h 359"/>
                <a:gd name="T68" fmla="*/ 955 w 1021"/>
                <a:gd name="T69" fmla="*/ 248 h 359"/>
                <a:gd name="T70" fmla="*/ 973 w 1021"/>
                <a:gd name="T71" fmla="*/ 258 h 359"/>
                <a:gd name="T72" fmla="*/ 992 w 1021"/>
                <a:gd name="T73" fmla="*/ 269 h 359"/>
                <a:gd name="T74" fmla="*/ 1006 w 1021"/>
                <a:gd name="T75" fmla="*/ 282 h 359"/>
                <a:gd name="T76" fmla="*/ 1017 w 1021"/>
                <a:gd name="T77" fmla="*/ 293 h 359"/>
                <a:gd name="T78" fmla="*/ 1019 w 1021"/>
                <a:gd name="T79" fmla="*/ 303 h 359"/>
                <a:gd name="T80" fmla="*/ 1013 w 1021"/>
                <a:gd name="T81" fmla="*/ 311 h 359"/>
                <a:gd name="T82" fmla="*/ 1002 w 1021"/>
                <a:gd name="T83" fmla="*/ 318 h 359"/>
                <a:gd name="T84" fmla="*/ 986 w 1021"/>
                <a:gd name="T85" fmla="*/ 326 h 359"/>
                <a:gd name="T86" fmla="*/ 966 w 1021"/>
                <a:gd name="T87" fmla="*/ 332 h 359"/>
                <a:gd name="T88" fmla="*/ 943 w 1021"/>
                <a:gd name="T89" fmla="*/ 339 h 359"/>
                <a:gd name="T90" fmla="*/ 920 w 1021"/>
                <a:gd name="T91" fmla="*/ 345 h 359"/>
                <a:gd name="T92" fmla="*/ 894 w 1021"/>
                <a:gd name="T93" fmla="*/ 350 h 359"/>
                <a:gd name="T94" fmla="*/ 869 w 1021"/>
                <a:gd name="T95" fmla="*/ 354 h 359"/>
                <a:gd name="T96" fmla="*/ 844 w 1021"/>
                <a:gd name="T97" fmla="*/ 356 h 359"/>
                <a:gd name="T98" fmla="*/ 820 w 1021"/>
                <a:gd name="T99" fmla="*/ 358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1" h="359">
                  <a:moveTo>
                    <a:pt x="813" y="358"/>
                  </a:moveTo>
                  <a:lnTo>
                    <a:pt x="454" y="358"/>
                  </a:lnTo>
                  <a:lnTo>
                    <a:pt x="442" y="358"/>
                  </a:lnTo>
                  <a:lnTo>
                    <a:pt x="429" y="357"/>
                  </a:lnTo>
                  <a:lnTo>
                    <a:pt x="417" y="356"/>
                  </a:lnTo>
                  <a:lnTo>
                    <a:pt x="404" y="356"/>
                  </a:lnTo>
                  <a:lnTo>
                    <a:pt x="392" y="354"/>
                  </a:lnTo>
                  <a:lnTo>
                    <a:pt x="379" y="353"/>
                  </a:lnTo>
                  <a:lnTo>
                    <a:pt x="367" y="350"/>
                  </a:lnTo>
                  <a:lnTo>
                    <a:pt x="355" y="349"/>
                  </a:lnTo>
                  <a:lnTo>
                    <a:pt x="343" y="347"/>
                  </a:lnTo>
                  <a:lnTo>
                    <a:pt x="331" y="344"/>
                  </a:lnTo>
                  <a:lnTo>
                    <a:pt x="318" y="341"/>
                  </a:lnTo>
                  <a:lnTo>
                    <a:pt x="306" y="338"/>
                  </a:lnTo>
                  <a:lnTo>
                    <a:pt x="293" y="336"/>
                  </a:lnTo>
                  <a:lnTo>
                    <a:pt x="281" y="332"/>
                  </a:lnTo>
                  <a:lnTo>
                    <a:pt x="268" y="330"/>
                  </a:lnTo>
                  <a:lnTo>
                    <a:pt x="256" y="326"/>
                  </a:lnTo>
                  <a:lnTo>
                    <a:pt x="244" y="323"/>
                  </a:lnTo>
                  <a:lnTo>
                    <a:pt x="232" y="320"/>
                  </a:lnTo>
                  <a:lnTo>
                    <a:pt x="220" y="315"/>
                  </a:lnTo>
                  <a:lnTo>
                    <a:pt x="207" y="312"/>
                  </a:lnTo>
                  <a:lnTo>
                    <a:pt x="194" y="308"/>
                  </a:lnTo>
                  <a:lnTo>
                    <a:pt x="182" y="305"/>
                  </a:lnTo>
                  <a:lnTo>
                    <a:pt x="169" y="302"/>
                  </a:lnTo>
                  <a:lnTo>
                    <a:pt x="157" y="298"/>
                  </a:lnTo>
                  <a:lnTo>
                    <a:pt x="144" y="295"/>
                  </a:lnTo>
                  <a:lnTo>
                    <a:pt x="132" y="291"/>
                  </a:lnTo>
                  <a:lnTo>
                    <a:pt x="120" y="288"/>
                  </a:lnTo>
                  <a:lnTo>
                    <a:pt x="107" y="284"/>
                  </a:lnTo>
                  <a:lnTo>
                    <a:pt x="95" y="282"/>
                  </a:lnTo>
                  <a:lnTo>
                    <a:pt x="83" y="278"/>
                  </a:lnTo>
                  <a:lnTo>
                    <a:pt x="71" y="276"/>
                  </a:lnTo>
                  <a:lnTo>
                    <a:pt x="59" y="272"/>
                  </a:lnTo>
                  <a:lnTo>
                    <a:pt x="52" y="271"/>
                  </a:lnTo>
                  <a:lnTo>
                    <a:pt x="48" y="269"/>
                  </a:lnTo>
                  <a:lnTo>
                    <a:pt x="44" y="266"/>
                  </a:lnTo>
                  <a:lnTo>
                    <a:pt x="41" y="263"/>
                  </a:lnTo>
                  <a:lnTo>
                    <a:pt x="39" y="260"/>
                  </a:lnTo>
                  <a:lnTo>
                    <a:pt x="37" y="255"/>
                  </a:lnTo>
                  <a:lnTo>
                    <a:pt x="36" y="251"/>
                  </a:lnTo>
                  <a:lnTo>
                    <a:pt x="36" y="247"/>
                  </a:lnTo>
                  <a:lnTo>
                    <a:pt x="37" y="243"/>
                  </a:lnTo>
                  <a:lnTo>
                    <a:pt x="39" y="240"/>
                  </a:lnTo>
                  <a:lnTo>
                    <a:pt x="40" y="236"/>
                  </a:lnTo>
                  <a:lnTo>
                    <a:pt x="43" y="233"/>
                  </a:lnTo>
                  <a:lnTo>
                    <a:pt x="46" y="230"/>
                  </a:lnTo>
                  <a:lnTo>
                    <a:pt x="49" y="227"/>
                  </a:lnTo>
                  <a:lnTo>
                    <a:pt x="53" y="225"/>
                  </a:lnTo>
                  <a:lnTo>
                    <a:pt x="59" y="224"/>
                  </a:lnTo>
                  <a:lnTo>
                    <a:pt x="71" y="222"/>
                  </a:lnTo>
                  <a:lnTo>
                    <a:pt x="0" y="0"/>
                  </a:lnTo>
                  <a:lnTo>
                    <a:pt x="51" y="0"/>
                  </a:lnTo>
                  <a:lnTo>
                    <a:pt x="251" y="198"/>
                  </a:lnTo>
                  <a:lnTo>
                    <a:pt x="254" y="200"/>
                  </a:lnTo>
                  <a:lnTo>
                    <a:pt x="257" y="202"/>
                  </a:lnTo>
                  <a:lnTo>
                    <a:pt x="261" y="205"/>
                  </a:lnTo>
                  <a:lnTo>
                    <a:pt x="264" y="207"/>
                  </a:lnTo>
                  <a:lnTo>
                    <a:pt x="267" y="208"/>
                  </a:lnTo>
                  <a:lnTo>
                    <a:pt x="270" y="211"/>
                  </a:lnTo>
                  <a:lnTo>
                    <a:pt x="274" y="212"/>
                  </a:lnTo>
                  <a:lnTo>
                    <a:pt x="278" y="213"/>
                  </a:lnTo>
                  <a:lnTo>
                    <a:pt x="283" y="214"/>
                  </a:lnTo>
                  <a:lnTo>
                    <a:pt x="287" y="215"/>
                  </a:lnTo>
                  <a:lnTo>
                    <a:pt x="291" y="217"/>
                  </a:lnTo>
                  <a:lnTo>
                    <a:pt x="295" y="218"/>
                  </a:lnTo>
                  <a:lnTo>
                    <a:pt x="299" y="218"/>
                  </a:lnTo>
                  <a:lnTo>
                    <a:pt x="304" y="218"/>
                  </a:lnTo>
                  <a:lnTo>
                    <a:pt x="308" y="218"/>
                  </a:lnTo>
                  <a:lnTo>
                    <a:pt x="313" y="218"/>
                  </a:lnTo>
                  <a:lnTo>
                    <a:pt x="603" y="224"/>
                  </a:lnTo>
                  <a:lnTo>
                    <a:pt x="615" y="223"/>
                  </a:lnTo>
                  <a:lnTo>
                    <a:pt x="626" y="221"/>
                  </a:lnTo>
                  <a:lnTo>
                    <a:pt x="637" y="219"/>
                  </a:lnTo>
                  <a:lnTo>
                    <a:pt x="649" y="218"/>
                  </a:lnTo>
                  <a:lnTo>
                    <a:pt x="661" y="216"/>
                  </a:lnTo>
                  <a:lnTo>
                    <a:pt x="673" y="214"/>
                  </a:lnTo>
                  <a:lnTo>
                    <a:pt x="686" y="212"/>
                  </a:lnTo>
                  <a:lnTo>
                    <a:pt x="699" y="212"/>
                  </a:lnTo>
                  <a:lnTo>
                    <a:pt x="712" y="210"/>
                  </a:lnTo>
                  <a:lnTo>
                    <a:pt x="725" y="209"/>
                  </a:lnTo>
                  <a:lnTo>
                    <a:pt x="739" y="208"/>
                  </a:lnTo>
                  <a:lnTo>
                    <a:pt x="752" y="207"/>
                  </a:lnTo>
                  <a:lnTo>
                    <a:pt x="765" y="206"/>
                  </a:lnTo>
                  <a:lnTo>
                    <a:pt x="778" y="206"/>
                  </a:lnTo>
                  <a:lnTo>
                    <a:pt x="791" y="206"/>
                  </a:lnTo>
                  <a:lnTo>
                    <a:pt x="803" y="206"/>
                  </a:lnTo>
                  <a:lnTo>
                    <a:pt x="816" y="206"/>
                  </a:lnTo>
                  <a:lnTo>
                    <a:pt x="829" y="206"/>
                  </a:lnTo>
                  <a:lnTo>
                    <a:pt x="840" y="207"/>
                  </a:lnTo>
                  <a:lnTo>
                    <a:pt x="851" y="208"/>
                  </a:lnTo>
                  <a:lnTo>
                    <a:pt x="862" y="209"/>
                  </a:lnTo>
                  <a:lnTo>
                    <a:pt x="873" y="211"/>
                  </a:lnTo>
                  <a:lnTo>
                    <a:pt x="883" y="212"/>
                  </a:lnTo>
                  <a:lnTo>
                    <a:pt x="892" y="214"/>
                  </a:lnTo>
                  <a:lnTo>
                    <a:pt x="901" y="217"/>
                  </a:lnTo>
                  <a:lnTo>
                    <a:pt x="910" y="219"/>
                  </a:lnTo>
                  <a:lnTo>
                    <a:pt x="917" y="222"/>
                  </a:lnTo>
                  <a:lnTo>
                    <a:pt x="924" y="225"/>
                  </a:lnTo>
                  <a:lnTo>
                    <a:pt x="930" y="230"/>
                  </a:lnTo>
                  <a:lnTo>
                    <a:pt x="936" y="234"/>
                  </a:lnTo>
                  <a:lnTo>
                    <a:pt x="939" y="237"/>
                  </a:lnTo>
                  <a:lnTo>
                    <a:pt x="943" y="243"/>
                  </a:lnTo>
                  <a:lnTo>
                    <a:pt x="949" y="246"/>
                  </a:lnTo>
                  <a:lnTo>
                    <a:pt x="955" y="248"/>
                  </a:lnTo>
                  <a:lnTo>
                    <a:pt x="961" y="252"/>
                  </a:lnTo>
                  <a:lnTo>
                    <a:pt x="967" y="254"/>
                  </a:lnTo>
                  <a:lnTo>
                    <a:pt x="973" y="258"/>
                  </a:lnTo>
                  <a:lnTo>
                    <a:pt x="980" y="262"/>
                  </a:lnTo>
                  <a:lnTo>
                    <a:pt x="985" y="266"/>
                  </a:lnTo>
                  <a:lnTo>
                    <a:pt x="992" y="269"/>
                  </a:lnTo>
                  <a:lnTo>
                    <a:pt x="997" y="273"/>
                  </a:lnTo>
                  <a:lnTo>
                    <a:pt x="1002" y="278"/>
                  </a:lnTo>
                  <a:lnTo>
                    <a:pt x="1006" y="282"/>
                  </a:lnTo>
                  <a:lnTo>
                    <a:pt x="1011" y="285"/>
                  </a:lnTo>
                  <a:lnTo>
                    <a:pt x="1014" y="289"/>
                  </a:lnTo>
                  <a:lnTo>
                    <a:pt x="1017" y="293"/>
                  </a:lnTo>
                  <a:lnTo>
                    <a:pt x="1018" y="297"/>
                  </a:lnTo>
                  <a:lnTo>
                    <a:pt x="1020" y="301"/>
                  </a:lnTo>
                  <a:lnTo>
                    <a:pt x="1019" y="303"/>
                  </a:lnTo>
                  <a:lnTo>
                    <a:pt x="1018" y="305"/>
                  </a:lnTo>
                  <a:lnTo>
                    <a:pt x="1015" y="308"/>
                  </a:lnTo>
                  <a:lnTo>
                    <a:pt x="1013" y="311"/>
                  </a:lnTo>
                  <a:lnTo>
                    <a:pt x="1009" y="314"/>
                  </a:lnTo>
                  <a:lnTo>
                    <a:pt x="1005" y="315"/>
                  </a:lnTo>
                  <a:lnTo>
                    <a:pt x="1002" y="318"/>
                  </a:lnTo>
                  <a:lnTo>
                    <a:pt x="997" y="320"/>
                  </a:lnTo>
                  <a:lnTo>
                    <a:pt x="992" y="323"/>
                  </a:lnTo>
                  <a:lnTo>
                    <a:pt x="986" y="326"/>
                  </a:lnTo>
                  <a:lnTo>
                    <a:pt x="980" y="327"/>
                  </a:lnTo>
                  <a:lnTo>
                    <a:pt x="973" y="331"/>
                  </a:lnTo>
                  <a:lnTo>
                    <a:pt x="966" y="332"/>
                  </a:lnTo>
                  <a:lnTo>
                    <a:pt x="959" y="334"/>
                  </a:lnTo>
                  <a:lnTo>
                    <a:pt x="951" y="338"/>
                  </a:lnTo>
                  <a:lnTo>
                    <a:pt x="943" y="339"/>
                  </a:lnTo>
                  <a:lnTo>
                    <a:pt x="936" y="341"/>
                  </a:lnTo>
                  <a:lnTo>
                    <a:pt x="927" y="344"/>
                  </a:lnTo>
                  <a:lnTo>
                    <a:pt x="920" y="345"/>
                  </a:lnTo>
                  <a:lnTo>
                    <a:pt x="911" y="347"/>
                  </a:lnTo>
                  <a:lnTo>
                    <a:pt x="902" y="349"/>
                  </a:lnTo>
                  <a:lnTo>
                    <a:pt x="894" y="350"/>
                  </a:lnTo>
                  <a:lnTo>
                    <a:pt x="885" y="351"/>
                  </a:lnTo>
                  <a:lnTo>
                    <a:pt x="877" y="353"/>
                  </a:lnTo>
                  <a:lnTo>
                    <a:pt x="869" y="354"/>
                  </a:lnTo>
                  <a:lnTo>
                    <a:pt x="860" y="355"/>
                  </a:lnTo>
                  <a:lnTo>
                    <a:pt x="852" y="356"/>
                  </a:lnTo>
                  <a:lnTo>
                    <a:pt x="844" y="356"/>
                  </a:lnTo>
                  <a:lnTo>
                    <a:pt x="836" y="357"/>
                  </a:lnTo>
                  <a:lnTo>
                    <a:pt x="829" y="357"/>
                  </a:lnTo>
                  <a:lnTo>
                    <a:pt x="820" y="358"/>
                  </a:lnTo>
                  <a:lnTo>
                    <a:pt x="813" y="358"/>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5" name="Freeform 1187"/>
            <p:cNvSpPr>
              <a:spLocks/>
            </p:cNvSpPr>
            <p:nvPr/>
          </p:nvSpPr>
          <p:spPr bwMode="auto">
            <a:xfrm>
              <a:off x="1254" y="2122"/>
              <a:ext cx="1025" cy="363"/>
            </a:xfrm>
            <a:custGeom>
              <a:avLst/>
              <a:gdLst>
                <a:gd name="T0" fmla="*/ 443 w 1025"/>
                <a:gd name="T1" fmla="*/ 362 h 363"/>
                <a:gd name="T2" fmla="*/ 405 w 1025"/>
                <a:gd name="T3" fmla="*/ 360 h 363"/>
                <a:gd name="T4" fmla="*/ 369 w 1025"/>
                <a:gd name="T5" fmla="*/ 354 h 363"/>
                <a:gd name="T6" fmla="*/ 332 w 1025"/>
                <a:gd name="T7" fmla="*/ 348 h 363"/>
                <a:gd name="T8" fmla="*/ 295 w 1025"/>
                <a:gd name="T9" fmla="*/ 340 h 363"/>
                <a:gd name="T10" fmla="*/ 257 w 1025"/>
                <a:gd name="T11" fmla="*/ 330 h 363"/>
                <a:gd name="T12" fmla="*/ 220 w 1025"/>
                <a:gd name="T13" fmla="*/ 319 h 363"/>
                <a:gd name="T14" fmla="*/ 182 w 1025"/>
                <a:gd name="T15" fmla="*/ 309 h 363"/>
                <a:gd name="T16" fmla="*/ 145 w 1025"/>
                <a:gd name="T17" fmla="*/ 298 h 363"/>
                <a:gd name="T18" fmla="*/ 108 w 1025"/>
                <a:gd name="T19" fmla="*/ 288 h 363"/>
                <a:gd name="T20" fmla="*/ 71 w 1025"/>
                <a:gd name="T21" fmla="*/ 278 h 363"/>
                <a:gd name="T22" fmla="*/ 48 w 1025"/>
                <a:gd name="T23" fmla="*/ 271 h 363"/>
                <a:gd name="T24" fmla="*/ 39 w 1025"/>
                <a:gd name="T25" fmla="*/ 262 h 363"/>
                <a:gd name="T26" fmla="*/ 37 w 1025"/>
                <a:gd name="T27" fmla="*/ 250 h 363"/>
                <a:gd name="T28" fmla="*/ 40 w 1025"/>
                <a:gd name="T29" fmla="*/ 239 h 363"/>
                <a:gd name="T30" fmla="*/ 50 w 1025"/>
                <a:gd name="T31" fmla="*/ 230 h 363"/>
                <a:gd name="T32" fmla="*/ 72 w 1025"/>
                <a:gd name="T33" fmla="*/ 224 h 363"/>
                <a:gd name="T34" fmla="*/ 252 w 1025"/>
                <a:gd name="T35" fmla="*/ 199 h 363"/>
                <a:gd name="T36" fmla="*/ 262 w 1025"/>
                <a:gd name="T37" fmla="*/ 207 h 363"/>
                <a:gd name="T38" fmla="*/ 272 w 1025"/>
                <a:gd name="T39" fmla="*/ 213 h 363"/>
                <a:gd name="T40" fmla="*/ 283 w 1025"/>
                <a:gd name="T41" fmla="*/ 217 h 363"/>
                <a:gd name="T42" fmla="*/ 295 w 1025"/>
                <a:gd name="T43" fmla="*/ 220 h 363"/>
                <a:gd name="T44" fmla="*/ 310 w 1025"/>
                <a:gd name="T45" fmla="*/ 221 h 363"/>
                <a:gd name="T46" fmla="*/ 617 w 1025"/>
                <a:gd name="T47" fmla="*/ 225 h 363"/>
                <a:gd name="T48" fmla="*/ 652 w 1025"/>
                <a:gd name="T49" fmla="*/ 220 h 363"/>
                <a:gd name="T50" fmla="*/ 690 w 1025"/>
                <a:gd name="T51" fmla="*/ 215 h 363"/>
                <a:gd name="T52" fmla="*/ 728 w 1025"/>
                <a:gd name="T53" fmla="*/ 211 h 363"/>
                <a:gd name="T54" fmla="*/ 768 w 1025"/>
                <a:gd name="T55" fmla="*/ 209 h 363"/>
                <a:gd name="T56" fmla="*/ 806 w 1025"/>
                <a:gd name="T57" fmla="*/ 208 h 363"/>
                <a:gd name="T58" fmla="*/ 843 w 1025"/>
                <a:gd name="T59" fmla="*/ 210 h 363"/>
                <a:gd name="T60" fmla="*/ 876 w 1025"/>
                <a:gd name="T61" fmla="*/ 213 h 363"/>
                <a:gd name="T62" fmla="*/ 905 w 1025"/>
                <a:gd name="T63" fmla="*/ 219 h 363"/>
                <a:gd name="T64" fmla="*/ 928 w 1025"/>
                <a:gd name="T65" fmla="*/ 228 h 363"/>
                <a:gd name="T66" fmla="*/ 943 w 1025"/>
                <a:gd name="T67" fmla="*/ 241 h 363"/>
                <a:gd name="T68" fmla="*/ 958 w 1025"/>
                <a:gd name="T69" fmla="*/ 251 h 363"/>
                <a:gd name="T70" fmla="*/ 977 w 1025"/>
                <a:gd name="T71" fmla="*/ 261 h 363"/>
                <a:gd name="T72" fmla="*/ 996 w 1025"/>
                <a:gd name="T73" fmla="*/ 272 h 363"/>
                <a:gd name="T74" fmla="*/ 1010 w 1025"/>
                <a:gd name="T75" fmla="*/ 285 h 363"/>
                <a:gd name="T76" fmla="*/ 1021 w 1025"/>
                <a:gd name="T77" fmla="*/ 296 h 363"/>
                <a:gd name="T78" fmla="*/ 1023 w 1025"/>
                <a:gd name="T79" fmla="*/ 306 h 363"/>
                <a:gd name="T80" fmla="*/ 1017 w 1025"/>
                <a:gd name="T81" fmla="*/ 314 h 363"/>
                <a:gd name="T82" fmla="*/ 1006 w 1025"/>
                <a:gd name="T83" fmla="*/ 322 h 363"/>
                <a:gd name="T84" fmla="*/ 990 w 1025"/>
                <a:gd name="T85" fmla="*/ 330 h 363"/>
                <a:gd name="T86" fmla="*/ 970 w 1025"/>
                <a:gd name="T87" fmla="*/ 336 h 363"/>
                <a:gd name="T88" fmla="*/ 947 w 1025"/>
                <a:gd name="T89" fmla="*/ 343 h 363"/>
                <a:gd name="T90" fmla="*/ 923 w 1025"/>
                <a:gd name="T91" fmla="*/ 349 h 363"/>
                <a:gd name="T92" fmla="*/ 897 w 1025"/>
                <a:gd name="T93" fmla="*/ 354 h 363"/>
                <a:gd name="T94" fmla="*/ 872 w 1025"/>
                <a:gd name="T95" fmla="*/ 358 h 363"/>
                <a:gd name="T96" fmla="*/ 847 w 1025"/>
                <a:gd name="T97" fmla="*/ 360 h 363"/>
                <a:gd name="T98" fmla="*/ 824 w 1025"/>
                <a:gd name="T99" fmla="*/ 36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5" h="363">
                  <a:moveTo>
                    <a:pt x="816" y="362"/>
                  </a:moveTo>
                  <a:lnTo>
                    <a:pt x="455" y="362"/>
                  </a:lnTo>
                  <a:lnTo>
                    <a:pt x="443" y="362"/>
                  </a:lnTo>
                  <a:lnTo>
                    <a:pt x="430" y="361"/>
                  </a:lnTo>
                  <a:lnTo>
                    <a:pt x="418" y="360"/>
                  </a:lnTo>
                  <a:lnTo>
                    <a:pt x="405" y="360"/>
                  </a:lnTo>
                  <a:lnTo>
                    <a:pt x="393" y="358"/>
                  </a:lnTo>
                  <a:lnTo>
                    <a:pt x="381" y="357"/>
                  </a:lnTo>
                  <a:lnTo>
                    <a:pt x="369" y="354"/>
                  </a:lnTo>
                  <a:lnTo>
                    <a:pt x="357" y="353"/>
                  </a:lnTo>
                  <a:lnTo>
                    <a:pt x="344" y="350"/>
                  </a:lnTo>
                  <a:lnTo>
                    <a:pt x="332" y="348"/>
                  </a:lnTo>
                  <a:lnTo>
                    <a:pt x="319" y="345"/>
                  </a:lnTo>
                  <a:lnTo>
                    <a:pt x="307" y="342"/>
                  </a:lnTo>
                  <a:lnTo>
                    <a:pt x="295" y="340"/>
                  </a:lnTo>
                  <a:lnTo>
                    <a:pt x="283" y="336"/>
                  </a:lnTo>
                  <a:lnTo>
                    <a:pt x="270" y="333"/>
                  </a:lnTo>
                  <a:lnTo>
                    <a:pt x="257" y="330"/>
                  </a:lnTo>
                  <a:lnTo>
                    <a:pt x="245" y="326"/>
                  </a:lnTo>
                  <a:lnTo>
                    <a:pt x="232" y="323"/>
                  </a:lnTo>
                  <a:lnTo>
                    <a:pt x="220" y="319"/>
                  </a:lnTo>
                  <a:lnTo>
                    <a:pt x="207" y="316"/>
                  </a:lnTo>
                  <a:lnTo>
                    <a:pt x="195" y="312"/>
                  </a:lnTo>
                  <a:lnTo>
                    <a:pt x="182" y="309"/>
                  </a:lnTo>
                  <a:lnTo>
                    <a:pt x="169" y="305"/>
                  </a:lnTo>
                  <a:lnTo>
                    <a:pt x="157" y="301"/>
                  </a:lnTo>
                  <a:lnTo>
                    <a:pt x="145" y="298"/>
                  </a:lnTo>
                  <a:lnTo>
                    <a:pt x="133" y="295"/>
                  </a:lnTo>
                  <a:lnTo>
                    <a:pt x="121" y="291"/>
                  </a:lnTo>
                  <a:lnTo>
                    <a:pt x="108" y="288"/>
                  </a:lnTo>
                  <a:lnTo>
                    <a:pt x="95" y="285"/>
                  </a:lnTo>
                  <a:lnTo>
                    <a:pt x="83" y="282"/>
                  </a:lnTo>
                  <a:lnTo>
                    <a:pt x="71" y="278"/>
                  </a:lnTo>
                  <a:lnTo>
                    <a:pt x="59" y="276"/>
                  </a:lnTo>
                  <a:lnTo>
                    <a:pt x="53" y="274"/>
                  </a:lnTo>
                  <a:lnTo>
                    <a:pt x="48" y="271"/>
                  </a:lnTo>
                  <a:lnTo>
                    <a:pt x="44" y="269"/>
                  </a:lnTo>
                  <a:lnTo>
                    <a:pt x="41" y="265"/>
                  </a:lnTo>
                  <a:lnTo>
                    <a:pt x="39" y="262"/>
                  </a:lnTo>
                  <a:lnTo>
                    <a:pt x="37" y="258"/>
                  </a:lnTo>
                  <a:lnTo>
                    <a:pt x="37" y="254"/>
                  </a:lnTo>
                  <a:lnTo>
                    <a:pt x="37" y="250"/>
                  </a:lnTo>
                  <a:lnTo>
                    <a:pt x="37" y="246"/>
                  </a:lnTo>
                  <a:lnTo>
                    <a:pt x="39" y="242"/>
                  </a:lnTo>
                  <a:lnTo>
                    <a:pt x="40" y="239"/>
                  </a:lnTo>
                  <a:lnTo>
                    <a:pt x="43" y="235"/>
                  </a:lnTo>
                  <a:lnTo>
                    <a:pt x="46" y="233"/>
                  </a:lnTo>
                  <a:lnTo>
                    <a:pt x="50" y="230"/>
                  </a:lnTo>
                  <a:lnTo>
                    <a:pt x="53" y="228"/>
                  </a:lnTo>
                  <a:lnTo>
                    <a:pt x="59" y="227"/>
                  </a:lnTo>
                  <a:lnTo>
                    <a:pt x="72" y="224"/>
                  </a:lnTo>
                  <a:lnTo>
                    <a:pt x="0" y="0"/>
                  </a:lnTo>
                  <a:lnTo>
                    <a:pt x="51" y="0"/>
                  </a:lnTo>
                  <a:lnTo>
                    <a:pt x="252" y="199"/>
                  </a:lnTo>
                  <a:lnTo>
                    <a:pt x="255" y="203"/>
                  </a:lnTo>
                  <a:lnTo>
                    <a:pt x="258" y="205"/>
                  </a:lnTo>
                  <a:lnTo>
                    <a:pt x="262" y="207"/>
                  </a:lnTo>
                  <a:lnTo>
                    <a:pt x="265" y="210"/>
                  </a:lnTo>
                  <a:lnTo>
                    <a:pt x="269" y="211"/>
                  </a:lnTo>
                  <a:lnTo>
                    <a:pt x="272" y="213"/>
                  </a:lnTo>
                  <a:lnTo>
                    <a:pt x="276" y="214"/>
                  </a:lnTo>
                  <a:lnTo>
                    <a:pt x="279" y="216"/>
                  </a:lnTo>
                  <a:lnTo>
                    <a:pt x="283" y="217"/>
                  </a:lnTo>
                  <a:lnTo>
                    <a:pt x="287" y="217"/>
                  </a:lnTo>
                  <a:lnTo>
                    <a:pt x="292" y="219"/>
                  </a:lnTo>
                  <a:lnTo>
                    <a:pt x="295" y="220"/>
                  </a:lnTo>
                  <a:lnTo>
                    <a:pt x="300" y="220"/>
                  </a:lnTo>
                  <a:lnTo>
                    <a:pt x="305" y="221"/>
                  </a:lnTo>
                  <a:lnTo>
                    <a:pt x="310" y="221"/>
                  </a:lnTo>
                  <a:lnTo>
                    <a:pt x="315" y="221"/>
                  </a:lnTo>
                  <a:lnTo>
                    <a:pt x="606" y="227"/>
                  </a:lnTo>
                  <a:lnTo>
                    <a:pt x="617" y="225"/>
                  </a:lnTo>
                  <a:lnTo>
                    <a:pt x="628" y="223"/>
                  </a:lnTo>
                  <a:lnTo>
                    <a:pt x="640" y="222"/>
                  </a:lnTo>
                  <a:lnTo>
                    <a:pt x="652" y="220"/>
                  </a:lnTo>
                  <a:lnTo>
                    <a:pt x="664" y="218"/>
                  </a:lnTo>
                  <a:lnTo>
                    <a:pt x="677" y="217"/>
                  </a:lnTo>
                  <a:lnTo>
                    <a:pt x="690" y="215"/>
                  </a:lnTo>
                  <a:lnTo>
                    <a:pt x="703" y="213"/>
                  </a:lnTo>
                  <a:lnTo>
                    <a:pt x="715" y="212"/>
                  </a:lnTo>
                  <a:lnTo>
                    <a:pt x="728" y="211"/>
                  </a:lnTo>
                  <a:lnTo>
                    <a:pt x="741" y="210"/>
                  </a:lnTo>
                  <a:lnTo>
                    <a:pt x="754" y="210"/>
                  </a:lnTo>
                  <a:lnTo>
                    <a:pt x="768" y="209"/>
                  </a:lnTo>
                  <a:lnTo>
                    <a:pt x="781" y="209"/>
                  </a:lnTo>
                  <a:lnTo>
                    <a:pt x="794" y="208"/>
                  </a:lnTo>
                  <a:lnTo>
                    <a:pt x="806" y="208"/>
                  </a:lnTo>
                  <a:lnTo>
                    <a:pt x="819" y="209"/>
                  </a:lnTo>
                  <a:lnTo>
                    <a:pt x="832" y="209"/>
                  </a:lnTo>
                  <a:lnTo>
                    <a:pt x="843" y="210"/>
                  </a:lnTo>
                  <a:lnTo>
                    <a:pt x="854" y="210"/>
                  </a:lnTo>
                  <a:lnTo>
                    <a:pt x="866" y="211"/>
                  </a:lnTo>
                  <a:lnTo>
                    <a:pt x="876" y="213"/>
                  </a:lnTo>
                  <a:lnTo>
                    <a:pt x="887" y="215"/>
                  </a:lnTo>
                  <a:lnTo>
                    <a:pt x="896" y="217"/>
                  </a:lnTo>
                  <a:lnTo>
                    <a:pt x="905" y="219"/>
                  </a:lnTo>
                  <a:lnTo>
                    <a:pt x="913" y="222"/>
                  </a:lnTo>
                  <a:lnTo>
                    <a:pt x="921" y="224"/>
                  </a:lnTo>
                  <a:lnTo>
                    <a:pt x="928" y="228"/>
                  </a:lnTo>
                  <a:lnTo>
                    <a:pt x="934" y="232"/>
                  </a:lnTo>
                  <a:lnTo>
                    <a:pt x="939" y="236"/>
                  </a:lnTo>
                  <a:lnTo>
                    <a:pt x="943" y="241"/>
                  </a:lnTo>
                  <a:lnTo>
                    <a:pt x="947" y="246"/>
                  </a:lnTo>
                  <a:lnTo>
                    <a:pt x="952" y="248"/>
                  </a:lnTo>
                  <a:lnTo>
                    <a:pt x="958" y="251"/>
                  </a:lnTo>
                  <a:lnTo>
                    <a:pt x="964" y="254"/>
                  </a:lnTo>
                  <a:lnTo>
                    <a:pt x="971" y="258"/>
                  </a:lnTo>
                  <a:lnTo>
                    <a:pt x="977" y="261"/>
                  </a:lnTo>
                  <a:lnTo>
                    <a:pt x="984" y="265"/>
                  </a:lnTo>
                  <a:lnTo>
                    <a:pt x="989" y="268"/>
                  </a:lnTo>
                  <a:lnTo>
                    <a:pt x="996" y="272"/>
                  </a:lnTo>
                  <a:lnTo>
                    <a:pt x="1001" y="277"/>
                  </a:lnTo>
                  <a:lnTo>
                    <a:pt x="1006" y="281"/>
                  </a:lnTo>
                  <a:lnTo>
                    <a:pt x="1010" y="285"/>
                  </a:lnTo>
                  <a:lnTo>
                    <a:pt x="1015" y="289"/>
                  </a:lnTo>
                  <a:lnTo>
                    <a:pt x="1018" y="292"/>
                  </a:lnTo>
                  <a:lnTo>
                    <a:pt x="1021" y="296"/>
                  </a:lnTo>
                  <a:lnTo>
                    <a:pt x="1022" y="301"/>
                  </a:lnTo>
                  <a:lnTo>
                    <a:pt x="1024" y="304"/>
                  </a:lnTo>
                  <a:lnTo>
                    <a:pt x="1023" y="306"/>
                  </a:lnTo>
                  <a:lnTo>
                    <a:pt x="1022" y="309"/>
                  </a:lnTo>
                  <a:lnTo>
                    <a:pt x="1019" y="312"/>
                  </a:lnTo>
                  <a:lnTo>
                    <a:pt x="1017" y="314"/>
                  </a:lnTo>
                  <a:lnTo>
                    <a:pt x="1013" y="317"/>
                  </a:lnTo>
                  <a:lnTo>
                    <a:pt x="1009" y="319"/>
                  </a:lnTo>
                  <a:lnTo>
                    <a:pt x="1006" y="322"/>
                  </a:lnTo>
                  <a:lnTo>
                    <a:pt x="1001" y="324"/>
                  </a:lnTo>
                  <a:lnTo>
                    <a:pt x="996" y="326"/>
                  </a:lnTo>
                  <a:lnTo>
                    <a:pt x="990" y="330"/>
                  </a:lnTo>
                  <a:lnTo>
                    <a:pt x="984" y="331"/>
                  </a:lnTo>
                  <a:lnTo>
                    <a:pt x="977" y="334"/>
                  </a:lnTo>
                  <a:lnTo>
                    <a:pt x="970" y="336"/>
                  </a:lnTo>
                  <a:lnTo>
                    <a:pt x="963" y="338"/>
                  </a:lnTo>
                  <a:lnTo>
                    <a:pt x="955" y="341"/>
                  </a:lnTo>
                  <a:lnTo>
                    <a:pt x="947" y="343"/>
                  </a:lnTo>
                  <a:lnTo>
                    <a:pt x="939" y="345"/>
                  </a:lnTo>
                  <a:lnTo>
                    <a:pt x="931" y="347"/>
                  </a:lnTo>
                  <a:lnTo>
                    <a:pt x="923" y="349"/>
                  </a:lnTo>
                  <a:lnTo>
                    <a:pt x="914" y="350"/>
                  </a:lnTo>
                  <a:lnTo>
                    <a:pt x="906" y="353"/>
                  </a:lnTo>
                  <a:lnTo>
                    <a:pt x="897" y="354"/>
                  </a:lnTo>
                  <a:lnTo>
                    <a:pt x="889" y="355"/>
                  </a:lnTo>
                  <a:lnTo>
                    <a:pt x="880" y="357"/>
                  </a:lnTo>
                  <a:lnTo>
                    <a:pt x="872" y="358"/>
                  </a:lnTo>
                  <a:lnTo>
                    <a:pt x="864" y="359"/>
                  </a:lnTo>
                  <a:lnTo>
                    <a:pt x="855" y="360"/>
                  </a:lnTo>
                  <a:lnTo>
                    <a:pt x="847" y="360"/>
                  </a:lnTo>
                  <a:lnTo>
                    <a:pt x="839" y="361"/>
                  </a:lnTo>
                  <a:lnTo>
                    <a:pt x="832" y="361"/>
                  </a:lnTo>
                  <a:lnTo>
                    <a:pt x="824" y="362"/>
                  </a:lnTo>
                  <a:lnTo>
                    <a:pt x="816" y="36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6" name="Freeform 1188"/>
            <p:cNvSpPr>
              <a:spLocks/>
            </p:cNvSpPr>
            <p:nvPr/>
          </p:nvSpPr>
          <p:spPr bwMode="auto">
            <a:xfrm>
              <a:off x="1254" y="2122"/>
              <a:ext cx="1021" cy="301"/>
            </a:xfrm>
            <a:custGeom>
              <a:avLst/>
              <a:gdLst>
                <a:gd name="T0" fmla="*/ 52 w 1021"/>
                <a:gd name="T1" fmla="*/ 270 h 301"/>
                <a:gd name="T2" fmla="*/ 44 w 1021"/>
                <a:gd name="T3" fmla="*/ 265 h 301"/>
                <a:gd name="T4" fmla="*/ 39 w 1021"/>
                <a:gd name="T5" fmla="*/ 258 h 301"/>
                <a:gd name="T6" fmla="*/ 36 w 1021"/>
                <a:gd name="T7" fmla="*/ 251 h 301"/>
                <a:gd name="T8" fmla="*/ 37 w 1021"/>
                <a:gd name="T9" fmla="*/ 242 h 301"/>
                <a:gd name="T10" fmla="*/ 40 w 1021"/>
                <a:gd name="T11" fmla="*/ 235 h 301"/>
                <a:gd name="T12" fmla="*/ 46 w 1021"/>
                <a:gd name="T13" fmla="*/ 229 h 301"/>
                <a:gd name="T14" fmla="*/ 53 w 1021"/>
                <a:gd name="T15" fmla="*/ 225 h 301"/>
                <a:gd name="T16" fmla="*/ 71 w 1021"/>
                <a:gd name="T17" fmla="*/ 221 h 301"/>
                <a:gd name="T18" fmla="*/ 51 w 1021"/>
                <a:gd name="T19" fmla="*/ 0 h 301"/>
                <a:gd name="T20" fmla="*/ 254 w 1021"/>
                <a:gd name="T21" fmla="*/ 199 h 301"/>
                <a:gd name="T22" fmla="*/ 261 w 1021"/>
                <a:gd name="T23" fmla="*/ 204 h 301"/>
                <a:gd name="T24" fmla="*/ 267 w 1021"/>
                <a:gd name="T25" fmla="*/ 208 h 301"/>
                <a:gd name="T26" fmla="*/ 274 w 1021"/>
                <a:gd name="T27" fmla="*/ 211 h 301"/>
                <a:gd name="T28" fmla="*/ 283 w 1021"/>
                <a:gd name="T29" fmla="*/ 214 h 301"/>
                <a:gd name="T30" fmla="*/ 291 w 1021"/>
                <a:gd name="T31" fmla="*/ 215 h 301"/>
                <a:gd name="T32" fmla="*/ 299 w 1021"/>
                <a:gd name="T33" fmla="*/ 217 h 301"/>
                <a:gd name="T34" fmla="*/ 308 w 1021"/>
                <a:gd name="T35" fmla="*/ 218 h 301"/>
                <a:gd name="T36" fmla="*/ 603 w 1021"/>
                <a:gd name="T37" fmla="*/ 224 h 301"/>
                <a:gd name="T38" fmla="*/ 626 w 1021"/>
                <a:gd name="T39" fmla="*/ 220 h 301"/>
                <a:gd name="T40" fmla="*/ 649 w 1021"/>
                <a:gd name="T41" fmla="*/ 216 h 301"/>
                <a:gd name="T42" fmla="*/ 673 w 1021"/>
                <a:gd name="T43" fmla="*/ 213 h 301"/>
                <a:gd name="T44" fmla="*/ 699 w 1021"/>
                <a:gd name="T45" fmla="*/ 210 h 301"/>
                <a:gd name="T46" fmla="*/ 725 w 1021"/>
                <a:gd name="T47" fmla="*/ 209 h 301"/>
                <a:gd name="T48" fmla="*/ 752 w 1021"/>
                <a:gd name="T49" fmla="*/ 206 h 301"/>
                <a:gd name="T50" fmla="*/ 778 w 1021"/>
                <a:gd name="T51" fmla="*/ 206 h 301"/>
                <a:gd name="T52" fmla="*/ 803 w 1021"/>
                <a:gd name="T53" fmla="*/ 205 h 301"/>
                <a:gd name="T54" fmla="*/ 829 w 1021"/>
                <a:gd name="T55" fmla="*/ 206 h 301"/>
                <a:gd name="T56" fmla="*/ 851 w 1021"/>
                <a:gd name="T57" fmla="*/ 207 h 301"/>
                <a:gd name="T58" fmla="*/ 873 w 1021"/>
                <a:gd name="T59" fmla="*/ 210 h 301"/>
                <a:gd name="T60" fmla="*/ 892 w 1021"/>
                <a:gd name="T61" fmla="*/ 214 h 301"/>
                <a:gd name="T62" fmla="*/ 910 w 1021"/>
                <a:gd name="T63" fmla="*/ 219 h 301"/>
                <a:gd name="T64" fmla="*/ 924 w 1021"/>
                <a:gd name="T65" fmla="*/ 225 h 301"/>
                <a:gd name="T66" fmla="*/ 936 w 1021"/>
                <a:gd name="T67" fmla="*/ 233 h 301"/>
                <a:gd name="T68" fmla="*/ 943 w 1021"/>
                <a:gd name="T69" fmla="*/ 242 h 301"/>
                <a:gd name="T70" fmla="*/ 955 w 1021"/>
                <a:gd name="T71" fmla="*/ 247 h 301"/>
                <a:gd name="T72" fmla="*/ 967 w 1021"/>
                <a:gd name="T73" fmla="*/ 254 h 301"/>
                <a:gd name="T74" fmla="*/ 980 w 1021"/>
                <a:gd name="T75" fmla="*/ 261 h 301"/>
                <a:gd name="T76" fmla="*/ 992 w 1021"/>
                <a:gd name="T77" fmla="*/ 269 h 301"/>
                <a:gd name="T78" fmla="*/ 1002 w 1021"/>
                <a:gd name="T79" fmla="*/ 276 h 301"/>
                <a:gd name="T80" fmla="*/ 1011 w 1021"/>
                <a:gd name="T81" fmla="*/ 284 h 301"/>
                <a:gd name="T82" fmla="*/ 1017 w 1021"/>
                <a:gd name="T83" fmla="*/ 292 h 301"/>
                <a:gd name="T84" fmla="*/ 1020 w 1021"/>
                <a:gd name="T85" fmla="*/ 299 h 301"/>
                <a:gd name="T86" fmla="*/ 164 w 1021"/>
                <a:gd name="T87" fmla="*/ 298 h 301"/>
                <a:gd name="T88" fmla="*/ 157 w 1021"/>
                <a:gd name="T89" fmla="*/ 297 h 301"/>
                <a:gd name="T90" fmla="*/ 150 w 1021"/>
                <a:gd name="T91" fmla="*/ 295 h 301"/>
                <a:gd name="T92" fmla="*/ 144 w 1021"/>
                <a:gd name="T93" fmla="*/ 293 h 301"/>
                <a:gd name="T94" fmla="*/ 137 w 1021"/>
                <a:gd name="T95" fmla="*/ 292 h 301"/>
                <a:gd name="T96" fmla="*/ 130 w 1021"/>
                <a:gd name="T97" fmla="*/ 289 h 301"/>
                <a:gd name="T98" fmla="*/ 123 w 1021"/>
                <a:gd name="T99" fmla="*/ 288 h 301"/>
                <a:gd name="T100" fmla="*/ 116 w 1021"/>
                <a:gd name="T101" fmla="*/ 286 h 301"/>
                <a:gd name="T102" fmla="*/ 110 w 1021"/>
                <a:gd name="T103" fmla="*/ 284 h 301"/>
                <a:gd name="T104" fmla="*/ 102 w 1021"/>
                <a:gd name="T105" fmla="*/ 282 h 301"/>
                <a:gd name="T106" fmla="*/ 96 w 1021"/>
                <a:gd name="T107" fmla="*/ 280 h 301"/>
                <a:gd name="T108" fmla="*/ 89 w 1021"/>
                <a:gd name="T109" fmla="*/ 280 h 301"/>
                <a:gd name="T110" fmla="*/ 82 w 1021"/>
                <a:gd name="T111" fmla="*/ 277 h 301"/>
                <a:gd name="T112" fmla="*/ 75 w 1021"/>
                <a:gd name="T113" fmla="*/ 276 h 301"/>
                <a:gd name="T114" fmla="*/ 68 w 1021"/>
                <a:gd name="T115" fmla="*/ 274 h 301"/>
                <a:gd name="T116" fmla="*/ 61 w 1021"/>
                <a:gd name="T117" fmla="*/ 27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21" h="301">
                  <a:moveTo>
                    <a:pt x="59" y="272"/>
                  </a:moveTo>
                  <a:lnTo>
                    <a:pt x="52" y="270"/>
                  </a:lnTo>
                  <a:lnTo>
                    <a:pt x="48" y="268"/>
                  </a:lnTo>
                  <a:lnTo>
                    <a:pt x="44" y="265"/>
                  </a:lnTo>
                  <a:lnTo>
                    <a:pt x="41" y="262"/>
                  </a:lnTo>
                  <a:lnTo>
                    <a:pt x="39" y="258"/>
                  </a:lnTo>
                  <a:lnTo>
                    <a:pt x="37" y="254"/>
                  </a:lnTo>
                  <a:lnTo>
                    <a:pt x="36" y="251"/>
                  </a:lnTo>
                  <a:lnTo>
                    <a:pt x="36" y="246"/>
                  </a:lnTo>
                  <a:lnTo>
                    <a:pt x="37" y="242"/>
                  </a:lnTo>
                  <a:lnTo>
                    <a:pt x="39" y="239"/>
                  </a:lnTo>
                  <a:lnTo>
                    <a:pt x="40" y="235"/>
                  </a:lnTo>
                  <a:lnTo>
                    <a:pt x="43" y="232"/>
                  </a:lnTo>
                  <a:lnTo>
                    <a:pt x="46" y="229"/>
                  </a:lnTo>
                  <a:lnTo>
                    <a:pt x="49" y="227"/>
                  </a:lnTo>
                  <a:lnTo>
                    <a:pt x="53" y="225"/>
                  </a:lnTo>
                  <a:lnTo>
                    <a:pt x="59" y="224"/>
                  </a:lnTo>
                  <a:lnTo>
                    <a:pt x="71" y="221"/>
                  </a:lnTo>
                  <a:lnTo>
                    <a:pt x="0" y="0"/>
                  </a:lnTo>
                  <a:lnTo>
                    <a:pt x="51" y="0"/>
                  </a:lnTo>
                  <a:lnTo>
                    <a:pt x="251" y="197"/>
                  </a:lnTo>
                  <a:lnTo>
                    <a:pt x="254" y="199"/>
                  </a:lnTo>
                  <a:lnTo>
                    <a:pt x="257" y="202"/>
                  </a:lnTo>
                  <a:lnTo>
                    <a:pt x="261" y="204"/>
                  </a:lnTo>
                  <a:lnTo>
                    <a:pt x="264" y="206"/>
                  </a:lnTo>
                  <a:lnTo>
                    <a:pt x="267" y="208"/>
                  </a:lnTo>
                  <a:lnTo>
                    <a:pt x="270" y="210"/>
                  </a:lnTo>
                  <a:lnTo>
                    <a:pt x="274" y="211"/>
                  </a:lnTo>
                  <a:lnTo>
                    <a:pt x="278" y="212"/>
                  </a:lnTo>
                  <a:lnTo>
                    <a:pt x="283" y="214"/>
                  </a:lnTo>
                  <a:lnTo>
                    <a:pt x="287" y="215"/>
                  </a:lnTo>
                  <a:lnTo>
                    <a:pt x="291" y="215"/>
                  </a:lnTo>
                  <a:lnTo>
                    <a:pt x="295" y="216"/>
                  </a:lnTo>
                  <a:lnTo>
                    <a:pt x="299" y="217"/>
                  </a:lnTo>
                  <a:lnTo>
                    <a:pt x="304" y="218"/>
                  </a:lnTo>
                  <a:lnTo>
                    <a:pt x="308" y="218"/>
                  </a:lnTo>
                  <a:lnTo>
                    <a:pt x="313" y="218"/>
                  </a:lnTo>
                  <a:lnTo>
                    <a:pt x="603" y="224"/>
                  </a:lnTo>
                  <a:lnTo>
                    <a:pt x="615" y="222"/>
                  </a:lnTo>
                  <a:lnTo>
                    <a:pt x="626" y="220"/>
                  </a:lnTo>
                  <a:lnTo>
                    <a:pt x="637" y="219"/>
                  </a:lnTo>
                  <a:lnTo>
                    <a:pt x="649" y="216"/>
                  </a:lnTo>
                  <a:lnTo>
                    <a:pt x="661" y="215"/>
                  </a:lnTo>
                  <a:lnTo>
                    <a:pt x="673" y="213"/>
                  </a:lnTo>
                  <a:lnTo>
                    <a:pt x="686" y="212"/>
                  </a:lnTo>
                  <a:lnTo>
                    <a:pt x="699" y="210"/>
                  </a:lnTo>
                  <a:lnTo>
                    <a:pt x="712" y="210"/>
                  </a:lnTo>
                  <a:lnTo>
                    <a:pt x="725" y="209"/>
                  </a:lnTo>
                  <a:lnTo>
                    <a:pt x="739" y="207"/>
                  </a:lnTo>
                  <a:lnTo>
                    <a:pt x="752" y="206"/>
                  </a:lnTo>
                  <a:lnTo>
                    <a:pt x="765" y="206"/>
                  </a:lnTo>
                  <a:lnTo>
                    <a:pt x="778" y="206"/>
                  </a:lnTo>
                  <a:lnTo>
                    <a:pt x="791" y="205"/>
                  </a:lnTo>
                  <a:lnTo>
                    <a:pt x="803" y="205"/>
                  </a:lnTo>
                  <a:lnTo>
                    <a:pt x="816" y="206"/>
                  </a:lnTo>
                  <a:lnTo>
                    <a:pt x="829" y="206"/>
                  </a:lnTo>
                  <a:lnTo>
                    <a:pt x="840" y="206"/>
                  </a:lnTo>
                  <a:lnTo>
                    <a:pt x="851" y="207"/>
                  </a:lnTo>
                  <a:lnTo>
                    <a:pt x="862" y="209"/>
                  </a:lnTo>
                  <a:lnTo>
                    <a:pt x="873" y="210"/>
                  </a:lnTo>
                  <a:lnTo>
                    <a:pt x="883" y="212"/>
                  </a:lnTo>
                  <a:lnTo>
                    <a:pt x="892" y="214"/>
                  </a:lnTo>
                  <a:lnTo>
                    <a:pt x="901" y="215"/>
                  </a:lnTo>
                  <a:lnTo>
                    <a:pt x="910" y="219"/>
                  </a:lnTo>
                  <a:lnTo>
                    <a:pt x="917" y="221"/>
                  </a:lnTo>
                  <a:lnTo>
                    <a:pt x="924" y="225"/>
                  </a:lnTo>
                  <a:lnTo>
                    <a:pt x="930" y="228"/>
                  </a:lnTo>
                  <a:lnTo>
                    <a:pt x="936" y="233"/>
                  </a:lnTo>
                  <a:lnTo>
                    <a:pt x="939" y="237"/>
                  </a:lnTo>
                  <a:lnTo>
                    <a:pt x="943" y="242"/>
                  </a:lnTo>
                  <a:lnTo>
                    <a:pt x="949" y="245"/>
                  </a:lnTo>
                  <a:lnTo>
                    <a:pt x="955" y="247"/>
                  </a:lnTo>
                  <a:lnTo>
                    <a:pt x="961" y="251"/>
                  </a:lnTo>
                  <a:lnTo>
                    <a:pt x="967" y="254"/>
                  </a:lnTo>
                  <a:lnTo>
                    <a:pt x="973" y="257"/>
                  </a:lnTo>
                  <a:lnTo>
                    <a:pt x="980" y="261"/>
                  </a:lnTo>
                  <a:lnTo>
                    <a:pt x="985" y="264"/>
                  </a:lnTo>
                  <a:lnTo>
                    <a:pt x="992" y="269"/>
                  </a:lnTo>
                  <a:lnTo>
                    <a:pt x="997" y="273"/>
                  </a:lnTo>
                  <a:lnTo>
                    <a:pt x="1002" y="276"/>
                  </a:lnTo>
                  <a:lnTo>
                    <a:pt x="1006" y="280"/>
                  </a:lnTo>
                  <a:lnTo>
                    <a:pt x="1011" y="284"/>
                  </a:lnTo>
                  <a:lnTo>
                    <a:pt x="1014" y="288"/>
                  </a:lnTo>
                  <a:lnTo>
                    <a:pt x="1017" y="292"/>
                  </a:lnTo>
                  <a:lnTo>
                    <a:pt x="1018" y="296"/>
                  </a:lnTo>
                  <a:lnTo>
                    <a:pt x="1020" y="299"/>
                  </a:lnTo>
                  <a:lnTo>
                    <a:pt x="167" y="300"/>
                  </a:lnTo>
                  <a:lnTo>
                    <a:pt x="164" y="298"/>
                  </a:lnTo>
                  <a:lnTo>
                    <a:pt x="161" y="298"/>
                  </a:lnTo>
                  <a:lnTo>
                    <a:pt x="157" y="297"/>
                  </a:lnTo>
                  <a:lnTo>
                    <a:pt x="153" y="296"/>
                  </a:lnTo>
                  <a:lnTo>
                    <a:pt x="150" y="295"/>
                  </a:lnTo>
                  <a:lnTo>
                    <a:pt x="147" y="294"/>
                  </a:lnTo>
                  <a:lnTo>
                    <a:pt x="144" y="293"/>
                  </a:lnTo>
                  <a:lnTo>
                    <a:pt x="140" y="292"/>
                  </a:lnTo>
                  <a:lnTo>
                    <a:pt x="137" y="292"/>
                  </a:lnTo>
                  <a:lnTo>
                    <a:pt x="134" y="291"/>
                  </a:lnTo>
                  <a:lnTo>
                    <a:pt x="130" y="289"/>
                  </a:lnTo>
                  <a:lnTo>
                    <a:pt x="127" y="289"/>
                  </a:lnTo>
                  <a:lnTo>
                    <a:pt x="123" y="288"/>
                  </a:lnTo>
                  <a:lnTo>
                    <a:pt x="120" y="286"/>
                  </a:lnTo>
                  <a:lnTo>
                    <a:pt x="116" y="286"/>
                  </a:lnTo>
                  <a:lnTo>
                    <a:pt x="113" y="286"/>
                  </a:lnTo>
                  <a:lnTo>
                    <a:pt x="110" y="284"/>
                  </a:lnTo>
                  <a:lnTo>
                    <a:pt x="106" y="283"/>
                  </a:lnTo>
                  <a:lnTo>
                    <a:pt x="102" y="282"/>
                  </a:lnTo>
                  <a:lnTo>
                    <a:pt x="100" y="281"/>
                  </a:lnTo>
                  <a:lnTo>
                    <a:pt x="96" y="280"/>
                  </a:lnTo>
                  <a:lnTo>
                    <a:pt x="93" y="280"/>
                  </a:lnTo>
                  <a:lnTo>
                    <a:pt x="89" y="280"/>
                  </a:lnTo>
                  <a:lnTo>
                    <a:pt x="85" y="278"/>
                  </a:lnTo>
                  <a:lnTo>
                    <a:pt x="82" y="277"/>
                  </a:lnTo>
                  <a:lnTo>
                    <a:pt x="79" y="276"/>
                  </a:lnTo>
                  <a:lnTo>
                    <a:pt x="75" y="276"/>
                  </a:lnTo>
                  <a:lnTo>
                    <a:pt x="72" y="274"/>
                  </a:lnTo>
                  <a:lnTo>
                    <a:pt x="68" y="274"/>
                  </a:lnTo>
                  <a:lnTo>
                    <a:pt x="64" y="273"/>
                  </a:lnTo>
                  <a:lnTo>
                    <a:pt x="61" y="273"/>
                  </a:lnTo>
                  <a:lnTo>
                    <a:pt x="59" y="272"/>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7" name="Freeform 1189"/>
            <p:cNvSpPr>
              <a:spLocks/>
            </p:cNvSpPr>
            <p:nvPr/>
          </p:nvSpPr>
          <p:spPr bwMode="auto">
            <a:xfrm>
              <a:off x="1366" y="2411"/>
              <a:ext cx="905" cy="15"/>
            </a:xfrm>
            <a:custGeom>
              <a:avLst/>
              <a:gdLst>
                <a:gd name="T0" fmla="*/ 899 w 905"/>
                <a:gd name="T1" fmla="*/ 0 h 15"/>
                <a:gd name="T2" fmla="*/ 0 w 905"/>
                <a:gd name="T3" fmla="*/ 0 h 15"/>
                <a:gd name="T4" fmla="*/ 23 w 905"/>
                <a:gd name="T5" fmla="*/ 14 h 15"/>
                <a:gd name="T6" fmla="*/ 904 w 905"/>
                <a:gd name="T7" fmla="*/ 14 h 15"/>
                <a:gd name="T8" fmla="*/ 903 w 905"/>
                <a:gd name="T9" fmla="*/ 14 h 15"/>
                <a:gd name="T10" fmla="*/ 902 w 905"/>
                <a:gd name="T11" fmla="*/ 9 h 15"/>
                <a:gd name="T12" fmla="*/ 902 w 905"/>
                <a:gd name="T13" fmla="*/ 4 h 15"/>
                <a:gd name="T14" fmla="*/ 900 w 905"/>
                <a:gd name="T15" fmla="*/ 4 h 15"/>
                <a:gd name="T16" fmla="*/ 899 w 90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15">
                  <a:moveTo>
                    <a:pt x="899" y="0"/>
                  </a:moveTo>
                  <a:lnTo>
                    <a:pt x="0" y="0"/>
                  </a:lnTo>
                  <a:lnTo>
                    <a:pt x="23" y="14"/>
                  </a:lnTo>
                  <a:lnTo>
                    <a:pt x="904" y="14"/>
                  </a:lnTo>
                  <a:lnTo>
                    <a:pt x="903" y="14"/>
                  </a:lnTo>
                  <a:lnTo>
                    <a:pt x="902" y="9"/>
                  </a:lnTo>
                  <a:lnTo>
                    <a:pt x="902" y="4"/>
                  </a:lnTo>
                  <a:lnTo>
                    <a:pt x="900" y="4"/>
                  </a:lnTo>
                  <a:lnTo>
                    <a:pt x="899" y="0"/>
                  </a:lnTo>
                </a:path>
              </a:pathLst>
            </a:custGeom>
            <a:solidFill>
              <a:srgbClr val="007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8" name="Freeform 1190"/>
            <p:cNvSpPr>
              <a:spLocks/>
            </p:cNvSpPr>
            <p:nvPr/>
          </p:nvSpPr>
          <p:spPr bwMode="auto">
            <a:xfrm>
              <a:off x="1328" y="2401"/>
              <a:ext cx="936" cy="15"/>
            </a:xfrm>
            <a:custGeom>
              <a:avLst/>
              <a:gdLst>
                <a:gd name="T0" fmla="*/ 927 w 936"/>
                <a:gd name="T1" fmla="*/ 0 h 15"/>
                <a:gd name="T2" fmla="*/ 0 w 936"/>
                <a:gd name="T3" fmla="*/ 0 h 15"/>
                <a:gd name="T4" fmla="*/ 26 w 936"/>
                <a:gd name="T5" fmla="*/ 14 h 15"/>
                <a:gd name="T6" fmla="*/ 935 w 936"/>
                <a:gd name="T7" fmla="*/ 14 h 15"/>
                <a:gd name="T8" fmla="*/ 933 w 936"/>
                <a:gd name="T9" fmla="*/ 14 h 15"/>
                <a:gd name="T10" fmla="*/ 933 w 936"/>
                <a:gd name="T11" fmla="*/ 7 h 15"/>
                <a:gd name="T12" fmla="*/ 931 w 936"/>
                <a:gd name="T13" fmla="*/ 7 h 15"/>
                <a:gd name="T14" fmla="*/ 930 w 936"/>
                <a:gd name="T15" fmla="*/ 7 h 15"/>
                <a:gd name="T16" fmla="*/ 929 w 936"/>
                <a:gd name="T17" fmla="*/ 0 h 15"/>
                <a:gd name="T18" fmla="*/ 929 w 936"/>
                <a:gd name="T19" fmla="*/ 0 h 15"/>
                <a:gd name="T20" fmla="*/ 927 w 93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6" h="15">
                  <a:moveTo>
                    <a:pt x="927" y="0"/>
                  </a:moveTo>
                  <a:lnTo>
                    <a:pt x="0" y="0"/>
                  </a:lnTo>
                  <a:lnTo>
                    <a:pt x="26" y="14"/>
                  </a:lnTo>
                  <a:lnTo>
                    <a:pt x="935" y="14"/>
                  </a:lnTo>
                  <a:lnTo>
                    <a:pt x="933" y="14"/>
                  </a:lnTo>
                  <a:lnTo>
                    <a:pt x="933" y="7"/>
                  </a:lnTo>
                  <a:lnTo>
                    <a:pt x="931" y="7"/>
                  </a:lnTo>
                  <a:lnTo>
                    <a:pt x="930" y="7"/>
                  </a:lnTo>
                  <a:lnTo>
                    <a:pt x="929" y="0"/>
                  </a:lnTo>
                  <a:lnTo>
                    <a:pt x="929" y="0"/>
                  </a:lnTo>
                  <a:lnTo>
                    <a:pt x="927" y="0"/>
                  </a:lnTo>
                </a:path>
              </a:pathLst>
            </a:custGeom>
            <a:solidFill>
              <a:srgbClr val="FF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39" name="Freeform 1191"/>
            <p:cNvSpPr>
              <a:spLocks/>
            </p:cNvSpPr>
            <p:nvPr/>
          </p:nvSpPr>
          <p:spPr bwMode="auto">
            <a:xfrm>
              <a:off x="2114" y="2411"/>
              <a:ext cx="118" cy="15"/>
            </a:xfrm>
            <a:custGeom>
              <a:avLst/>
              <a:gdLst>
                <a:gd name="T0" fmla="*/ 113 w 118"/>
                <a:gd name="T1" fmla="*/ 0 h 15"/>
                <a:gd name="T2" fmla="*/ 117 w 118"/>
                <a:gd name="T3" fmla="*/ 14 h 15"/>
                <a:gd name="T4" fmla="*/ 109 w 118"/>
                <a:gd name="T5" fmla="*/ 0 h 15"/>
                <a:gd name="T6" fmla="*/ 105 w 118"/>
                <a:gd name="T7" fmla="*/ 14 h 15"/>
                <a:gd name="T8" fmla="*/ 109 w 118"/>
                <a:gd name="T9" fmla="*/ 0 h 15"/>
                <a:gd name="T10" fmla="*/ 97 w 118"/>
                <a:gd name="T11" fmla="*/ 0 h 15"/>
                <a:gd name="T12" fmla="*/ 101 w 118"/>
                <a:gd name="T13" fmla="*/ 14 h 15"/>
                <a:gd name="T14" fmla="*/ 93 w 118"/>
                <a:gd name="T15" fmla="*/ 0 h 15"/>
                <a:gd name="T16" fmla="*/ 89 w 118"/>
                <a:gd name="T17" fmla="*/ 14 h 15"/>
                <a:gd name="T18" fmla="*/ 93 w 118"/>
                <a:gd name="T19" fmla="*/ 0 h 15"/>
                <a:gd name="T20" fmla="*/ 81 w 118"/>
                <a:gd name="T21" fmla="*/ 0 h 15"/>
                <a:gd name="T22" fmla="*/ 85 w 118"/>
                <a:gd name="T23" fmla="*/ 14 h 15"/>
                <a:gd name="T24" fmla="*/ 77 w 118"/>
                <a:gd name="T25" fmla="*/ 0 h 15"/>
                <a:gd name="T26" fmla="*/ 73 w 118"/>
                <a:gd name="T27" fmla="*/ 14 h 15"/>
                <a:gd name="T28" fmla="*/ 77 w 118"/>
                <a:gd name="T29" fmla="*/ 0 h 15"/>
                <a:gd name="T30" fmla="*/ 64 w 118"/>
                <a:gd name="T31" fmla="*/ 0 h 15"/>
                <a:gd name="T32" fmla="*/ 69 w 118"/>
                <a:gd name="T33" fmla="*/ 14 h 15"/>
                <a:gd name="T34" fmla="*/ 60 w 118"/>
                <a:gd name="T35" fmla="*/ 0 h 15"/>
                <a:gd name="T36" fmla="*/ 56 w 118"/>
                <a:gd name="T37" fmla="*/ 14 h 15"/>
                <a:gd name="T38" fmla="*/ 60 w 118"/>
                <a:gd name="T39" fmla="*/ 0 h 15"/>
                <a:gd name="T40" fmla="*/ 48 w 118"/>
                <a:gd name="T41" fmla="*/ 0 h 15"/>
                <a:gd name="T42" fmla="*/ 52 w 118"/>
                <a:gd name="T43" fmla="*/ 14 h 15"/>
                <a:gd name="T44" fmla="*/ 44 w 118"/>
                <a:gd name="T45" fmla="*/ 0 h 15"/>
                <a:gd name="T46" fmla="*/ 40 w 118"/>
                <a:gd name="T47" fmla="*/ 14 h 15"/>
                <a:gd name="T48" fmla="*/ 44 w 118"/>
                <a:gd name="T49" fmla="*/ 0 h 15"/>
                <a:gd name="T50" fmla="*/ 32 w 118"/>
                <a:gd name="T51" fmla="*/ 0 h 15"/>
                <a:gd name="T52" fmla="*/ 36 w 118"/>
                <a:gd name="T53" fmla="*/ 14 h 15"/>
                <a:gd name="T54" fmla="*/ 28 w 118"/>
                <a:gd name="T55" fmla="*/ 0 h 15"/>
                <a:gd name="T56" fmla="*/ 24 w 118"/>
                <a:gd name="T57" fmla="*/ 14 h 15"/>
                <a:gd name="T58" fmla="*/ 28 w 118"/>
                <a:gd name="T59" fmla="*/ 0 h 15"/>
                <a:gd name="T60" fmla="*/ 16 w 118"/>
                <a:gd name="T61" fmla="*/ 0 h 15"/>
                <a:gd name="T62" fmla="*/ 20 w 118"/>
                <a:gd name="T63" fmla="*/ 14 h 15"/>
                <a:gd name="T64" fmla="*/ 12 w 118"/>
                <a:gd name="T65" fmla="*/ 0 h 15"/>
                <a:gd name="T66" fmla="*/ 8 w 118"/>
                <a:gd name="T67" fmla="*/ 14 h 15"/>
                <a:gd name="T68" fmla="*/ 12 w 118"/>
                <a:gd name="T69" fmla="*/ 0 h 15"/>
                <a:gd name="T70" fmla="*/ 0 w 118"/>
                <a:gd name="T71" fmla="*/ 0 h 15"/>
                <a:gd name="T72" fmla="*/ 4 w 118"/>
                <a:gd name="T73" fmla="*/ 14 h 15"/>
                <a:gd name="T74" fmla="*/ 117 w 118"/>
                <a:gd name="T7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5">
                  <a:moveTo>
                    <a:pt x="117" y="0"/>
                  </a:moveTo>
                  <a:lnTo>
                    <a:pt x="113" y="0"/>
                  </a:lnTo>
                  <a:lnTo>
                    <a:pt x="113" y="14"/>
                  </a:lnTo>
                  <a:lnTo>
                    <a:pt x="117" y="14"/>
                  </a:lnTo>
                  <a:lnTo>
                    <a:pt x="117" y="0"/>
                  </a:lnTo>
                  <a:lnTo>
                    <a:pt x="109" y="0"/>
                  </a:lnTo>
                  <a:lnTo>
                    <a:pt x="105" y="0"/>
                  </a:lnTo>
                  <a:lnTo>
                    <a:pt x="105" y="14"/>
                  </a:lnTo>
                  <a:lnTo>
                    <a:pt x="109" y="14"/>
                  </a:lnTo>
                  <a:lnTo>
                    <a:pt x="109" y="0"/>
                  </a:lnTo>
                  <a:lnTo>
                    <a:pt x="101" y="0"/>
                  </a:lnTo>
                  <a:lnTo>
                    <a:pt x="97" y="0"/>
                  </a:lnTo>
                  <a:lnTo>
                    <a:pt x="97" y="14"/>
                  </a:lnTo>
                  <a:lnTo>
                    <a:pt x="101" y="14"/>
                  </a:lnTo>
                  <a:lnTo>
                    <a:pt x="101" y="0"/>
                  </a:lnTo>
                  <a:lnTo>
                    <a:pt x="93" y="0"/>
                  </a:lnTo>
                  <a:lnTo>
                    <a:pt x="89" y="0"/>
                  </a:lnTo>
                  <a:lnTo>
                    <a:pt x="89" y="14"/>
                  </a:lnTo>
                  <a:lnTo>
                    <a:pt x="93" y="14"/>
                  </a:lnTo>
                  <a:lnTo>
                    <a:pt x="93" y="0"/>
                  </a:lnTo>
                  <a:lnTo>
                    <a:pt x="85" y="0"/>
                  </a:lnTo>
                  <a:lnTo>
                    <a:pt x="81" y="0"/>
                  </a:lnTo>
                  <a:lnTo>
                    <a:pt x="81" y="14"/>
                  </a:lnTo>
                  <a:lnTo>
                    <a:pt x="85" y="14"/>
                  </a:lnTo>
                  <a:lnTo>
                    <a:pt x="85" y="0"/>
                  </a:lnTo>
                  <a:lnTo>
                    <a:pt x="77" y="0"/>
                  </a:lnTo>
                  <a:lnTo>
                    <a:pt x="73" y="0"/>
                  </a:lnTo>
                  <a:lnTo>
                    <a:pt x="73" y="14"/>
                  </a:lnTo>
                  <a:lnTo>
                    <a:pt x="77" y="14"/>
                  </a:lnTo>
                  <a:lnTo>
                    <a:pt x="77" y="0"/>
                  </a:lnTo>
                  <a:lnTo>
                    <a:pt x="69" y="0"/>
                  </a:lnTo>
                  <a:lnTo>
                    <a:pt x="64" y="0"/>
                  </a:lnTo>
                  <a:lnTo>
                    <a:pt x="64" y="14"/>
                  </a:lnTo>
                  <a:lnTo>
                    <a:pt x="69" y="14"/>
                  </a:lnTo>
                  <a:lnTo>
                    <a:pt x="69" y="0"/>
                  </a:lnTo>
                  <a:lnTo>
                    <a:pt x="60" y="0"/>
                  </a:lnTo>
                  <a:lnTo>
                    <a:pt x="56" y="0"/>
                  </a:lnTo>
                  <a:lnTo>
                    <a:pt x="56" y="14"/>
                  </a:lnTo>
                  <a:lnTo>
                    <a:pt x="60" y="14"/>
                  </a:lnTo>
                  <a:lnTo>
                    <a:pt x="60" y="0"/>
                  </a:lnTo>
                  <a:lnTo>
                    <a:pt x="52" y="0"/>
                  </a:lnTo>
                  <a:lnTo>
                    <a:pt x="48" y="0"/>
                  </a:lnTo>
                  <a:lnTo>
                    <a:pt x="48" y="14"/>
                  </a:lnTo>
                  <a:lnTo>
                    <a:pt x="52" y="14"/>
                  </a:lnTo>
                  <a:lnTo>
                    <a:pt x="52" y="0"/>
                  </a:lnTo>
                  <a:lnTo>
                    <a:pt x="44" y="0"/>
                  </a:lnTo>
                  <a:lnTo>
                    <a:pt x="40" y="0"/>
                  </a:lnTo>
                  <a:lnTo>
                    <a:pt x="40" y="14"/>
                  </a:lnTo>
                  <a:lnTo>
                    <a:pt x="44" y="14"/>
                  </a:lnTo>
                  <a:lnTo>
                    <a:pt x="44" y="0"/>
                  </a:lnTo>
                  <a:lnTo>
                    <a:pt x="36" y="0"/>
                  </a:lnTo>
                  <a:lnTo>
                    <a:pt x="32" y="0"/>
                  </a:lnTo>
                  <a:lnTo>
                    <a:pt x="32" y="14"/>
                  </a:lnTo>
                  <a:lnTo>
                    <a:pt x="36" y="14"/>
                  </a:lnTo>
                  <a:lnTo>
                    <a:pt x="36" y="0"/>
                  </a:lnTo>
                  <a:lnTo>
                    <a:pt x="28" y="0"/>
                  </a:lnTo>
                  <a:lnTo>
                    <a:pt x="24" y="0"/>
                  </a:lnTo>
                  <a:lnTo>
                    <a:pt x="24" y="14"/>
                  </a:lnTo>
                  <a:lnTo>
                    <a:pt x="28" y="14"/>
                  </a:lnTo>
                  <a:lnTo>
                    <a:pt x="28" y="0"/>
                  </a:lnTo>
                  <a:lnTo>
                    <a:pt x="20" y="0"/>
                  </a:lnTo>
                  <a:lnTo>
                    <a:pt x="16" y="0"/>
                  </a:lnTo>
                  <a:lnTo>
                    <a:pt x="16" y="14"/>
                  </a:lnTo>
                  <a:lnTo>
                    <a:pt x="20" y="14"/>
                  </a:lnTo>
                  <a:lnTo>
                    <a:pt x="20" y="0"/>
                  </a:lnTo>
                  <a:lnTo>
                    <a:pt x="12" y="0"/>
                  </a:lnTo>
                  <a:lnTo>
                    <a:pt x="8" y="0"/>
                  </a:lnTo>
                  <a:lnTo>
                    <a:pt x="8" y="14"/>
                  </a:lnTo>
                  <a:lnTo>
                    <a:pt x="12" y="14"/>
                  </a:lnTo>
                  <a:lnTo>
                    <a:pt x="12" y="0"/>
                  </a:lnTo>
                  <a:lnTo>
                    <a:pt x="4" y="0"/>
                  </a:lnTo>
                  <a:lnTo>
                    <a:pt x="0" y="0"/>
                  </a:lnTo>
                  <a:lnTo>
                    <a:pt x="0" y="14"/>
                  </a:lnTo>
                  <a:lnTo>
                    <a:pt x="4" y="14"/>
                  </a:lnTo>
                  <a:lnTo>
                    <a:pt x="4" y="0"/>
                  </a:lnTo>
                  <a:lnTo>
                    <a:pt x="11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0" name="Freeform 1192"/>
            <p:cNvSpPr>
              <a:spLocks/>
            </p:cNvSpPr>
            <p:nvPr/>
          </p:nvSpPr>
          <p:spPr bwMode="auto">
            <a:xfrm>
              <a:off x="222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1" name="Freeform 1193"/>
            <p:cNvSpPr>
              <a:spLocks/>
            </p:cNvSpPr>
            <p:nvPr/>
          </p:nvSpPr>
          <p:spPr bwMode="auto">
            <a:xfrm>
              <a:off x="221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2" name="Freeform 1194"/>
            <p:cNvSpPr>
              <a:spLocks/>
            </p:cNvSpPr>
            <p:nvPr/>
          </p:nvSpPr>
          <p:spPr bwMode="auto">
            <a:xfrm>
              <a:off x="220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3" name="Freeform 1195"/>
            <p:cNvSpPr>
              <a:spLocks/>
            </p:cNvSpPr>
            <p:nvPr/>
          </p:nvSpPr>
          <p:spPr bwMode="auto">
            <a:xfrm>
              <a:off x="219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4" name="Freeform 1196"/>
            <p:cNvSpPr>
              <a:spLocks/>
            </p:cNvSpPr>
            <p:nvPr/>
          </p:nvSpPr>
          <p:spPr bwMode="auto">
            <a:xfrm>
              <a:off x="218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5" name="Freeform 1197"/>
            <p:cNvSpPr>
              <a:spLocks/>
            </p:cNvSpPr>
            <p:nvPr/>
          </p:nvSpPr>
          <p:spPr bwMode="auto">
            <a:xfrm>
              <a:off x="218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6" name="Freeform 1198"/>
            <p:cNvSpPr>
              <a:spLocks/>
            </p:cNvSpPr>
            <p:nvPr/>
          </p:nvSpPr>
          <p:spPr bwMode="auto">
            <a:xfrm>
              <a:off x="217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7" name="Freeform 1199"/>
            <p:cNvSpPr>
              <a:spLocks/>
            </p:cNvSpPr>
            <p:nvPr/>
          </p:nvSpPr>
          <p:spPr bwMode="auto">
            <a:xfrm>
              <a:off x="216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8" name="Freeform 1200"/>
            <p:cNvSpPr>
              <a:spLocks/>
            </p:cNvSpPr>
            <p:nvPr/>
          </p:nvSpPr>
          <p:spPr bwMode="auto">
            <a:xfrm>
              <a:off x="215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49" name="Freeform 1201"/>
            <p:cNvSpPr>
              <a:spLocks/>
            </p:cNvSpPr>
            <p:nvPr/>
          </p:nvSpPr>
          <p:spPr bwMode="auto">
            <a:xfrm>
              <a:off x="214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0" name="Freeform 1202"/>
            <p:cNvSpPr>
              <a:spLocks/>
            </p:cNvSpPr>
            <p:nvPr/>
          </p:nvSpPr>
          <p:spPr bwMode="auto">
            <a:xfrm>
              <a:off x="213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1" name="Freeform 1203"/>
            <p:cNvSpPr>
              <a:spLocks/>
            </p:cNvSpPr>
            <p:nvPr/>
          </p:nvSpPr>
          <p:spPr bwMode="auto">
            <a:xfrm>
              <a:off x="213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2" name="Freeform 1204"/>
            <p:cNvSpPr>
              <a:spLocks/>
            </p:cNvSpPr>
            <p:nvPr/>
          </p:nvSpPr>
          <p:spPr bwMode="auto">
            <a:xfrm>
              <a:off x="212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3" name="Freeform 1205"/>
            <p:cNvSpPr>
              <a:spLocks/>
            </p:cNvSpPr>
            <p:nvPr/>
          </p:nvSpPr>
          <p:spPr bwMode="auto">
            <a:xfrm>
              <a:off x="211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4" name="Freeform 1206"/>
            <p:cNvSpPr>
              <a:spLocks/>
            </p:cNvSpPr>
            <p:nvPr/>
          </p:nvSpPr>
          <p:spPr bwMode="auto">
            <a:xfrm>
              <a:off x="210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5" name="Freeform 1207"/>
            <p:cNvSpPr>
              <a:spLocks/>
            </p:cNvSpPr>
            <p:nvPr/>
          </p:nvSpPr>
          <p:spPr bwMode="auto">
            <a:xfrm>
              <a:off x="1970" y="2357"/>
              <a:ext cx="94" cy="15"/>
            </a:xfrm>
            <a:custGeom>
              <a:avLst/>
              <a:gdLst>
                <a:gd name="T0" fmla="*/ 4 w 94"/>
                <a:gd name="T1" fmla="*/ 0 h 15"/>
                <a:gd name="T2" fmla="*/ 0 w 94"/>
                <a:gd name="T3" fmla="*/ 0 h 15"/>
                <a:gd name="T4" fmla="*/ 0 w 94"/>
                <a:gd name="T5" fmla="*/ 14 h 15"/>
                <a:gd name="T6" fmla="*/ 4 w 94"/>
                <a:gd name="T7" fmla="*/ 14 h 15"/>
                <a:gd name="T8" fmla="*/ 4 w 94"/>
                <a:gd name="T9" fmla="*/ 0 h 15"/>
                <a:gd name="T10" fmla="*/ 12 w 94"/>
                <a:gd name="T11" fmla="*/ 0 h 15"/>
                <a:gd name="T12" fmla="*/ 8 w 94"/>
                <a:gd name="T13" fmla="*/ 0 h 15"/>
                <a:gd name="T14" fmla="*/ 8 w 94"/>
                <a:gd name="T15" fmla="*/ 14 h 15"/>
                <a:gd name="T16" fmla="*/ 12 w 94"/>
                <a:gd name="T17" fmla="*/ 14 h 15"/>
                <a:gd name="T18" fmla="*/ 12 w 94"/>
                <a:gd name="T19" fmla="*/ 0 h 15"/>
                <a:gd name="T20" fmla="*/ 21 w 94"/>
                <a:gd name="T21" fmla="*/ 0 h 15"/>
                <a:gd name="T22" fmla="*/ 16 w 94"/>
                <a:gd name="T23" fmla="*/ 0 h 15"/>
                <a:gd name="T24" fmla="*/ 16 w 94"/>
                <a:gd name="T25" fmla="*/ 14 h 15"/>
                <a:gd name="T26" fmla="*/ 21 w 94"/>
                <a:gd name="T27" fmla="*/ 14 h 15"/>
                <a:gd name="T28" fmla="*/ 21 w 94"/>
                <a:gd name="T29" fmla="*/ 0 h 15"/>
                <a:gd name="T30" fmla="*/ 29 w 94"/>
                <a:gd name="T31" fmla="*/ 0 h 15"/>
                <a:gd name="T32" fmla="*/ 24 w 94"/>
                <a:gd name="T33" fmla="*/ 0 h 15"/>
                <a:gd name="T34" fmla="*/ 24 w 94"/>
                <a:gd name="T35" fmla="*/ 14 h 15"/>
                <a:gd name="T36" fmla="*/ 29 w 94"/>
                <a:gd name="T37" fmla="*/ 14 h 15"/>
                <a:gd name="T38" fmla="*/ 29 w 94"/>
                <a:gd name="T39" fmla="*/ 0 h 15"/>
                <a:gd name="T40" fmla="*/ 37 w 94"/>
                <a:gd name="T41" fmla="*/ 0 h 15"/>
                <a:gd name="T42" fmla="*/ 32 w 94"/>
                <a:gd name="T43" fmla="*/ 0 h 15"/>
                <a:gd name="T44" fmla="*/ 32 w 94"/>
                <a:gd name="T45" fmla="*/ 14 h 15"/>
                <a:gd name="T46" fmla="*/ 37 w 94"/>
                <a:gd name="T47" fmla="*/ 14 h 15"/>
                <a:gd name="T48" fmla="*/ 37 w 94"/>
                <a:gd name="T49" fmla="*/ 0 h 15"/>
                <a:gd name="T50" fmla="*/ 45 w 94"/>
                <a:gd name="T51" fmla="*/ 0 h 15"/>
                <a:gd name="T52" fmla="*/ 40 w 94"/>
                <a:gd name="T53" fmla="*/ 0 h 15"/>
                <a:gd name="T54" fmla="*/ 40 w 94"/>
                <a:gd name="T55" fmla="*/ 14 h 15"/>
                <a:gd name="T56" fmla="*/ 45 w 94"/>
                <a:gd name="T57" fmla="*/ 14 h 15"/>
                <a:gd name="T58" fmla="*/ 45 w 94"/>
                <a:gd name="T59" fmla="*/ 0 h 15"/>
                <a:gd name="T60" fmla="*/ 53 w 94"/>
                <a:gd name="T61" fmla="*/ 0 h 15"/>
                <a:gd name="T62" fmla="*/ 48 w 94"/>
                <a:gd name="T63" fmla="*/ 0 h 15"/>
                <a:gd name="T64" fmla="*/ 48 w 94"/>
                <a:gd name="T65" fmla="*/ 14 h 15"/>
                <a:gd name="T66" fmla="*/ 53 w 94"/>
                <a:gd name="T67" fmla="*/ 14 h 15"/>
                <a:gd name="T68" fmla="*/ 53 w 94"/>
                <a:gd name="T69" fmla="*/ 0 h 15"/>
                <a:gd name="T70" fmla="*/ 61 w 94"/>
                <a:gd name="T71" fmla="*/ 0 h 15"/>
                <a:gd name="T72" fmla="*/ 56 w 94"/>
                <a:gd name="T73" fmla="*/ 0 h 15"/>
                <a:gd name="T74" fmla="*/ 56 w 94"/>
                <a:gd name="T75" fmla="*/ 14 h 15"/>
                <a:gd name="T76" fmla="*/ 61 w 94"/>
                <a:gd name="T77" fmla="*/ 14 h 15"/>
                <a:gd name="T78" fmla="*/ 61 w 94"/>
                <a:gd name="T79" fmla="*/ 0 h 15"/>
                <a:gd name="T80" fmla="*/ 69 w 94"/>
                <a:gd name="T81" fmla="*/ 0 h 15"/>
                <a:gd name="T82" fmla="*/ 64 w 94"/>
                <a:gd name="T83" fmla="*/ 0 h 15"/>
                <a:gd name="T84" fmla="*/ 64 w 94"/>
                <a:gd name="T85" fmla="*/ 14 h 15"/>
                <a:gd name="T86" fmla="*/ 69 w 94"/>
                <a:gd name="T87" fmla="*/ 14 h 15"/>
                <a:gd name="T88" fmla="*/ 69 w 94"/>
                <a:gd name="T89" fmla="*/ 0 h 15"/>
                <a:gd name="T90" fmla="*/ 77 w 94"/>
                <a:gd name="T91" fmla="*/ 0 h 15"/>
                <a:gd name="T92" fmla="*/ 72 w 94"/>
                <a:gd name="T93" fmla="*/ 0 h 15"/>
                <a:gd name="T94" fmla="*/ 72 w 94"/>
                <a:gd name="T95" fmla="*/ 14 h 15"/>
                <a:gd name="T96" fmla="*/ 77 w 94"/>
                <a:gd name="T97" fmla="*/ 14 h 15"/>
                <a:gd name="T98" fmla="*/ 77 w 94"/>
                <a:gd name="T99" fmla="*/ 0 h 15"/>
                <a:gd name="T100" fmla="*/ 85 w 94"/>
                <a:gd name="T101" fmla="*/ 0 h 15"/>
                <a:gd name="T102" fmla="*/ 81 w 94"/>
                <a:gd name="T103" fmla="*/ 0 h 15"/>
                <a:gd name="T104" fmla="*/ 81 w 94"/>
                <a:gd name="T105" fmla="*/ 14 h 15"/>
                <a:gd name="T106" fmla="*/ 85 w 94"/>
                <a:gd name="T107" fmla="*/ 14 h 15"/>
                <a:gd name="T108" fmla="*/ 85 w 94"/>
                <a:gd name="T109" fmla="*/ 0 h 15"/>
                <a:gd name="T110" fmla="*/ 93 w 94"/>
                <a:gd name="T111" fmla="*/ 0 h 15"/>
                <a:gd name="T112" fmla="*/ 89 w 94"/>
                <a:gd name="T113" fmla="*/ 0 h 15"/>
                <a:gd name="T114" fmla="*/ 89 w 94"/>
                <a:gd name="T115" fmla="*/ 14 h 15"/>
                <a:gd name="T116" fmla="*/ 93 w 94"/>
                <a:gd name="T117" fmla="*/ 14 h 15"/>
                <a:gd name="T118" fmla="*/ 93 w 94"/>
                <a:gd name="T119" fmla="*/ 0 h 15"/>
                <a:gd name="T120" fmla="*/ 4 w 94"/>
                <a:gd name="T1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15">
                  <a:moveTo>
                    <a:pt x="4" y="0"/>
                  </a:moveTo>
                  <a:lnTo>
                    <a:pt x="0" y="0"/>
                  </a:lnTo>
                  <a:lnTo>
                    <a:pt x="0" y="14"/>
                  </a:lnTo>
                  <a:lnTo>
                    <a:pt x="4" y="14"/>
                  </a:lnTo>
                  <a:lnTo>
                    <a:pt x="4" y="0"/>
                  </a:lnTo>
                  <a:lnTo>
                    <a:pt x="12" y="0"/>
                  </a:lnTo>
                  <a:lnTo>
                    <a:pt x="8" y="0"/>
                  </a:lnTo>
                  <a:lnTo>
                    <a:pt x="8" y="14"/>
                  </a:lnTo>
                  <a:lnTo>
                    <a:pt x="12" y="14"/>
                  </a:lnTo>
                  <a:lnTo>
                    <a:pt x="12" y="0"/>
                  </a:lnTo>
                  <a:lnTo>
                    <a:pt x="21" y="0"/>
                  </a:lnTo>
                  <a:lnTo>
                    <a:pt x="16" y="0"/>
                  </a:lnTo>
                  <a:lnTo>
                    <a:pt x="16" y="14"/>
                  </a:lnTo>
                  <a:lnTo>
                    <a:pt x="21" y="14"/>
                  </a:lnTo>
                  <a:lnTo>
                    <a:pt x="21" y="0"/>
                  </a:lnTo>
                  <a:lnTo>
                    <a:pt x="29" y="0"/>
                  </a:lnTo>
                  <a:lnTo>
                    <a:pt x="24" y="0"/>
                  </a:lnTo>
                  <a:lnTo>
                    <a:pt x="24" y="14"/>
                  </a:lnTo>
                  <a:lnTo>
                    <a:pt x="29" y="14"/>
                  </a:lnTo>
                  <a:lnTo>
                    <a:pt x="29" y="0"/>
                  </a:lnTo>
                  <a:lnTo>
                    <a:pt x="37" y="0"/>
                  </a:lnTo>
                  <a:lnTo>
                    <a:pt x="32" y="0"/>
                  </a:lnTo>
                  <a:lnTo>
                    <a:pt x="32" y="14"/>
                  </a:lnTo>
                  <a:lnTo>
                    <a:pt x="37" y="14"/>
                  </a:lnTo>
                  <a:lnTo>
                    <a:pt x="37" y="0"/>
                  </a:lnTo>
                  <a:lnTo>
                    <a:pt x="45" y="0"/>
                  </a:lnTo>
                  <a:lnTo>
                    <a:pt x="40" y="0"/>
                  </a:lnTo>
                  <a:lnTo>
                    <a:pt x="40" y="14"/>
                  </a:lnTo>
                  <a:lnTo>
                    <a:pt x="45" y="14"/>
                  </a:lnTo>
                  <a:lnTo>
                    <a:pt x="45" y="0"/>
                  </a:lnTo>
                  <a:lnTo>
                    <a:pt x="53" y="0"/>
                  </a:lnTo>
                  <a:lnTo>
                    <a:pt x="48" y="0"/>
                  </a:lnTo>
                  <a:lnTo>
                    <a:pt x="48" y="14"/>
                  </a:lnTo>
                  <a:lnTo>
                    <a:pt x="53" y="14"/>
                  </a:lnTo>
                  <a:lnTo>
                    <a:pt x="53" y="0"/>
                  </a:lnTo>
                  <a:lnTo>
                    <a:pt x="61" y="0"/>
                  </a:lnTo>
                  <a:lnTo>
                    <a:pt x="56" y="0"/>
                  </a:lnTo>
                  <a:lnTo>
                    <a:pt x="56" y="14"/>
                  </a:lnTo>
                  <a:lnTo>
                    <a:pt x="61" y="14"/>
                  </a:lnTo>
                  <a:lnTo>
                    <a:pt x="61" y="0"/>
                  </a:lnTo>
                  <a:lnTo>
                    <a:pt x="69" y="0"/>
                  </a:lnTo>
                  <a:lnTo>
                    <a:pt x="64" y="0"/>
                  </a:lnTo>
                  <a:lnTo>
                    <a:pt x="64" y="14"/>
                  </a:lnTo>
                  <a:lnTo>
                    <a:pt x="69" y="14"/>
                  </a:lnTo>
                  <a:lnTo>
                    <a:pt x="69" y="0"/>
                  </a:lnTo>
                  <a:lnTo>
                    <a:pt x="77" y="0"/>
                  </a:lnTo>
                  <a:lnTo>
                    <a:pt x="72" y="0"/>
                  </a:lnTo>
                  <a:lnTo>
                    <a:pt x="72" y="14"/>
                  </a:lnTo>
                  <a:lnTo>
                    <a:pt x="77" y="14"/>
                  </a:lnTo>
                  <a:lnTo>
                    <a:pt x="77" y="0"/>
                  </a:lnTo>
                  <a:lnTo>
                    <a:pt x="85" y="0"/>
                  </a:lnTo>
                  <a:lnTo>
                    <a:pt x="81" y="0"/>
                  </a:lnTo>
                  <a:lnTo>
                    <a:pt x="81" y="14"/>
                  </a:lnTo>
                  <a:lnTo>
                    <a:pt x="85" y="14"/>
                  </a:lnTo>
                  <a:lnTo>
                    <a:pt x="85" y="0"/>
                  </a:lnTo>
                  <a:lnTo>
                    <a:pt x="93" y="0"/>
                  </a:lnTo>
                  <a:lnTo>
                    <a:pt x="89" y="0"/>
                  </a:lnTo>
                  <a:lnTo>
                    <a:pt x="89" y="14"/>
                  </a:lnTo>
                  <a:lnTo>
                    <a:pt x="93" y="14"/>
                  </a:lnTo>
                  <a:lnTo>
                    <a:pt x="93" y="0"/>
                  </a:lnTo>
                  <a:lnTo>
                    <a:pt x="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6" name="Freeform 1208"/>
            <p:cNvSpPr>
              <a:spLocks/>
            </p:cNvSpPr>
            <p:nvPr/>
          </p:nvSpPr>
          <p:spPr bwMode="auto">
            <a:xfrm>
              <a:off x="1961"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7" name="Freeform 1209"/>
            <p:cNvSpPr>
              <a:spLocks/>
            </p:cNvSpPr>
            <p:nvPr/>
          </p:nvSpPr>
          <p:spPr bwMode="auto">
            <a:xfrm>
              <a:off x="1970"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8" name="Freeform 1210"/>
            <p:cNvSpPr>
              <a:spLocks/>
            </p:cNvSpPr>
            <p:nvPr/>
          </p:nvSpPr>
          <p:spPr bwMode="auto">
            <a:xfrm>
              <a:off x="1978"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59" name="Freeform 1211"/>
            <p:cNvSpPr>
              <a:spLocks/>
            </p:cNvSpPr>
            <p:nvPr/>
          </p:nvSpPr>
          <p:spPr bwMode="auto">
            <a:xfrm>
              <a:off x="1986"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0" name="Freeform 1212"/>
            <p:cNvSpPr>
              <a:spLocks/>
            </p:cNvSpPr>
            <p:nvPr/>
          </p:nvSpPr>
          <p:spPr bwMode="auto">
            <a:xfrm>
              <a:off x="1995"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1" name="Freeform 1213"/>
            <p:cNvSpPr>
              <a:spLocks/>
            </p:cNvSpPr>
            <p:nvPr/>
          </p:nvSpPr>
          <p:spPr bwMode="auto">
            <a:xfrm>
              <a:off x="2003"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2" name="Freeform 1214"/>
            <p:cNvSpPr>
              <a:spLocks/>
            </p:cNvSpPr>
            <p:nvPr/>
          </p:nvSpPr>
          <p:spPr bwMode="auto">
            <a:xfrm>
              <a:off x="2012"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3" name="Freeform 1215"/>
            <p:cNvSpPr>
              <a:spLocks/>
            </p:cNvSpPr>
            <p:nvPr/>
          </p:nvSpPr>
          <p:spPr bwMode="auto">
            <a:xfrm>
              <a:off x="2020"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4" name="Freeform 1216"/>
            <p:cNvSpPr>
              <a:spLocks/>
            </p:cNvSpPr>
            <p:nvPr/>
          </p:nvSpPr>
          <p:spPr bwMode="auto">
            <a:xfrm>
              <a:off x="2029"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5" name="Freeform 1217"/>
            <p:cNvSpPr>
              <a:spLocks/>
            </p:cNvSpPr>
            <p:nvPr/>
          </p:nvSpPr>
          <p:spPr bwMode="auto">
            <a:xfrm>
              <a:off x="2037"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6" name="Freeform 1218"/>
            <p:cNvSpPr>
              <a:spLocks/>
            </p:cNvSpPr>
            <p:nvPr/>
          </p:nvSpPr>
          <p:spPr bwMode="auto">
            <a:xfrm>
              <a:off x="2045"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7" name="Freeform 1219"/>
            <p:cNvSpPr>
              <a:spLocks/>
            </p:cNvSpPr>
            <p:nvPr/>
          </p:nvSpPr>
          <p:spPr bwMode="auto">
            <a:xfrm>
              <a:off x="2054" y="2357"/>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8" name="Freeform 1220"/>
            <p:cNvSpPr>
              <a:spLocks/>
            </p:cNvSpPr>
            <p:nvPr/>
          </p:nvSpPr>
          <p:spPr bwMode="auto">
            <a:xfrm>
              <a:off x="1979" y="2411"/>
              <a:ext cx="111" cy="15"/>
            </a:xfrm>
            <a:custGeom>
              <a:avLst/>
              <a:gdLst>
                <a:gd name="T0" fmla="*/ 106 w 111"/>
                <a:gd name="T1" fmla="*/ 0 h 15"/>
                <a:gd name="T2" fmla="*/ 110 w 111"/>
                <a:gd name="T3" fmla="*/ 14 h 15"/>
                <a:gd name="T4" fmla="*/ 101 w 111"/>
                <a:gd name="T5" fmla="*/ 0 h 15"/>
                <a:gd name="T6" fmla="*/ 98 w 111"/>
                <a:gd name="T7" fmla="*/ 14 h 15"/>
                <a:gd name="T8" fmla="*/ 101 w 111"/>
                <a:gd name="T9" fmla="*/ 0 h 15"/>
                <a:gd name="T10" fmla="*/ 89 w 111"/>
                <a:gd name="T11" fmla="*/ 0 h 15"/>
                <a:gd name="T12" fmla="*/ 93 w 111"/>
                <a:gd name="T13" fmla="*/ 14 h 15"/>
                <a:gd name="T14" fmla="*/ 86 w 111"/>
                <a:gd name="T15" fmla="*/ 0 h 15"/>
                <a:gd name="T16" fmla="*/ 81 w 111"/>
                <a:gd name="T17" fmla="*/ 14 h 15"/>
                <a:gd name="T18" fmla="*/ 86 w 111"/>
                <a:gd name="T19" fmla="*/ 0 h 15"/>
                <a:gd name="T20" fmla="*/ 73 w 111"/>
                <a:gd name="T21" fmla="*/ 0 h 15"/>
                <a:gd name="T22" fmla="*/ 77 w 111"/>
                <a:gd name="T23" fmla="*/ 14 h 15"/>
                <a:gd name="T24" fmla="*/ 69 w 111"/>
                <a:gd name="T25" fmla="*/ 0 h 15"/>
                <a:gd name="T26" fmla="*/ 65 w 111"/>
                <a:gd name="T27" fmla="*/ 14 h 15"/>
                <a:gd name="T28" fmla="*/ 69 w 111"/>
                <a:gd name="T29" fmla="*/ 0 h 15"/>
                <a:gd name="T30" fmla="*/ 57 w 111"/>
                <a:gd name="T31" fmla="*/ 0 h 15"/>
                <a:gd name="T32" fmla="*/ 61 w 111"/>
                <a:gd name="T33" fmla="*/ 14 h 15"/>
                <a:gd name="T34" fmla="*/ 52 w 111"/>
                <a:gd name="T35" fmla="*/ 0 h 15"/>
                <a:gd name="T36" fmla="*/ 48 w 111"/>
                <a:gd name="T37" fmla="*/ 14 h 15"/>
                <a:gd name="T38" fmla="*/ 52 w 111"/>
                <a:gd name="T39" fmla="*/ 0 h 15"/>
                <a:gd name="T40" fmla="*/ 40 w 111"/>
                <a:gd name="T41" fmla="*/ 0 h 15"/>
                <a:gd name="T42" fmla="*/ 45 w 111"/>
                <a:gd name="T43" fmla="*/ 14 h 15"/>
                <a:gd name="T44" fmla="*/ 37 w 111"/>
                <a:gd name="T45" fmla="*/ 0 h 15"/>
                <a:gd name="T46" fmla="*/ 32 w 111"/>
                <a:gd name="T47" fmla="*/ 14 h 15"/>
                <a:gd name="T48" fmla="*/ 37 w 111"/>
                <a:gd name="T49" fmla="*/ 0 h 15"/>
                <a:gd name="T50" fmla="*/ 24 w 111"/>
                <a:gd name="T51" fmla="*/ 0 h 15"/>
                <a:gd name="T52" fmla="*/ 29 w 111"/>
                <a:gd name="T53" fmla="*/ 14 h 15"/>
                <a:gd name="T54" fmla="*/ 20 w 111"/>
                <a:gd name="T55" fmla="*/ 0 h 15"/>
                <a:gd name="T56" fmla="*/ 16 w 111"/>
                <a:gd name="T57" fmla="*/ 14 h 15"/>
                <a:gd name="T58" fmla="*/ 20 w 111"/>
                <a:gd name="T59" fmla="*/ 0 h 15"/>
                <a:gd name="T60" fmla="*/ 8 w 111"/>
                <a:gd name="T61" fmla="*/ 0 h 15"/>
                <a:gd name="T62" fmla="*/ 12 w 111"/>
                <a:gd name="T63" fmla="*/ 14 h 15"/>
                <a:gd name="T64" fmla="*/ 4 w 111"/>
                <a:gd name="T65" fmla="*/ 0 h 15"/>
                <a:gd name="T66" fmla="*/ 0 w 111"/>
                <a:gd name="T67" fmla="*/ 14 h 15"/>
                <a:gd name="T68" fmla="*/ 4 w 111"/>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1" h="15">
                  <a:moveTo>
                    <a:pt x="110" y="0"/>
                  </a:moveTo>
                  <a:lnTo>
                    <a:pt x="106" y="0"/>
                  </a:lnTo>
                  <a:lnTo>
                    <a:pt x="106" y="14"/>
                  </a:lnTo>
                  <a:lnTo>
                    <a:pt x="110" y="14"/>
                  </a:lnTo>
                  <a:lnTo>
                    <a:pt x="110" y="0"/>
                  </a:lnTo>
                  <a:lnTo>
                    <a:pt x="101" y="0"/>
                  </a:lnTo>
                  <a:lnTo>
                    <a:pt x="98" y="0"/>
                  </a:lnTo>
                  <a:lnTo>
                    <a:pt x="98" y="14"/>
                  </a:lnTo>
                  <a:lnTo>
                    <a:pt x="101" y="14"/>
                  </a:lnTo>
                  <a:lnTo>
                    <a:pt x="101" y="0"/>
                  </a:lnTo>
                  <a:lnTo>
                    <a:pt x="93" y="0"/>
                  </a:lnTo>
                  <a:lnTo>
                    <a:pt x="89" y="0"/>
                  </a:lnTo>
                  <a:lnTo>
                    <a:pt x="89" y="14"/>
                  </a:lnTo>
                  <a:lnTo>
                    <a:pt x="93" y="14"/>
                  </a:lnTo>
                  <a:lnTo>
                    <a:pt x="93" y="0"/>
                  </a:lnTo>
                  <a:lnTo>
                    <a:pt x="86" y="0"/>
                  </a:lnTo>
                  <a:lnTo>
                    <a:pt x="81" y="0"/>
                  </a:lnTo>
                  <a:lnTo>
                    <a:pt x="81" y="14"/>
                  </a:lnTo>
                  <a:lnTo>
                    <a:pt x="86" y="14"/>
                  </a:lnTo>
                  <a:lnTo>
                    <a:pt x="86" y="0"/>
                  </a:lnTo>
                  <a:lnTo>
                    <a:pt x="77" y="0"/>
                  </a:lnTo>
                  <a:lnTo>
                    <a:pt x="73" y="0"/>
                  </a:lnTo>
                  <a:lnTo>
                    <a:pt x="73" y="14"/>
                  </a:lnTo>
                  <a:lnTo>
                    <a:pt x="77" y="14"/>
                  </a:lnTo>
                  <a:lnTo>
                    <a:pt x="77" y="0"/>
                  </a:lnTo>
                  <a:lnTo>
                    <a:pt x="69" y="0"/>
                  </a:lnTo>
                  <a:lnTo>
                    <a:pt x="65" y="0"/>
                  </a:lnTo>
                  <a:lnTo>
                    <a:pt x="65" y="14"/>
                  </a:lnTo>
                  <a:lnTo>
                    <a:pt x="69" y="14"/>
                  </a:lnTo>
                  <a:lnTo>
                    <a:pt x="69" y="0"/>
                  </a:lnTo>
                  <a:lnTo>
                    <a:pt x="61" y="0"/>
                  </a:lnTo>
                  <a:lnTo>
                    <a:pt x="57" y="0"/>
                  </a:lnTo>
                  <a:lnTo>
                    <a:pt x="57" y="14"/>
                  </a:lnTo>
                  <a:lnTo>
                    <a:pt x="61" y="14"/>
                  </a:lnTo>
                  <a:lnTo>
                    <a:pt x="61" y="0"/>
                  </a:lnTo>
                  <a:lnTo>
                    <a:pt x="52" y="0"/>
                  </a:lnTo>
                  <a:lnTo>
                    <a:pt x="48" y="0"/>
                  </a:lnTo>
                  <a:lnTo>
                    <a:pt x="48" y="14"/>
                  </a:lnTo>
                  <a:lnTo>
                    <a:pt x="52" y="14"/>
                  </a:lnTo>
                  <a:lnTo>
                    <a:pt x="52" y="0"/>
                  </a:lnTo>
                  <a:lnTo>
                    <a:pt x="45" y="0"/>
                  </a:lnTo>
                  <a:lnTo>
                    <a:pt x="40" y="0"/>
                  </a:lnTo>
                  <a:lnTo>
                    <a:pt x="40" y="14"/>
                  </a:lnTo>
                  <a:lnTo>
                    <a:pt x="45" y="14"/>
                  </a:lnTo>
                  <a:lnTo>
                    <a:pt x="45" y="0"/>
                  </a:lnTo>
                  <a:lnTo>
                    <a:pt x="37" y="0"/>
                  </a:lnTo>
                  <a:lnTo>
                    <a:pt x="32" y="0"/>
                  </a:lnTo>
                  <a:lnTo>
                    <a:pt x="32" y="14"/>
                  </a:lnTo>
                  <a:lnTo>
                    <a:pt x="37" y="14"/>
                  </a:lnTo>
                  <a:lnTo>
                    <a:pt x="37" y="0"/>
                  </a:lnTo>
                  <a:lnTo>
                    <a:pt x="29" y="0"/>
                  </a:lnTo>
                  <a:lnTo>
                    <a:pt x="24" y="0"/>
                  </a:lnTo>
                  <a:lnTo>
                    <a:pt x="24" y="14"/>
                  </a:lnTo>
                  <a:lnTo>
                    <a:pt x="29" y="14"/>
                  </a:lnTo>
                  <a:lnTo>
                    <a:pt x="29" y="0"/>
                  </a:lnTo>
                  <a:lnTo>
                    <a:pt x="20" y="0"/>
                  </a:lnTo>
                  <a:lnTo>
                    <a:pt x="16" y="0"/>
                  </a:lnTo>
                  <a:lnTo>
                    <a:pt x="16" y="14"/>
                  </a:lnTo>
                  <a:lnTo>
                    <a:pt x="20" y="14"/>
                  </a:lnTo>
                  <a:lnTo>
                    <a:pt x="20" y="0"/>
                  </a:lnTo>
                  <a:lnTo>
                    <a:pt x="12" y="0"/>
                  </a:lnTo>
                  <a:lnTo>
                    <a:pt x="8" y="0"/>
                  </a:lnTo>
                  <a:lnTo>
                    <a:pt x="8" y="14"/>
                  </a:lnTo>
                  <a:lnTo>
                    <a:pt x="12" y="14"/>
                  </a:lnTo>
                  <a:lnTo>
                    <a:pt x="12" y="0"/>
                  </a:lnTo>
                  <a:lnTo>
                    <a:pt x="4" y="0"/>
                  </a:lnTo>
                  <a:lnTo>
                    <a:pt x="0" y="0"/>
                  </a:lnTo>
                  <a:lnTo>
                    <a:pt x="0" y="14"/>
                  </a:lnTo>
                  <a:lnTo>
                    <a:pt x="4" y="14"/>
                  </a:lnTo>
                  <a:lnTo>
                    <a:pt x="4" y="0"/>
                  </a:lnTo>
                  <a:lnTo>
                    <a:pt x="11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69" name="Freeform 1221"/>
            <p:cNvSpPr>
              <a:spLocks/>
            </p:cNvSpPr>
            <p:nvPr/>
          </p:nvSpPr>
          <p:spPr bwMode="auto">
            <a:xfrm>
              <a:off x="208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0" name="Freeform 1222"/>
            <p:cNvSpPr>
              <a:spLocks/>
            </p:cNvSpPr>
            <p:nvPr/>
          </p:nvSpPr>
          <p:spPr bwMode="auto">
            <a:xfrm>
              <a:off x="207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1" name="Freeform 1223"/>
            <p:cNvSpPr>
              <a:spLocks/>
            </p:cNvSpPr>
            <p:nvPr/>
          </p:nvSpPr>
          <p:spPr bwMode="auto">
            <a:xfrm>
              <a:off x="206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2" name="Freeform 1224"/>
            <p:cNvSpPr>
              <a:spLocks/>
            </p:cNvSpPr>
            <p:nvPr/>
          </p:nvSpPr>
          <p:spPr bwMode="auto">
            <a:xfrm>
              <a:off x="205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3" name="Freeform 1225"/>
            <p:cNvSpPr>
              <a:spLocks/>
            </p:cNvSpPr>
            <p:nvPr/>
          </p:nvSpPr>
          <p:spPr bwMode="auto">
            <a:xfrm>
              <a:off x="204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4" name="Freeform 1226"/>
            <p:cNvSpPr>
              <a:spLocks/>
            </p:cNvSpPr>
            <p:nvPr/>
          </p:nvSpPr>
          <p:spPr bwMode="auto">
            <a:xfrm>
              <a:off x="203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5" name="Freeform 1227"/>
            <p:cNvSpPr>
              <a:spLocks/>
            </p:cNvSpPr>
            <p:nvPr/>
          </p:nvSpPr>
          <p:spPr bwMode="auto">
            <a:xfrm>
              <a:off x="203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6" name="Freeform 1228"/>
            <p:cNvSpPr>
              <a:spLocks/>
            </p:cNvSpPr>
            <p:nvPr/>
          </p:nvSpPr>
          <p:spPr bwMode="auto">
            <a:xfrm>
              <a:off x="202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7" name="Freeform 1229"/>
            <p:cNvSpPr>
              <a:spLocks/>
            </p:cNvSpPr>
            <p:nvPr/>
          </p:nvSpPr>
          <p:spPr bwMode="auto">
            <a:xfrm>
              <a:off x="201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8" name="Freeform 1230"/>
            <p:cNvSpPr>
              <a:spLocks/>
            </p:cNvSpPr>
            <p:nvPr/>
          </p:nvSpPr>
          <p:spPr bwMode="auto">
            <a:xfrm>
              <a:off x="200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79" name="Freeform 1231"/>
            <p:cNvSpPr>
              <a:spLocks/>
            </p:cNvSpPr>
            <p:nvPr/>
          </p:nvSpPr>
          <p:spPr bwMode="auto">
            <a:xfrm>
              <a:off x="199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0" name="Freeform 1232"/>
            <p:cNvSpPr>
              <a:spLocks/>
            </p:cNvSpPr>
            <p:nvPr/>
          </p:nvSpPr>
          <p:spPr bwMode="auto">
            <a:xfrm>
              <a:off x="198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1" name="Freeform 1233"/>
            <p:cNvSpPr>
              <a:spLocks/>
            </p:cNvSpPr>
            <p:nvPr/>
          </p:nvSpPr>
          <p:spPr bwMode="auto">
            <a:xfrm>
              <a:off x="197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2" name="Freeform 1234"/>
            <p:cNvSpPr>
              <a:spLocks/>
            </p:cNvSpPr>
            <p:nvPr/>
          </p:nvSpPr>
          <p:spPr bwMode="auto">
            <a:xfrm>
              <a:off x="197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3" name="Freeform 1235"/>
            <p:cNvSpPr>
              <a:spLocks/>
            </p:cNvSpPr>
            <p:nvPr/>
          </p:nvSpPr>
          <p:spPr bwMode="auto">
            <a:xfrm>
              <a:off x="1711" y="2411"/>
              <a:ext cx="245" cy="15"/>
            </a:xfrm>
            <a:custGeom>
              <a:avLst/>
              <a:gdLst>
                <a:gd name="T0" fmla="*/ 239 w 245"/>
                <a:gd name="T1" fmla="*/ 14 h 15"/>
                <a:gd name="T2" fmla="*/ 236 w 245"/>
                <a:gd name="T3" fmla="*/ 0 h 15"/>
                <a:gd name="T4" fmla="*/ 236 w 245"/>
                <a:gd name="T5" fmla="*/ 14 h 15"/>
                <a:gd name="T6" fmla="*/ 223 w 245"/>
                <a:gd name="T7" fmla="*/ 0 h 15"/>
                <a:gd name="T8" fmla="*/ 227 w 245"/>
                <a:gd name="T9" fmla="*/ 0 h 15"/>
                <a:gd name="T10" fmla="*/ 215 w 245"/>
                <a:gd name="T11" fmla="*/ 14 h 15"/>
                <a:gd name="T12" fmla="*/ 211 w 245"/>
                <a:gd name="T13" fmla="*/ 0 h 15"/>
                <a:gd name="T14" fmla="*/ 211 w 245"/>
                <a:gd name="T15" fmla="*/ 14 h 15"/>
                <a:gd name="T16" fmla="*/ 198 w 245"/>
                <a:gd name="T17" fmla="*/ 0 h 15"/>
                <a:gd name="T18" fmla="*/ 203 w 245"/>
                <a:gd name="T19" fmla="*/ 0 h 15"/>
                <a:gd name="T20" fmla="*/ 190 w 245"/>
                <a:gd name="T21" fmla="*/ 14 h 15"/>
                <a:gd name="T22" fmla="*/ 186 w 245"/>
                <a:gd name="T23" fmla="*/ 0 h 15"/>
                <a:gd name="T24" fmla="*/ 186 w 245"/>
                <a:gd name="T25" fmla="*/ 14 h 15"/>
                <a:gd name="T26" fmla="*/ 173 w 245"/>
                <a:gd name="T27" fmla="*/ 0 h 15"/>
                <a:gd name="T28" fmla="*/ 178 w 245"/>
                <a:gd name="T29" fmla="*/ 0 h 15"/>
                <a:gd name="T30" fmla="*/ 165 w 245"/>
                <a:gd name="T31" fmla="*/ 14 h 15"/>
                <a:gd name="T32" fmla="*/ 161 w 245"/>
                <a:gd name="T33" fmla="*/ 0 h 15"/>
                <a:gd name="T34" fmla="*/ 161 w 245"/>
                <a:gd name="T35" fmla="*/ 14 h 15"/>
                <a:gd name="T36" fmla="*/ 149 w 245"/>
                <a:gd name="T37" fmla="*/ 0 h 15"/>
                <a:gd name="T38" fmla="*/ 153 w 245"/>
                <a:gd name="T39" fmla="*/ 0 h 15"/>
                <a:gd name="T40" fmla="*/ 140 w 245"/>
                <a:gd name="T41" fmla="*/ 14 h 15"/>
                <a:gd name="T42" fmla="*/ 136 w 245"/>
                <a:gd name="T43" fmla="*/ 0 h 15"/>
                <a:gd name="T44" fmla="*/ 136 w 245"/>
                <a:gd name="T45" fmla="*/ 14 h 15"/>
                <a:gd name="T46" fmla="*/ 124 w 245"/>
                <a:gd name="T47" fmla="*/ 0 h 15"/>
                <a:gd name="T48" fmla="*/ 128 w 245"/>
                <a:gd name="T49" fmla="*/ 0 h 15"/>
                <a:gd name="T50" fmla="*/ 115 w 245"/>
                <a:gd name="T51" fmla="*/ 14 h 15"/>
                <a:gd name="T52" fmla="*/ 111 w 245"/>
                <a:gd name="T53" fmla="*/ 0 h 15"/>
                <a:gd name="T54" fmla="*/ 111 w 245"/>
                <a:gd name="T55" fmla="*/ 14 h 15"/>
                <a:gd name="T56" fmla="*/ 99 w 245"/>
                <a:gd name="T57" fmla="*/ 0 h 15"/>
                <a:gd name="T58" fmla="*/ 103 w 245"/>
                <a:gd name="T59" fmla="*/ 0 h 15"/>
                <a:gd name="T60" fmla="*/ 90 w 245"/>
                <a:gd name="T61" fmla="*/ 14 h 15"/>
                <a:gd name="T62" fmla="*/ 86 w 245"/>
                <a:gd name="T63" fmla="*/ 0 h 15"/>
                <a:gd name="T64" fmla="*/ 86 w 245"/>
                <a:gd name="T65" fmla="*/ 14 h 15"/>
                <a:gd name="T66" fmla="*/ 74 w 245"/>
                <a:gd name="T67" fmla="*/ 0 h 15"/>
                <a:gd name="T68" fmla="*/ 78 w 245"/>
                <a:gd name="T69" fmla="*/ 0 h 15"/>
                <a:gd name="T70" fmla="*/ 66 w 245"/>
                <a:gd name="T71" fmla="*/ 14 h 15"/>
                <a:gd name="T72" fmla="*/ 61 w 245"/>
                <a:gd name="T73" fmla="*/ 0 h 15"/>
                <a:gd name="T74" fmla="*/ 61 w 245"/>
                <a:gd name="T75" fmla="*/ 14 h 15"/>
                <a:gd name="T76" fmla="*/ 50 w 245"/>
                <a:gd name="T77" fmla="*/ 0 h 15"/>
                <a:gd name="T78" fmla="*/ 53 w 245"/>
                <a:gd name="T79" fmla="*/ 0 h 15"/>
                <a:gd name="T80" fmla="*/ 41 w 245"/>
                <a:gd name="T81" fmla="*/ 14 h 15"/>
                <a:gd name="T82" fmla="*/ 37 w 245"/>
                <a:gd name="T83" fmla="*/ 0 h 15"/>
                <a:gd name="T84" fmla="*/ 37 w 245"/>
                <a:gd name="T85" fmla="*/ 14 h 15"/>
                <a:gd name="T86" fmla="*/ 25 w 245"/>
                <a:gd name="T87" fmla="*/ 0 h 15"/>
                <a:gd name="T88" fmla="*/ 28 w 245"/>
                <a:gd name="T89" fmla="*/ 0 h 15"/>
                <a:gd name="T90" fmla="*/ 17 w 245"/>
                <a:gd name="T91" fmla="*/ 14 h 15"/>
                <a:gd name="T92" fmla="*/ 12 w 245"/>
                <a:gd name="T93" fmla="*/ 0 h 15"/>
                <a:gd name="T94" fmla="*/ 12 w 245"/>
                <a:gd name="T95" fmla="*/ 14 h 15"/>
                <a:gd name="T96" fmla="*/ 0 w 245"/>
                <a:gd name="T97" fmla="*/ 0 h 15"/>
                <a:gd name="T98" fmla="*/ 4 w 245"/>
                <a:gd name="T9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15">
                  <a:moveTo>
                    <a:pt x="244" y="0"/>
                  </a:moveTo>
                  <a:lnTo>
                    <a:pt x="239" y="0"/>
                  </a:lnTo>
                  <a:lnTo>
                    <a:pt x="239" y="14"/>
                  </a:lnTo>
                  <a:lnTo>
                    <a:pt x="244" y="14"/>
                  </a:lnTo>
                  <a:lnTo>
                    <a:pt x="244" y="0"/>
                  </a:lnTo>
                  <a:lnTo>
                    <a:pt x="236" y="0"/>
                  </a:lnTo>
                  <a:lnTo>
                    <a:pt x="231" y="0"/>
                  </a:lnTo>
                  <a:lnTo>
                    <a:pt x="231" y="14"/>
                  </a:lnTo>
                  <a:lnTo>
                    <a:pt x="236" y="14"/>
                  </a:lnTo>
                  <a:lnTo>
                    <a:pt x="236" y="0"/>
                  </a:lnTo>
                  <a:lnTo>
                    <a:pt x="227" y="0"/>
                  </a:lnTo>
                  <a:lnTo>
                    <a:pt x="223" y="0"/>
                  </a:lnTo>
                  <a:lnTo>
                    <a:pt x="223" y="14"/>
                  </a:lnTo>
                  <a:lnTo>
                    <a:pt x="227" y="14"/>
                  </a:lnTo>
                  <a:lnTo>
                    <a:pt x="227" y="0"/>
                  </a:lnTo>
                  <a:lnTo>
                    <a:pt x="219" y="0"/>
                  </a:lnTo>
                  <a:lnTo>
                    <a:pt x="215" y="0"/>
                  </a:lnTo>
                  <a:lnTo>
                    <a:pt x="215" y="14"/>
                  </a:lnTo>
                  <a:lnTo>
                    <a:pt x="219" y="14"/>
                  </a:lnTo>
                  <a:lnTo>
                    <a:pt x="219" y="0"/>
                  </a:lnTo>
                  <a:lnTo>
                    <a:pt x="211" y="0"/>
                  </a:lnTo>
                  <a:lnTo>
                    <a:pt x="206" y="0"/>
                  </a:lnTo>
                  <a:lnTo>
                    <a:pt x="206" y="14"/>
                  </a:lnTo>
                  <a:lnTo>
                    <a:pt x="211" y="14"/>
                  </a:lnTo>
                  <a:lnTo>
                    <a:pt x="211" y="0"/>
                  </a:lnTo>
                  <a:lnTo>
                    <a:pt x="203" y="0"/>
                  </a:lnTo>
                  <a:lnTo>
                    <a:pt x="198" y="0"/>
                  </a:lnTo>
                  <a:lnTo>
                    <a:pt x="198" y="14"/>
                  </a:lnTo>
                  <a:lnTo>
                    <a:pt x="203" y="14"/>
                  </a:lnTo>
                  <a:lnTo>
                    <a:pt x="203" y="0"/>
                  </a:lnTo>
                  <a:lnTo>
                    <a:pt x="194" y="0"/>
                  </a:lnTo>
                  <a:lnTo>
                    <a:pt x="190" y="0"/>
                  </a:lnTo>
                  <a:lnTo>
                    <a:pt x="190" y="14"/>
                  </a:lnTo>
                  <a:lnTo>
                    <a:pt x="194" y="14"/>
                  </a:lnTo>
                  <a:lnTo>
                    <a:pt x="194" y="0"/>
                  </a:lnTo>
                  <a:lnTo>
                    <a:pt x="186" y="0"/>
                  </a:lnTo>
                  <a:lnTo>
                    <a:pt x="182" y="0"/>
                  </a:lnTo>
                  <a:lnTo>
                    <a:pt x="182" y="14"/>
                  </a:lnTo>
                  <a:lnTo>
                    <a:pt x="186" y="14"/>
                  </a:lnTo>
                  <a:lnTo>
                    <a:pt x="186" y="0"/>
                  </a:lnTo>
                  <a:lnTo>
                    <a:pt x="178" y="0"/>
                  </a:lnTo>
                  <a:lnTo>
                    <a:pt x="173" y="0"/>
                  </a:lnTo>
                  <a:lnTo>
                    <a:pt x="173" y="14"/>
                  </a:lnTo>
                  <a:lnTo>
                    <a:pt x="178" y="14"/>
                  </a:lnTo>
                  <a:lnTo>
                    <a:pt x="178" y="0"/>
                  </a:lnTo>
                  <a:lnTo>
                    <a:pt x="170" y="0"/>
                  </a:lnTo>
                  <a:lnTo>
                    <a:pt x="165" y="0"/>
                  </a:lnTo>
                  <a:lnTo>
                    <a:pt x="165" y="14"/>
                  </a:lnTo>
                  <a:lnTo>
                    <a:pt x="170" y="14"/>
                  </a:lnTo>
                  <a:lnTo>
                    <a:pt x="170" y="0"/>
                  </a:lnTo>
                  <a:lnTo>
                    <a:pt x="161" y="0"/>
                  </a:lnTo>
                  <a:lnTo>
                    <a:pt x="157" y="0"/>
                  </a:lnTo>
                  <a:lnTo>
                    <a:pt x="157" y="14"/>
                  </a:lnTo>
                  <a:lnTo>
                    <a:pt x="161" y="14"/>
                  </a:lnTo>
                  <a:lnTo>
                    <a:pt x="161" y="0"/>
                  </a:lnTo>
                  <a:lnTo>
                    <a:pt x="153" y="0"/>
                  </a:lnTo>
                  <a:lnTo>
                    <a:pt x="149" y="0"/>
                  </a:lnTo>
                  <a:lnTo>
                    <a:pt x="149" y="14"/>
                  </a:lnTo>
                  <a:lnTo>
                    <a:pt x="153" y="14"/>
                  </a:lnTo>
                  <a:lnTo>
                    <a:pt x="153" y="0"/>
                  </a:lnTo>
                  <a:lnTo>
                    <a:pt x="145" y="0"/>
                  </a:lnTo>
                  <a:lnTo>
                    <a:pt x="140" y="0"/>
                  </a:lnTo>
                  <a:lnTo>
                    <a:pt x="140" y="14"/>
                  </a:lnTo>
                  <a:lnTo>
                    <a:pt x="145" y="14"/>
                  </a:lnTo>
                  <a:lnTo>
                    <a:pt x="145" y="0"/>
                  </a:lnTo>
                  <a:lnTo>
                    <a:pt x="136" y="0"/>
                  </a:lnTo>
                  <a:lnTo>
                    <a:pt x="132" y="0"/>
                  </a:lnTo>
                  <a:lnTo>
                    <a:pt x="132" y="14"/>
                  </a:lnTo>
                  <a:lnTo>
                    <a:pt x="136" y="14"/>
                  </a:lnTo>
                  <a:lnTo>
                    <a:pt x="136" y="0"/>
                  </a:lnTo>
                  <a:lnTo>
                    <a:pt x="128" y="0"/>
                  </a:lnTo>
                  <a:lnTo>
                    <a:pt x="124" y="0"/>
                  </a:lnTo>
                  <a:lnTo>
                    <a:pt x="124" y="14"/>
                  </a:lnTo>
                  <a:lnTo>
                    <a:pt x="128" y="14"/>
                  </a:lnTo>
                  <a:lnTo>
                    <a:pt x="128" y="0"/>
                  </a:lnTo>
                  <a:lnTo>
                    <a:pt x="119" y="0"/>
                  </a:lnTo>
                  <a:lnTo>
                    <a:pt x="115" y="0"/>
                  </a:lnTo>
                  <a:lnTo>
                    <a:pt x="115" y="14"/>
                  </a:lnTo>
                  <a:lnTo>
                    <a:pt x="119" y="14"/>
                  </a:lnTo>
                  <a:lnTo>
                    <a:pt x="119" y="0"/>
                  </a:lnTo>
                  <a:lnTo>
                    <a:pt x="111" y="0"/>
                  </a:lnTo>
                  <a:lnTo>
                    <a:pt x="107" y="0"/>
                  </a:lnTo>
                  <a:lnTo>
                    <a:pt x="107" y="14"/>
                  </a:lnTo>
                  <a:lnTo>
                    <a:pt x="111" y="14"/>
                  </a:lnTo>
                  <a:lnTo>
                    <a:pt x="111" y="0"/>
                  </a:lnTo>
                  <a:lnTo>
                    <a:pt x="103" y="0"/>
                  </a:lnTo>
                  <a:lnTo>
                    <a:pt x="99" y="0"/>
                  </a:lnTo>
                  <a:lnTo>
                    <a:pt x="99" y="14"/>
                  </a:lnTo>
                  <a:lnTo>
                    <a:pt x="103" y="14"/>
                  </a:lnTo>
                  <a:lnTo>
                    <a:pt x="103" y="0"/>
                  </a:lnTo>
                  <a:lnTo>
                    <a:pt x="94" y="0"/>
                  </a:lnTo>
                  <a:lnTo>
                    <a:pt x="90" y="0"/>
                  </a:lnTo>
                  <a:lnTo>
                    <a:pt x="90" y="14"/>
                  </a:lnTo>
                  <a:lnTo>
                    <a:pt x="94" y="14"/>
                  </a:lnTo>
                  <a:lnTo>
                    <a:pt x="94" y="0"/>
                  </a:lnTo>
                  <a:lnTo>
                    <a:pt x="86" y="0"/>
                  </a:lnTo>
                  <a:lnTo>
                    <a:pt x="83" y="0"/>
                  </a:lnTo>
                  <a:lnTo>
                    <a:pt x="83" y="14"/>
                  </a:lnTo>
                  <a:lnTo>
                    <a:pt x="86" y="14"/>
                  </a:lnTo>
                  <a:lnTo>
                    <a:pt x="86" y="0"/>
                  </a:lnTo>
                  <a:lnTo>
                    <a:pt x="78" y="0"/>
                  </a:lnTo>
                  <a:lnTo>
                    <a:pt x="74" y="0"/>
                  </a:lnTo>
                  <a:lnTo>
                    <a:pt x="74" y="14"/>
                  </a:lnTo>
                  <a:lnTo>
                    <a:pt x="78" y="14"/>
                  </a:lnTo>
                  <a:lnTo>
                    <a:pt x="78" y="0"/>
                  </a:lnTo>
                  <a:lnTo>
                    <a:pt x="70" y="0"/>
                  </a:lnTo>
                  <a:lnTo>
                    <a:pt x="66" y="0"/>
                  </a:lnTo>
                  <a:lnTo>
                    <a:pt x="66" y="14"/>
                  </a:lnTo>
                  <a:lnTo>
                    <a:pt x="70" y="14"/>
                  </a:lnTo>
                  <a:lnTo>
                    <a:pt x="70" y="0"/>
                  </a:lnTo>
                  <a:lnTo>
                    <a:pt x="61" y="0"/>
                  </a:lnTo>
                  <a:lnTo>
                    <a:pt x="58" y="0"/>
                  </a:lnTo>
                  <a:lnTo>
                    <a:pt x="58" y="14"/>
                  </a:lnTo>
                  <a:lnTo>
                    <a:pt x="61" y="14"/>
                  </a:lnTo>
                  <a:lnTo>
                    <a:pt x="61" y="0"/>
                  </a:lnTo>
                  <a:lnTo>
                    <a:pt x="53" y="0"/>
                  </a:lnTo>
                  <a:lnTo>
                    <a:pt x="50" y="0"/>
                  </a:lnTo>
                  <a:lnTo>
                    <a:pt x="50" y="14"/>
                  </a:lnTo>
                  <a:lnTo>
                    <a:pt x="53" y="14"/>
                  </a:lnTo>
                  <a:lnTo>
                    <a:pt x="53" y="0"/>
                  </a:lnTo>
                  <a:lnTo>
                    <a:pt x="45" y="0"/>
                  </a:lnTo>
                  <a:lnTo>
                    <a:pt x="41" y="0"/>
                  </a:lnTo>
                  <a:lnTo>
                    <a:pt x="41" y="14"/>
                  </a:lnTo>
                  <a:lnTo>
                    <a:pt x="45" y="14"/>
                  </a:lnTo>
                  <a:lnTo>
                    <a:pt x="45" y="0"/>
                  </a:lnTo>
                  <a:lnTo>
                    <a:pt x="37" y="0"/>
                  </a:lnTo>
                  <a:lnTo>
                    <a:pt x="33" y="0"/>
                  </a:lnTo>
                  <a:lnTo>
                    <a:pt x="33" y="14"/>
                  </a:lnTo>
                  <a:lnTo>
                    <a:pt x="37" y="14"/>
                  </a:lnTo>
                  <a:lnTo>
                    <a:pt x="37" y="0"/>
                  </a:lnTo>
                  <a:lnTo>
                    <a:pt x="28" y="0"/>
                  </a:lnTo>
                  <a:lnTo>
                    <a:pt x="25" y="0"/>
                  </a:lnTo>
                  <a:lnTo>
                    <a:pt x="25" y="14"/>
                  </a:lnTo>
                  <a:lnTo>
                    <a:pt x="28" y="14"/>
                  </a:lnTo>
                  <a:lnTo>
                    <a:pt x="28" y="0"/>
                  </a:lnTo>
                  <a:lnTo>
                    <a:pt x="20" y="0"/>
                  </a:lnTo>
                  <a:lnTo>
                    <a:pt x="17" y="0"/>
                  </a:lnTo>
                  <a:lnTo>
                    <a:pt x="17" y="14"/>
                  </a:lnTo>
                  <a:lnTo>
                    <a:pt x="20" y="14"/>
                  </a:lnTo>
                  <a:lnTo>
                    <a:pt x="20" y="0"/>
                  </a:lnTo>
                  <a:lnTo>
                    <a:pt x="12" y="0"/>
                  </a:lnTo>
                  <a:lnTo>
                    <a:pt x="8" y="0"/>
                  </a:lnTo>
                  <a:lnTo>
                    <a:pt x="8" y="14"/>
                  </a:lnTo>
                  <a:lnTo>
                    <a:pt x="12" y="14"/>
                  </a:lnTo>
                  <a:lnTo>
                    <a:pt x="12" y="0"/>
                  </a:lnTo>
                  <a:lnTo>
                    <a:pt x="4" y="0"/>
                  </a:lnTo>
                  <a:lnTo>
                    <a:pt x="0" y="0"/>
                  </a:lnTo>
                  <a:lnTo>
                    <a:pt x="0" y="14"/>
                  </a:lnTo>
                  <a:lnTo>
                    <a:pt x="4" y="14"/>
                  </a:lnTo>
                  <a:lnTo>
                    <a:pt x="4" y="0"/>
                  </a:lnTo>
                  <a:lnTo>
                    <a:pt x="24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4" name="Freeform 1236"/>
            <p:cNvSpPr>
              <a:spLocks/>
            </p:cNvSpPr>
            <p:nvPr/>
          </p:nvSpPr>
          <p:spPr bwMode="auto">
            <a:xfrm>
              <a:off x="194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5" name="Freeform 1237"/>
            <p:cNvSpPr>
              <a:spLocks/>
            </p:cNvSpPr>
            <p:nvPr/>
          </p:nvSpPr>
          <p:spPr bwMode="auto">
            <a:xfrm>
              <a:off x="193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6" name="Freeform 1238"/>
            <p:cNvSpPr>
              <a:spLocks/>
            </p:cNvSpPr>
            <p:nvPr/>
          </p:nvSpPr>
          <p:spPr bwMode="auto">
            <a:xfrm>
              <a:off x="192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7" name="Freeform 1239"/>
            <p:cNvSpPr>
              <a:spLocks/>
            </p:cNvSpPr>
            <p:nvPr/>
          </p:nvSpPr>
          <p:spPr bwMode="auto">
            <a:xfrm>
              <a:off x="192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8" name="Freeform 1240"/>
            <p:cNvSpPr>
              <a:spLocks/>
            </p:cNvSpPr>
            <p:nvPr/>
          </p:nvSpPr>
          <p:spPr bwMode="auto">
            <a:xfrm>
              <a:off x="191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89" name="Freeform 1241"/>
            <p:cNvSpPr>
              <a:spLocks/>
            </p:cNvSpPr>
            <p:nvPr/>
          </p:nvSpPr>
          <p:spPr bwMode="auto">
            <a:xfrm>
              <a:off x="190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0" name="Freeform 1242"/>
            <p:cNvSpPr>
              <a:spLocks/>
            </p:cNvSpPr>
            <p:nvPr/>
          </p:nvSpPr>
          <p:spPr bwMode="auto">
            <a:xfrm>
              <a:off x="189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1" name="Freeform 1243"/>
            <p:cNvSpPr>
              <a:spLocks/>
            </p:cNvSpPr>
            <p:nvPr/>
          </p:nvSpPr>
          <p:spPr bwMode="auto">
            <a:xfrm>
              <a:off x="188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2" name="Freeform 1244"/>
            <p:cNvSpPr>
              <a:spLocks/>
            </p:cNvSpPr>
            <p:nvPr/>
          </p:nvSpPr>
          <p:spPr bwMode="auto">
            <a:xfrm>
              <a:off x="187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3" name="Freeform 1245"/>
            <p:cNvSpPr>
              <a:spLocks/>
            </p:cNvSpPr>
            <p:nvPr/>
          </p:nvSpPr>
          <p:spPr bwMode="auto">
            <a:xfrm>
              <a:off x="187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4" name="Freeform 1246"/>
            <p:cNvSpPr>
              <a:spLocks/>
            </p:cNvSpPr>
            <p:nvPr/>
          </p:nvSpPr>
          <p:spPr bwMode="auto">
            <a:xfrm>
              <a:off x="186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5" name="Freeform 1247"/>
            <p:cNvSpPr>
              <a:spLocks/>
            </p:cNvSpPr>
            <p:nvPr/>
          </p:nvSpPr>
          <p:spPr bwMode="auto">
            <a:xfrm>
              <a:off x="185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6" name="Freeform 1248"/>
            <p:cNvSpPr>
              <a:spLocks/>
            </p:cNvSpPr>
            <p:nvPr/>
          </p:nvSpPr>
          <p:spPr bwMode="auto">
            <a:xfrm>
              <a:off x="184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7" name="Freeform 1249"/>
            <p:cNvSpPr>
              <a:spLocks/>
            </p:cNvSpPr>
            <p:nvPr/>
          </p:nvSpPr>
          <p:spPr bwMode="auto">
            <a:xfrm>
              <a:off x="183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8" name="Freeform 1250"/>
            <p:cNvSpPr>
              <a:spLocks/>
            </p:cNvSpPr>
            <p:nvPr/>
          </p:nvSpPr>
          <p:spPr bwMode="auto">
            <a:xfrm>
              <a:off x="182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699" name="Freeform 1251"/>
            <p:cNvSpPr>
              <a:spLocks/>
            </p:cNvSpPr>
            <p:nvPr/>
          </p:nvSpPr>
          <p:spPr bwMode="auto">
            <a:xfrm>
              <a:off x="182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0" name="Freeform 1252"/>
            <p:cNvSpPr>
              <a:spLocks/>
            </p:cNvSpPr>
            <p:nvPr/>
          </p:nvSpPr>
          <p:spPr bwMode="auto">
            <a:xfrm>
              <a:off x="181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1" name="Freeform 1253"/>
            <p:cNvSpPr>
              <a:spLocks/>
            </p:cNvSpPr>
            <p:nvPr/>
          </p:nvSpPr>
          <p:spPr bwMode="auto">
            <a:xfrm>
              <a:off x="180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2" name="Freeform 1254"/>
            <p:cNvSpPr>
              <a:spLocks/>
            </p:cNvSpPr>
            <p:nvPr/>
          </p:nvSpPr>
          <p:spPr bwMode="auto">
            <a:xfrm>
              <a:off x="179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3" name="Freeform 1255"/>
            <p:cNvSpPr>
              <a:spLocks/>
            </p:cNvSpPr>
            <p:nvPr/>
          </p:nvSpPr>
          <p:spPr bwMode="auto">
            <a:xfrm>
              <a:off x="178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4" name="Freeform 1256"/>
            <p:cNvSpPr>
              <a:spLocks/>
            </p:cNvSpPr>
            <p:nvPr/>
          </p:nvSpPr>
          <p:spPr bwMode="auto">
            <a:xfrm>
              <a:off x="177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5" name="Freeform 1257"/>
            <p:cNvSpPr>
              <a:spLocks/>
            </p:cNvSpPr>
            <p:nvPr/>
          </p:nvSpPr>
          <p:spPr bwMode="auto">
            <a:xfrm>
              <a:off x="176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6" name="Freeform 1258"/>
            <p:cNvSpPr>
              <a:spLocks/>
            </p:cNvSpPr>
            <p:nvPr/>
          </p:nvSpPr>
          <p:spPr bwMode="auto">
            <a:xfrm>
              <a:off x="1761"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7" name="Freeform 1259"/>
            <p:cNvSpPr>
              <a:spLocks/>
            </p:cNvSpPr>
            <p:nvPr/>
          </p:nvSpPr>
          <p:spPr bwMode="auto">
            <a:xfrm>
              <a:off x="175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8" name="Freeform 1260"/>
            <p:cNvSpPr>
              <a:spLocks/>
            </p:cNvSpPr>
            <p:nvPr/>
          </p:nvSpPr>
          <p:spPr bwMode="auto">
            <a:xfrm>
              <a:off x="174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09" name="Freeform 1261"/>
            <p:cNvSpPr>
              <a:spLocks/>
            </p:cNvSpPr>
            <p:nvPr/>
          </p:nvSpPr>
          <p:spPr bwMode="auto">
            <a:xfrm>
              <a:off x="173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0" name="Freeform 1262"/>
            <p:cNvSpPr>
              <a:spLocks/>
            </p:cNvSpPr>
            <p:nvPr/>
          </p:nvSpPr>
          <p:spPr bwMode="auto">
            <a:xfrm>
              <a:off x="172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1" name="Freeform 1263"/>
            <p:cNvSpPr>
              <a:spLocks/>
            </p:cNvSpPr>
            <p:nvPr/>
          </p:nvSpPr>
          <p:spPr bwMode="auto">
            <a:xfrm>
              <a:off x="171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2" name="Freeform 1264"/>
            <p:cNvSpPr>
              <a:spLocks/>
            </p:cNvSpPr>
            <p:nvPr/>
          </p:nvSpPr>
          <p:spPr bwMode="auto">
            <a:xfrm>
              <a:off x="171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3" name="Freeform 1265"/>
            <p:cNvSpPr>
              <a:spLocks/>
            </p:cNvSpPr>
            <p:nvPr/>
          </p:nvSpPr>
          <p:spPr bwMode="auto">
            <a:xfrm>
              <a:off x="170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4" name="Freeform 1266"/>
            <p:cNvSpPr>
              <a:spLocks/>
            </p:cNvSpPr>
            <p:nvPr/>
          </p:nvSpPr>
          <p:spPr bwMode="auto">
            <a:xfrm>
              <a:off x="1543" y="2411"/>
              <a:ext cx="144" cy="15"/>
            </a:xfrm>
            <a:custGeom>
              <a:avLst/>
              <a:gdLst>
                <a:gd name="T0" fmla="*/ 139 w 144"/>
                <a:gd name="T1" fmla="*/ 0 h 15"/>
                <a:gd name="T2" fmla="*/ 143 w 144"/>
                <a:gd name="T3" fmla="*/ 14 h 15"/>
                <a:gd name="T4" fmla="*/ 135 w 144"/>
                <a:gd name="T5" fmla="*/ 0 h 15"/>
                <a:gd name="T6" fmla="*/ 131 w 144"/>
                <a:gd name="T7" fmla="*/ 14 h 15"/>
                <a:gd name="T8" fmla="*/ 135 w 144"/>
                <a:gd name="T9" fmla="*/ 0 h 15"/>
                <a:gd name="T10" fmla="*/ 123 w 144"/>
                <a:gd name="T11" fmla="*/ 0 h 15"/>
                <a:gd name="T12" fmla="*/ 127 w 144"/>
                <a:gd name="T13" fmla="*/ 14 h 15"/>
                <a:gd name="T14" fmla="*/ 119 w 144"/>
                <a:gd name="T15" fmla="*/ 0 h 15"/>
                <a:gd name="T16" fmla="*/ 115 w 144"/>
                <a:gd name="T17" fmla="*/ 14 h 15"/>
                <a:gd name="T18" fmla="*/ 119 w 144"/>
                <a:gd name="T19" fmla="*/ 0 h 15"/>
                <a:gd name="T20" fmla="*/ 107 w 144"/>
                <a:gd name="T21" fmla="*/ 0 h 15"/>
                <a:gd name="T22" fmla="*/ 111 w 144"/>
                <a:gd name="T23" fmla="*/ 14 h 15"/>
                <a:gd name="T24" fmla="*/ 102 w 144"/>
                <a:gd name="T25" fmla="*/ 0 h 15"/>
                <a:gd name="T26" fmla="*/ 99 w 144"/>
                <a:gd name="T27" fmla="*/ 14 h 15"/>
                <a:gd name="T28" fmla="*/ 102 w 144"/>
                <a:gd name="T29" fmla="*/ 0 h 15"/>
                <a:gd name="T30" fmla="*/ 90 w 144"/>
                <a:gd name="T31" fmla="*/ 0 h 15"/>
                <a:gd name="T32" fmla="*/ 94 w 144"/>
                <a:gd name="T33" fmla="*/ 14 h 15"/>
                <a:gd name="T34" fmla="*/ 86 w 144"/>
                <a:gd name="T35" fmla="*/ 0 h 15"/>
                <a:gd name="T36" fmla="*/ 82 w 144"/>
                <a:gd name="T37" fmla="*/ 14 h 15"/>
                <a:gd name="T38" fmla="*/ 86 w 144"/>
                <a:gd name="T39" fmla="*/ 0 h 15"/>
                <a:gd name="T40" fmla="*/ 73 w 144"/>
                <a:gd name="T41" fmla="*/ 0 h 15"/>
                <a:gd name="T42" fmla="*/ 77 w 144"/>
                <a:gd name="T43" fmla="*/ 14 h 15"/>
                <a:gd name="T44" fmla="*/ 70 w 144"/>
                <a:gd name="T45" fmla="*/ 0 h 15"/>
                <a:gd name="T46" fmla="*/ 65 w 144"/>
                <a:gd name="T47" fmla="*/ 14 h 15"/>
                <a:gd name="T48" fmla="*/ 70 w 144"/>
                <a:gd name="T49" fmla="*/ 0 h 15"/>
                <a:gd name="T50" fmla="*/ 57 w 144"/>
                <a:gd name="T51" fmla="*/ 0 h 15"/>
                <a:gd name="T52" fmla="*/ 61 w 144"/>
                <a:gd name="T53" fmla="*/ 14 h 15"/>
                <a:gd name="T54" fmla="*/ 52 w 144"/>
                <a:gd name="T55" fmla="*/ 0 h 15"/>
                <a:gd name="T56" fmla="*/ 49 w 144"/>
                <a:gd name="T57" fmla="*/ 14 h 15"/>
                <a:gd name="T58" fmla="*/ 52 w 144"/>
                <a:gd name="T59" fmla="*/ 0 h 15"/>
                <a:gd name="T60" fmla="*/ 41 w 144"/>
                <a:gd name="T61" fmla="*/ 0 h 15"/>
                <a:gd name="T62" fmla="*/ 45 w 144"/>
                <a:gd name="T63" fmla="*/ 14 h 15"/>
                <a:gd name="T64" fmla="*/ 37 w 144"/>
                <a:gd name="T65" fmla="*/ 0 h 15"/>
                <a:gd name="T66" fmla="*/ 33 w 144"/>
                <a:gd name="T67" fmla="*/ 14 h 15"/>
                <a:gd name="T68" fmla="*/ 37 w 144"/>
                <a:gd name="T69" fmla="*/ 0 h 15"/>
                <a:gd name="T70" fmla="*/ 24 w 144"/>
                <a:gd name="T71" fmla="*/ 0 h 15"/>
                <a:gd name="T72" fmla="*/ 29 w 144"/>
                <a:gd name="T73" fmla="*/ 14 h 15"/>
                <a:gd name="T74" fmla="*/ 21 w 144"/>
                <a:gd name="T75" fmla="*/ 0 h 15"/>
                <a:gd name="T76" fmla="*/ 16 w 144"/>
                <a:gd name="T77" fmla="*/ 14 h 15"/>
                <a:gd name="T78" fmla="*/ 21 w 144"/>
                <a:gd name="T79" fmla="*/ 0 h 15"/>
                <a:gd name="T80" fmla="*/ 8 w 144"/>
                <a:gd name="T81" fmla="*/ 0 h 15"/>
                <a:gd name="T82" fmla="*/ 13 w 144"/>
                <a:gd name="T83" fmla="*/ 14 h 15"/>
                <a:gd name="T84" fmla="*/ 4 w 144"/>
                <a:gd name="T85" fmla="*/ 0 h 15"/>
                <a:gd name="T86" fmla="*/ 0 w 144"/>
                <a:gd name="T87" fmla="*/ 14 h 15"/>
                <a:gd name="T88" fmla="*/ 4 w 144"/>
                <a:gd name="T8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5">
                  <a:moveTo>
                    <a:pt x="143" y="0"/>
                  </a:moveTo>
                  <a:lnTo>
                    <a:pt x="139" y="0"/>
                  </a:lnTo>
                  <a:lnTo>
                    <a:pt x="139" y="14"/>
                  </a:lnTo>
                  <a:lnTo>
                    <a:pt x="143" y="14"/>
                  </a:lnTo>
                  <a:lnTo>
                    <a:pt x="143" y="0"/>
                  </a:lnTo>
                  <a:lnTo>
                    <a:pt x="135" y="0"/>
                  </a:lnTo>
                  <a:lnTo>
                    <a:pt x="131" y="0"/>
                  </a:lnTo>
                  <a:lnTo>
                    <a:pt x="131" y="14"/>
                  </a:lnTo>
                  <a:lnTo>
                    <a:pt x="135" y="14"/>
                  </a:lnTo>
                  <a:lnTo>
                    <a:pt x="135" y="0"/>
                  </a:lnTo>
                  <a:lnTo>
                    <a:pt x="127" y="0"/>
                  </a:lnTo>
                  <a:lnTo>
                    <a:pt x="123" y="0"/>
                  </a:lnTo>
                  <a:lnTo>
                    <a:pt x="123" y="14"/>
                  </a:lnTo>
                  <a:lnTo>
                    <a:pt x="127" y="14"/>
                  </a:lnTo>
                  <a:lnTo>
                    <a:pt x="127" y="0"/>
                  </a:lnTo>
                  <a:lnTo>
                    <a:pt x="119" y="0"/>
                  </a:lnTo>
                  <a:lnTo>
                    <a:pt x="115" y="0"/>
                  </a:lnTo>
                  <a:lnTo>
                    <a:pt x="115" y="14"/>
                  </a:lnTo>
                  <a:lnTo>
                    <a:pt x="119" y="14"/>
                  </a:lnTo>
                  <a:lnTo>
                    <a:pt x="119" y="0"/>
                  </a:lnTo>
                  <a:lnTo>
                    <a:pt x="111" y="0"/>
                  </a:lnTo>
                  <a:lnTo>
                    <a:pt x="107" y="0"/>
                  </a:lnTo>
                  <a:lnTo>
                    <a:pt x="107" y="14"/>
                  </a:lnTo>
                  <a:lnTo>
                    <a:pt x="111" y="14"/>
                  </a:lnTo>
                  <a:lnTo>
                    <a:pt x="111" y="0"/>
                  </a:lnTo>
                  <a:lnTo>
                    <a:pt x="102" y="0"/>
                  </a:lnTo>
                  <a:lnTo>
                    <a:pt x="99" y="0"/>
                  </a:lnTo>
                  <a:lnTo>
                    <a:pt x="99" y="14"/>
                  </a:lnTo>
                  <a:lnTo>
                    <a:pt x="102" y="14"/>
                  </a:lnTo>
                  <a:lnTo>
                    <a:pt x="102" y="0"/>
                  </a:lnTo>
                  <a:lnTo>
                    <a:pt x="94" y="0"/>
                  </a:lnTo>
                  <a:lnTo>
                    <a:pt x="90" y="0"/>
                  </a:lnTo>
                  <a:lnTo>
                    <a:pt x="90" y="14"/>
                  </a:lnTo>
                  <a:lnTo>
                    <a:pt x="94" y="14"/>
                  </a:lnTo>
                  <a:lnTo>
                    <a:pt x="94" y="0"/>
                  </a:lnTo>
                  <a:lnTo>
                    <a:pt x="86" y="0"/>
                  </a:lnTo>
                  <a:lnTo>
                    <a:pt x="82" y="0"/>
                  </a:lnTo>
                  <a:lnTo>
                    <a:pt x="82" y="14"/>
                  </a:lnTo>
                  <a:lnTo>
                    <a:pt x="86" y="14"/>
                  </a:lnTo>
                  <a:lnTo>
                    <a:pt x="86" y="0"/>
                  </a:lnTo>
                  <a:lnTo>
                    <a:pt x="77" y="0"/>
                  </a:lnTo>
                  <a:lnTo>
                    <a:pt x="73" y="0"/>
                  </a:lnTo>
                  <a:lnTo>
                    <a:pt x="73" y="14"/>
                  </a:lnTo>
                  <a:lnTo>
                    <a:pt x="77" y="14"/>
                  </a:lnTo>
                  <a:lnTo>
                    <a:pt x="77" y="0"/>
                  </a:lnTo>
                  <a:lnTo>
                    <a:pt x="70" y="0"/>
                  </a:lnTo>
                  <a:lnTo>
                    <a:pt x="65" y="0"/>
                  </a:lnTo>
                  <a:lnTo>
                    <a:pt x="65" y="14"/>
                  </a:lnTo>
                  <a:lnTo>
                    <a:pt x="70" y="14"/>
                  </a:lnTo>
                  <a:lnTo>
                    <a:pt x="70" y="0"/>
                  </a:lnTo>
                  <a:lnTo>
                    <a:pt x="61" y="0"/>
                  </a:lnTo>
                  <a:lnTo>
                    <a:pt x="57" y="0"/>
                  </a:lnTo>
                  <a:lnTo>
                    <a:pt x="57" y="14"/>
                  </a:lnTo>
                  <a:lnTo>
                    <a:pt x="61" y="14"/>
                  </a:lnTo>
                  <a:lnTo>
                    <a:pt x="61" y="0"/>
                  </a:lnTo>
                  <a:lnTo>
                    <a:pt x="52" y="0"/>
                  </a:lnTo>
                  <a:lnTo>
                    <a:pt x="49" y="0"/>
                  </a:lnTo>
                  <a:lnTo>
                    <a:pt x="49" y="14"/>
                  </a:lnTo>
                  <a:lnTo>
                    <a:pt x="52" y="14"/>
                  </a:lnTo>
                  <a:lnTo>
                    <a:pt x="52" y="0"/>
                  </a:lnTo>
                  <a:lnTo>
                    <a:pt x="45" y="0"/>
                  </a:lnTo>
                  <a:lnTo>
                    <a:pt x="41" y="0"/>
                  </a:lnTo>
                  <a:lnTo>
                    <a:pt x="41" y="14"/>
                  </a:lnTo>
                  <a:lnTo>
                    <a:pt x="45" y="14"/>
                  </a:lnTo>
                  <a:lnTo>
                    <a:pt x="45" y="0"/>
                  </a:lnTo>
                  <a:lnTo>
                    <a:pt x="37" y="0"/>
                  </a:lnTo>
                  <a:lnTo>
                    <a:pt x="33" y="0"/>
                  </a:lnTo>
                  <a:lnTo>
                    <a:pt x="33" y="14"/>
                  </a:lnTo>
                  <a:lnTo>
                    <a:pt x="37" y="14"/>
                  </a:lnTo>
                  <a:lnTo>
                    <a:pt x="37" y="0"/>
                  </a:lnTo>
                  <a:lnTo>
                    <a:pt x="29" y="0"/>
                  </a:lnTo>
                  <a:lnTo>
                    <a:pt x="24" y="0"/>
                  </a:lnTo>
                  <a:lnTo>
                    <a:pt x="24" y="14"/>
                  </a:lnTo>
                  <a:lnTo>
                    <a:pt x="29" y="14"/>
                  </a:lnTo>
                  <a:lnTo>
                    <a:pt x="29" y="0"/>
                  </a:lnTo>
                  <a:lnTo>
                    <a:pt x="21" y="0"/>
                  </a:lnTo>
                  <a:lnTo>
                    <a:pt x="16" y="0"/>
                  </a:lnTo>
                  <a:lnTo>
                    <a:pt x="16" y="14"/>
                  </a:lnTo>
                  <a:lnTo>
                    <a:pt x="21" y="14"/>
                  </a:lnTo>
                  <a:lnTo>
                    <a:pt x="21" y="0"/>
                  </a:lnTo>
                  <a:lnTo>
                    <a:pt x="13" y="0"/>
                  </a:lnTo>
                  <a:lnTo>
                    <a:pt x="8" y="0"/>
                  </a:lnTo>
                  <a:lnTo>
                    <a:pt x="8" y="14"/>
                  </a:lnTo>
                  <a:lnTo>
                    <a:pt x="13" y="14"/>
                  </a:lnTo>
                  <a:lnTo>
                    <a:pt x="13" y="0"/>
                  </a:lnTo>
                  <a:lnTo>
                    <a:pt x="4" y="0"/>
                  </a:lnTo>
                  <a:lnTo>
                    <a:pt x="0" y="0"/>
                  </a:lnTo>
                  <a:lnTo>
                    <a:pt x="0" y="14"/>
                  </a:lnTo>
                  <a:lnTo>
                    <a:pt x="4" y="14"/>
                  </a:lnTo>
                  <a:lnTo>
                    <a:pt x="4" y="0"/>
                  </a:lnTo>
                  <a:lnTo>
                    <a:pt x="143"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5" name="Freeform 1267"/>
            <p:cNvSpPr>
              <a:spLocks/>
            </p:cNvSpPr>
            <p:nvPr/>
          </p:nvSpPr>
          <p:spPr bwMode="auto">
            <a:xfrm>
              <a:off x="167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6" name="Freeform 1268"/>
            <p:cNvSpPr>
              <a:spLocks/>
            </p:cNvSpPr>
            <p:nvPr/>
          </p:nvSpPr>
          <p:spPr bwMode="auto">
            <a:xfrm>
              <a:off x="166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7" name="Freeform 1269"/>
            <p:cNvSpPr>
              <a:spLocks/>
            </p:cNvSpPr>
            <p:nvPr/>
          </p:nvSpPr>
          <p:spPr bwMode="auto">
            <a:xfrm>
              <a:off x="166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8" name="Freeform 1270"/>
            <p:cNvSpPr>
              <a:spLocks/>
            </p:cNvSpPr>
            <p:nvPr/>
          </p:nvSpPr>
          <p:spPr bwMode="auto">
            <a:xfrm>
              <a:off x="165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19" name="Freeform 1271"/>
            <p:cNvSpPr>
              <a:spLocks/>
            </p:cNvSpPr>
            <p:nvPr/>
          </p:nvSpPr>
          <p:spPr bwMode="auto">
            <a:xfrm>
              <a:off x="164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0" name="Freeform 1272"/>
            <p:cNvSpPr>
              <a:spLocks/>
            </p:cNvSpPr>
            <p:nvPr/>
          </p:nvSpPr>
          <p:spPr bwMode="auto">
            <a:xfrm>
              <a:off x="163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1" name="Freeform 1273"/>
            <p:cNvSpPr>
              <a:spLocks/>
            </p:cNvSpPr>
            <p:nvPr/>
          </p:nvSpPr>
          <p:spPr bwMode="auto">
            <a:xfrm>
              <a:off x="1626"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2" name="Freeform 1274"/>
            <p:cNvSpPr>
              <a:spLocks/>
            </p:cNvSpPr>
            <p:nvPr/>
          </p:nvSpPr>
          <p:spPr bwMode="auto">
            <a:xfrm>
              <a:off x="1619"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3" name="Freeform 1275"/>
            <p:cNvSpPr>
              <a:spLocks/>
            </p:cNvSpPr>
            <p:nvPr/>
          </p:nvSpPr>
          <p:spPr bwMode="auto">
            <a:xfrm>
              <a:off x="161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4" name="Freeform 1276"/>
            <p:cNvSpPr>
              <a:spLocks/>
            </p:cNvSpPr>
            <p:nvPr/>
          </p:nvSpPr>
          <p:spPr bwMode="auto">
            <a:xfrm>
              <a:off x="160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5" name="Freeform 1277"/>
            <p:cNvSpPr>
              <a:spLocks/>
            </p:cNvSpPr>
            <p:nvPr/>
          </p:nvSpPr>
          <p:spPr bwMode="auto">
            <a:xfrm>
              <a:off x="159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6" name="Freeform 1278"/>
            <p:cNvSpPr>
              <a:spLocks/>
            </p:cNvSpPr>
            <p:nvPr/>
          </p:nvSpPr>
          <p:spPr bwMode="auto">
            <a:xfrm>
              <a:off x="1584"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7" name="Freeform 1279"/>
            <p:cNvSpPr>
              <a:spLocks/>
            </p:cNvSpPr>
            <p:nvPr/>
          </p:nvSpPr>
          <p:spPr bwMode="auto">
            <a:xfrm>
              <a:off x="1577"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8" name="Freeform 1280"/>
            <p:cNvSpPr>
              <a:spLocks/>
            </p:cNvSpPr>
            <p:nvPr/>
          </p:nvSpPr>
          <p:spPr bwMode="auto">
            <a:xfrm>
              <a:off x="1568"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29" name="Freeform 1281"/>
            <p:cNvSpPr>
              <a:spLocks/>
            </p:cNvSpPr>
            <p:nvPr/>
          </p:nvSpPr>
          <p:spPr bwMode="auto">
            <a:xfrm>
              <a:off x="1560"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0" name="Freeform 1282"/>
            <p:cNvSpPr>
              <a:spLocks/>
            </p:cNvSpPr>
            <p:nvPr/>
          </p:nvSpPr>
          <p:spPr bwMode="auto">
            <a:xfrm>
              <a:off x="1552"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1" name="Freeform 1283"/>
            <p:cNvSpPr>
              <a:spLocks/>
            </p:cNvSpPr>
            <p:nvPr/>
          </p:nvSpPr>
          <p:spPr bwMode="auto">
            <a:xfrm>
              <a:off x="1543"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2" name="Freeform 1284"/>
            <p:cNvSpPr>
              <a:spLocks/>
            </p:cNvSpPr>
            <p:nvPr/>
          </p:nvSpPr>
          <p:spPr bwMode="auto">
            <a:xfrm>
              <a:off x="1535" y="2411"/>
              <a:ext cx="16" cy="15"/>
            </a:xfrm>
            <a:custGeom>
              <a:avLst/>
              <a:gdLst>
                <a:gd name="T0" fmla="*/ 15 w 16"/>
                <a:gd name="T1" fmla="*/ 0 h 15"/>
                <a:gd name="T2" fmla="*/ 0 w 16"/>
                <a:gd name="T3" fmla="*/ 0 h 15"/>
                <a:gd name="T4" fmla="*/ 0 w 16"/>
                <a:gd name="T5" fmla="*/ 14 h 15"/>
                <a:gd name="T6" fmla="*/ 15 w 16"/>
                <a:gd name="T7" fmla="*/ 14 h 15"/>
                <a:gd name="T8" fmla="*/ 15 w 16"/>
                <a:gd name="T9" fmla="*/ 0 h 15"/>
              </a:gdLst>
              <a:ahLst/>
              <a:cxnLst>
                <a:cxn ang="0">
                  <a:pos x="T0" y="T1"/>
                </a:cxn>
                <a:cxn ang="0">
                  <a:pos x="T2" y="T3"/>
                </a:cxn>
                <a:cxn ang="0">
                  <a:pos x="T4" y="T5"/>
                </a:cxn>
                <a:cxn ang="0">
                  <a:pos x="T6" y="T7"/>
                </a:cxn>
                <a:cxn ang="0">
                  <a:pos x="T8" y="T9"/>
                </a:cxn>
              </a:cxnLst>
              <a:rect l="0" t="0" r="r" b="b"/>
              <a:pathLst>
                <a:path w="16" h="15">
                  <a:moveTo>
                    <a:pt x="15" y="0"/>
                  </a:moveTo>
                  <a:lnTo>
                    <a:pt x="0" y="0"/>
                  </a:lnTo>
                  <a:lnTo>
                    <a:pt x="0" y="14"/>
                  </a:lnTo>
                  <a:lnTo>
                    <a:pt x="15" y="14"/>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3" name="Freeform 1285"/>
            <p:cNvSpPr>
              <a:spLocks/>
            </p:cNvSpPr>
            <p:nvPr/>
          </p:nvSpPr>
          <p:spPr bwMode="auto">
            <a:xfrm>
              <a:off x="2095" y="2399"/>
              <a:ext cx="18" cy="32"/>
            </a:xfrm>
            <a:custGeom>
              <a:avLst/>
              <a:gdLst>
                <a:gd name="T0" fmla="*/ 13 w 18"/>
                <a:gd name="T1" fmla="*/ 0 h 32"/>
                <a:gd name="T2" fmla="*/ 4 w 18"/>
                <a:gd name="T3" fmla="*/ 0 h 32"/>
                <a:gd name="T4" fmla="*/ 1 w 18"/>
                <a:gd name="T5" fmla="*/ 1 h 32"/>
                <a:gd name="T6" fmla="*/ 1 w 18"/>
                <a:gd name="T7" fmla="*/ 2 h 32"/>
                <a:gd name="T8" fmla="*/ 0 w 18"/>
                <a:gd name="T9" fmla="*/ 3 h 32"/>
                <a:gd name="T10" fmla="*/ 0 w 18"/>
                <a:gd name="T11" fmla="*/ 4 h 32"/>
                <a:gd name="T12" fmla="*/ 0 w 18"/>
                <a:gd name="T13" fmla="*/ 27 h 32"/>
                <a:gd name="T14" fmla="*/ 0 w 18"/>
                <a:gd name="T15" fmla="*/ 29 h 32"/>
                <a:gd name="T16" fmla="*/ 1 w 18"/>
                <a:gd name="T17" fmla="*/ 29 h 32"/>
                <a:gd name="T18" fmla="*/ 1 w 18"/>
                <a:gd name="T19" fmla="*/ 30 h 32"/>
                <a:gd name="T20" fmla="*/ 4 w 18"/>
                <a:gd name="T21" fmla="*/ 31 h 32"/>
                <a:gd name="T22" fmla="*/ 13 w 18"/>
                <a:gd name="T23" fmla="*/ 31 h 32"/>
                <a:gd name="T24" fmla="*/ 15 w 18"/>
                <a:gd name="T25" fmla="*/ 30 h 32"/>
                <a:gd name="T26" fmla="*/ 15 w 18"/>
                <a:gd name="T27" fmla="*/ 29 h 32"/>
                <a:gd name="T28" fmla="*/ 17 w 18"/>
                <a:gd name="T29" fmla="*/ 29 h 32"/>
                <a:gd name="T30" fmla="*/ 17 w 18"/>
                <a:gd name="T31" fmla="*/ 27 h 32"/>
                <a:gd name="T32" fmla="*/ 17 w 18"/>
                <a:gd name="T33" fmla="*/ 4 h 32"/>
                <a:gd name="T34" fmla="*/ 17 w 18"/>
                <a:gd name="T35" fmla="*/ 3 h 32"/>
                <a:gd name="T36" fmla="*/ 15 w 18"/>
                <a:gd name="T37" fmla="*/ 2 h 32"/>
                <a:gd name="T38" fmla="*/ 15 w 18"/>
                <a:gd name="T39" fmla="*/ 1 h 32"/>
                <a:gd name="T40" fmla="*/ 13 w 18"/>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2">
                  <a:moveTo>
                    <a:pt x="13" y="0"/>
                  </a:moveTo>
                  <a:lnTo>
                    <a:pt x="4" y="0"/>
                  </a:lnTo>
                  <a:lnTo>
                    <a:pt x="1" y="1"/>
                  </a:lnTo>
                  <a:lnTo>
                    <a:pt x="1" y="2"/>
                  </a:lnTo>
                  <a:lnTo>
                    <a:pt x="0" y="3"/>
                  </a:lnTo>
                  <a:lnTo>
                    <a:pt x="0" y="4"/>
                  </a:lnTo>
                  <a:lnTo>
                    <a:pt x="0" y="27"/>
                  </a:lnTo>
                  <a:lnTo>
                    <a:pt x="0" y="29"/>
                  </a:lnTo>
                  <a:lnTo>
                    <a:pt x="1" y="29"/>
                  </a:lnTo>
                  <a:lnTo>
                    <a:pt x="1" y="30"/>
                  </a:lnTo>
                  <a:lnTo>
                    <a:pt x="4" y="31"/>
                  </a:lnTo>
                  <a:lnTo>
                    <a:pt x="13" y="31"/>
                  </a:lnTo>
                  <a:lnTo>
                    <a:pt x="15" y="30"/>
                  </a:lnTo>
                  <a:lnTo>
                    <a:pt x="15" y="29"/>
                  </a:lnTo>
                  <a:lnTo>
                    <a:pt x="17" y="29"/>
                  </a:lnTo>
                  <a:lnTo>
                    <a:pt x="17" y="27"/>
                  </a:lnTo>
                  <a:lnTo>
                    <a:pt x="17" y="4"/>
                  </a:lnTo>
                  <a:lnTo>
                    <a:pt x="17" y="3"/>
                  </a:lnTo>
                  <a:lnTo>
                    <a:pt x="15" y="2"/>
                  </a:lnTo>
                  <a:lnTo>
                    <a:pt x="15" y="1"/>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4" name="Freeform 1286"/>
            <p:cNvSpPr>
              <a:spLocks/>
            </p:cNvSpPr>
            <p:nvPr/>
          </p:nvSpPr>
          <p:spPr bwMode="auto">
            <a:xfrm>
              <a:off x="1960" y="2399"/>
              <a:ext cx="19" cy="32"/>
            </a:xfrm>
            <a:custGeom>
              <a:avLst/>
              <a:gdLst>
                <a:gd name="T0" fmla="*/ 14 w 19"/>
                <a:gd name="T1" fmla="*/ 0 h 32"/>
                <a:gd name="T2" fmla="*/ 4 w 19"/>
                <a:gd name="T3" fmla="*/ 0 h 32"/>
                <a:gd name="T4" fmla="*/ 2 w 19"/>
                <a:gd name="T5" fmla="*/ 1 h 32"/>
                <a:gd name="T6" fmla="*/ 1 w 19"/>
                <a:gd name="T7" fmla="*/ 2 h 32"/>
                <a:gd name="T8" fmla="*/ 1 w 19"/>
                <a:gd name="T9" fmla="*/ 3 h 32"/>
                <a:gd name="T10" fmla="*/ 0 w 19"/>
                <a:gd name="T11" fmla="*/ 4 h 32"/>
                <a:gd name="T12" fmla="*/ 0 w 19"/>
                <a:gd name="T13" fmla="*/ 27 h 32"/>
                <a:gd name="T14" fmla="*/ 1 w 19"/>
                <a:gd name="T15" fmla="*/ 29 h 32"/>
                <a:gd name="T16" fmla="*/ 1 w 19"/>
                <a:gd name="T17" fmla="*/ 29 h 32"/>
                <a:gd name="T18" fmla="*/ 2 w 19"/>
                <a:gd name="T19" fmla="*/ 30 h 32"/>
                <a:gd name="T20" fmla="*/ 4 w 19"/>
                <a:gd name="T21" fmla="*/ 31 h 32"/>
                <a:gd name="T22" fmla="*/ 14 w 19"/>
                <a:gd name="T23" fmla="*/ 31 h 32"/>
                <a:gd name="T24" fmla="*/ 16 w 19"/>
                <a:gd name="T25" fmla="*/ 30 h 32"/>
                <a:gd name="T26" fmla="*/ 16 w 19"/>
                <a:gd name="T27" fmla="*/ 29 h 32"/>
                <a:gd name="T28" fmla="*/ 17 w 19"/>
                <a:gd name="T29" fmla="*/ 29 h 32"/>
                <a:gd name="T30" fmla="*/ 18 w 19"/>
                <a:gd name="T31" fmla="*/ 27 h 32"/>
                <a:gd name="T32" fmla="*/ 18 w 19"/>
                <a:gd name="T33" fmla="*/ 4 h 32"/>
                <a:gd name="T34" fmla="*/ 17 w 19"/>
                <a:gd name="T35" fmla="*/ 3 h 32"/>
                <a:gd name="T36" fmla="*/ 16 w 19"/>
                <a:gd name="T37" fmla="*/ 2 h 32"/>
                <a:gd name="T38" fmla="*/ 16 w 19"/>
                <a:gd name="T39" fmla="*/ 1 h 32"/>
                <a:gd name="T40" fmla="*/ 14 w 19"/>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2">
                  <a:moveTo>
                    <a:pt x="14" y="0"/>
                  </a:moveTo>
                  <a:lnTo>
                    <a:pt x="4" y="0"/>
                  </a:lnTo>
                  <a:lnTo>
                    <a:pt x="2" y="1"/>
                  </a:lnTo>
                  <a:lnTo>
                    <a:pt x="1" y="2"/>
                  </a:lnTo>
                  <a:lnTo>
                    <a:pt x="1" y="3"/>
                  </a:lnTo>
                  <a:lnTo>
                    <a:pt x="0" y="4"/>
                  </a:lnTo>
                  <a:lnTo>
                    <a:pt x="0" y="27"/>
                  </a:lnTo>
                  <a:lnTo>
                    <a:pt x="1" y="29"/>
                  </a:lnTo>
                  <a:lnTo>
                    <a:pt x="1" y="29"/>
                  </a:lnTo>
                  <a:lnTo>
                    <a:pt x="2" y="30"/>
                  </a:lnTo>
                  <a:lnTo>
                    <a:pt x="4" y="31"/>
                  </a:lnTo>
                  <a:lnTo>
                    <a:pt x="14" y="31"/>
                  </a:lnTo>
                  <a:lnTo>
                    <a:pt x="16" y="30"/>
                  </a:lnTo>
                  <a:lnTo>
                    <a:pt x="16" y="29"/>
                  </a:lnTo>
                  <a:lnTo>
                    <a:pt x="17" y="29"/>
                  </a:lnTo>
                  <a:lnTo>
                    <a:pt x="18" y="27"/>
                  </a:lnTo>
                  <a:lnTo>
                    <a:pt x="18" y="4"/>
                  </a:lnTo>
                  <a:lnTo>
                    <a:pt x="17" y="3"/>
                  </a:lnTo>
                  <a:lnTo>
                    <a:pt x="16" y="2"/>
                  </a:lnTo>
                  <a:lnTo>
                    <a:pt x="16" y="1"/>
                  </a:lnTo>
                  <a:lnTo>
                    <a:pt x="14"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5" name="Freeform 1287"/>
            <p:cNvSpPr>
              <a:spLocks/>
            </p:cNvSpPr>
            <p:nvPr/>
          </p:nvSpPr>
          <p:spPr bwMode="auto">
            <a:xfrm>
              <a:off x="1692" y="2391"/>
              <a:ext cx="18" cy="30"/>
            </a:xfrm>
            <a:custGeom>
              <a:avLst/>
              <a:gdLst>
                <a:gd name="T0" fmla="*/ 13 w 18"/>
                <a:gd name="T1" fmla="*/ 0 h 30"/>
                <a:gd name="T2" fmla="*/ 4 w 18"/>
                <a:gd name="T3" fmla="*/ 0 h 30"/>
                <a:gd name="T4" fmla="*/ 1 w 18"/>
                <a:gd name="T5" fmla="*/ 0 h 30"/>
                <a:gd name="T6" fmla="*/ 1 w 18"/>
                <a:gd name="T7" fmla="*/ 1 h 30"/>
                <a:gd name="T8" fmla="*/ 0 w 18"/>
                <a:gd name="T9" fmla="*/ 2 h 30"/>
                <a:gd name="T10" fmla="*/ 0 w 18"/>
                <a:gd name="T11" fmla="*/ 4 h 30"/>
                <a:gd name="T12" fmla="*/ 0 w 18"/>
                <a:gd name="T13" fmla="*/ 25 h 30"/>
                <a:gd name="T14" fmla="*/ 0 w 18"/>
                <a:gd name="T15" fmla="*/ 27 h 30"/>
                <a:gd name="T16" fmla="*/ 1 w 18"/>
                <a:gd name="T17" fmla="*/ 27 h 30"/>
                <a:gd name="T18" fmla="*/ 1 w 18"/>
                <a:gd name="T19" fmla="*/ 28 h 30"/>
                <a:gd name="T20" fmla="*/ 4 w 18"/>
                <a:gd name="T21" fmla="*/ 29 h 30"/>
                <a:gd name="T22" fmla="*/ 13 w 18"/>
                <a:gd name="T23" fmla="*/ 29 h 30"/>
                <a:gd name="T24" fmla="*/ 15 w 18"/>
                <a:gd name="T25" fmla="*/ 28 h 30"/>
                <a:gd name="T26" fmla="*/ 15 w 18"/>
                <a:gd name="T27" fmla="*/ 27 h 30"/>
                <a:gd name="T28" fmla="*/ 16 w 18"/>
                <a:gd name="T29" fmla="*/ 27 h 30"/>
                <a:gd name="T30" fmla="*/ 17 w 18"/>
                <a:gd name="T31" fmla="*/ 25 h 30"/>
                <a:gd name="T32" fmla="*/ 17 w 18"/>
                <a:gd name="T33" fmla="*/ 4 h 30"/>
                <a:gd name="T34" fmla="*/ 16 w 18"/>
                <a:gd name="T35" fmla="*/ 2 h 30"/>
                <a:gd name="T36" fmla="*/ 15 w 18"/>
                <a:gd name="T37" fmla="*/ 1 h 30"/>
                <a:gd name="T38" fmla="*/ 15 w 18"/>
                <a:gd name="T39" fmla="*/ 0 h 30"/>
                <a:gd name="T40" fmla="*/ 13 w 18"/>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0">
                  <a:moveTo>
                    <a:pt x="13" y="0"/>
                  </a:moveTo>
                  <a:lnTo>
                    <a:pt x="4" y="0"/>
                  </a:lnTo>
                  <a:lnTo>
                    <a:pt x="1" y="0"/>
                  </a:lnTo>
                  <a:lnTo>
                    <a:pt x="1" y="1"/>
                  </a:lnTo>
                  <a:lnTo>
                    <a:pt x="0" y="2"/>
                  </a:lnTo>
                  <a:lnTo>
                    <a:pt x="0" y="4"/>
                  </a:lnTo>
                  <a:lnTo>
                    <a:pt x="0" y="25"/>
                  </a:lnTo>
                  <a:lnTo>
                    <a:pt x="0" y="27"/>
                  </a:lnTo>
                  <a:lnTo>
                    <a:pt x="1" y="27"/>
                  </a:lnTo>
                  <a:lnTo>
                    <a:pt x="1" y="28"/>
                  </a:lnTo>
                  <a:lnTo>
                    <a:pt x="4" y="29"/>
                  </a:lnTo>
                  <a:lnTo>
                    <a:pt x="13" y="29"/>
                  </a:lnTo>
                  <a:lnTo>
                    <a:pt x="15" y="28"/>
                  </a:lnTo>
                  <a:lnTo>
                    <a:pt x="15" y="27"/>
                  </a:lnTo>
                  <a:lnTo>
                    <a:pt x="16" y="27"/>
                  </a:lnTo>
                  <a:lnTo>
                    <a:pt x="17" y="25"/>
                  </a:lnTo>
                  <a:lnTo>
                    <a:pt x="17" y="4"/>
                  </a:lnTo>
                  <a:lnTo>
                    <a:pt x="16" y="2"/>
                  </a:lnTo>
                  <a:lnTo>
                    <a:pt x="15" y="1"/>
                  </a:lnTo>
                  <a:lnTo>
                    <a:pt x="15" y="0"/>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6" name="Freeform 1288"/>
            <p:cNvSpPr>
              <a:spLocks/>
            </p:cNvSpPr>
            <p:nvPr/>
          </p:nvSpPr>
          <p:spPr bwMode="auto">
            <a:xfrm>
              <a:off x="1513" y="2386"/>
              <a:ext cx="18" cy="31"/>
            </a:xfrm>
            <a:custGeom>
              <a:avLst/>
              <a:gdLst>
                <a:gd name="T0" fmla="*/ 13 w 18"/>
                <a:gd name="T1" fmla="*/ 0 h 31"/>
                <a:gd name="T2" fmla="*/ 4 w 18"/>
                <a:gd name="T3" fmla="*/ 0 h 31"/>
                <a:gd name="T4" fmla="*/ 1 w 18"/>
                <a:gd name="T5" fmla="*/ 0 h 31"/>
                <a:gd name="T6" fmla="*/ 1 w 18"/>
                <a:gd name="T7" fmla="*/ 1 h 31"/>
                <a:gd name="T8" fmla="*/ 0 w 18"/>
                <a:gd name="T9" fmla="*/ 2 h 31"/>
                <a:gd name="T10" fmla="*/ 0 w 18"/>
                <a:gd name="T11" fmla="*/ 4 h 31"/>
                <a:gd name="T12" fmla="*/ 0 w 18"/>
                <a:gd name="T13" fmla="*/ 26 h 31"/>
                <a:gd name="T14" fmla="*/ 0 w 18"/>
                <a:gd name="T15" fmla="*/ 28 h 31"/>
                <a:gd name="T16" fmla="*/ 1 w 18"/>
                <a:gd name="T17" fmla="*/ 28 h 31"/>
                <a:gd name="T18" fmla="*/ 1 w 18"/>
                <a:gd name="T19" fmla="*/ 30 h 31"/>
                <a:gd name="T20" fmla="*/ 4 w 18"/>
                <a:gd name="T21" fmla="*/ 30 h 31"/>
                <a:gd name="T22" fmla="*/ 13 w 18"/>
                <a:gd name="T23" fmla="*/ 30 h 31"/>
                <a:gd name="T24" fmla="*/ 15 w 18"/>
                <a:gd name="T25" fmla="*/ 30 h 31"/>
                <a:gd name="T26" fmla="*/ 15 w 18"/>
                <a:gd name="T27" fmla="*/ 28 h 31"/>
                <a:gd name="T28" fmla="*/ 16 w 18"/>
                <a:gd name="T29" fmla="*/ 28 h 31"/>
                <a:gd name="T30" fmla="*/ 17 w 18"/>
                <a:gd name="T31" fmla="*/ 26 h 31"/>
                <a:gd name="T32" fmla="*/ 17 w 18"/>
                <a:gd name="T33" fmla="*/ 4 h 31"/>
                <a:gd name="T34" fmla="*/ 16 w 18"/>
                <a:gd name="T35" fmla="*/ 2 h 31"/>
                <a:gd name="T36" fmla="*/ 15 w 18"/>
                <a:gd name="T37" fmla="*/ 1 h 31"/>
                <a:gd name="T38" fmla="*/ 15 w 18"/>
                <a:gd name="T39" fmla="*/ 0 h 31"/>
                <a:gd name="T40" fmla="*/ 13 w 18"/>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31">
                  <a:moveTo>
                    <a:pt x="13" y="0"/>
                  </a:moveTo>
                  <a:lnTo>
                    <a:pt x="4" y="0"/>
                  </a:lnTo>
                  <a:lnTo>
                    <a:pt x="1" y="0"/>
                  </a:lnTo>
                  <a:lnTo>
                    <a:pt x="1" y="1"/>
                  </a:lnTo>
                  <a:lnTo>
                    <a:pt x="0" y="2"/>
                  </a:lnTo>
                  <a:lnTo>
                    <a:pt x="0" y="4"/>
                  </a:lnTo>
                  <a:lnTo>
                    <a:pt x="0" y="26"/>
                  </a:lnTo>
                  <a:lnTo>
                    <a:pt x="0" y="28"/>
                  </a:lnTo>
                  <a:lnTo>
                    <a:pt x="1" y="28"/>
                  </a:lnTo>
                  <a:lnTo>
                    <a:pt x="1" y="30"/>
                  </a:lnTo>
                  <a:lnTo>
                    <a:pt x="4" y="30"/>
                  </a:lnTo>
                  <a:lnTo>
                    <a:pt x="13" y="30"/>
                  </a:lnTo>
                  <a:lnTo>
                    <a:pt x="15" y="30"/>
                  </a:lnTo>
                  <a:lnTo>
                    <a:pt x="15" y="28"/>
                  </a:lnTo>
                  <a:lnTo>
                    <a:pt x="16" y="28"/>
                  </a:lnTo>
                  <a:lnTo>
                    <a:pt x="17" y="26"/>
                  </a:lnTo>
                  <a:lnTo>
                    <a:pt x="17" y="4"/>
                  </a:lnTo>
                  <a:lnTo>
                    <a:pt x="16" y="2"/>
                  </a:lnTo>
                  <a:lnTo>
                    <a:pt x="15" y="1"/>
                  </a:lnTo>
                  <a:lnTo>
                    <a:pt x="15" y="0"/>
                  </a:lnTo>
                  <a:lnTo>
                    <a:pt x="13"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7" name="Freeform 1289"/>
            <p:cNvSpPr>
              <a:spLocks/>
            </p:cNvSpPr>
            <p:nvPr/>
          </p:nvSpPr>
          <p:spPr bwMode="auto">
            <a:xfrm>
              <a:off x="2164" y="2354"/>
              <a:ext cx="34" cy="15"/>
            </a:xfrm>
            <a:custGeom>
              <a:avLst/>
              <a:gdLst>
                <a:gd name="T0" fmla="*/ 7 w 34"/>
                <a:gd name="T1" fmla="*/ 1 h 15"/>
                <a:gd name="T2" fmla="*/ 11 w 34"/>
                <a:gd name="T3" fmla="*/ 14 h 15"/>
                <a:gd name="T4" fmla="*/ 0 w 34"/>
                <a:gd name="T5" fmla="*/ 14 h 15"/>
                <a:gd name="T6" fmla="*/ 0 w 34"/>
                <a:gd name="T7" fmla="*/ 1 h 15"/>
                <a:gd name="T8" fmla="*/ 7 w 34"/>
                <a:gd name="T9" fmla="*/ 1 h 15"/>
                <a:gd name="T10" fmla="*/ 10 w 34"/>
                <a:gd name="T11" fmla="*/ 1 h 15"/>
                <a:gd name="T12" fmla="*/ 14 w 34"/>
                <a:gd name="T13" fmla="*/ 14 h 15"/>
                <a:gd name="T14" fmla="*/ 24 w 34"/>
                <a:gd name="T15" fmla="*/ 12 h 15"/>
                <a:gd name="T16" fmla="*/ 18 w 34"/>
                <a:gd name="T17" fmla="*/ 0 h 15"/>
                <a:gd name="T18" fmla="*/ 10 w 34"/>
                <a:gd name="T19" fmla="*/ 1 h 15"/>
                <a:gd name="T20" fmla="*/ 10 w 34"/>
                <a:gd name="T21" fmla="*/ 1 h 15"/>
                <a:gd name="T22" fmla="*/ 19 w 34"/>
                <a:gd name="T23" fmla="*/ 0 h 15"/>
                <a:gd name="T24" fmla="*/ 28 w 34"/>
                <a:gd name="T25" fmla="*/ 12 h 15"/>
                <a:gd name="T26" fmla="*/ 33 w 34"/>
                <a:gd name="T27" fmla="*/ 12 h 15"/>
                <a:gd name="T28" fmla="*/ 32 w 34"/>
                <a:gd name="T29" fmla="*/ 11 h 15"/>
                <a:gd name="T30" fmla="*/ 31 w 34"/>
                <a:gd name="T31" fmla="*/ 9 h 15"/>
                <a:gd name="T32" fmla="*/ 29 w 34"/>
                <a:gd name="T33" fmla="*/ 8 h 15"/>
                <a:gd name="T34" fmla="*/ 28 w 34"/>
                <a:gd name="T35" fmla="*/ 5 h 15"/>
                <a:gd name="T36" fmla="*/ 26 w 34"/>
                <a:gd name="T37" fmla="*/ 4 h 15"/>
                <a:gd name="T38" fmla="*/ 25 w 34"/>
                <a:gd name="T39" fmla="*/ 4 h 15"/>
                <a:gd name="T40" fmla="*/ 23 w 34"/>
                <a:gd name="T41" fmla="*/ 1 h 15"/>
                <a:gd name="T42" fmla="*/ 22 w 34"/>
                <a:gd name="T43" fmla="*/ 0 h 15"/>
                <a:gd name="T44" fmla="*/ 19 w 34"/>
                <a:gd name="T45" fmla="*/ 0 h 15"/>
                <a:gd name="T46" fmla="*/ 7 w 34"/>
                <a:gd name="T4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15">
                  <a:moveTo>
                    <a:pt x="7" y="1"/>
                  </a:moveTo>
                  <a:lnTo>
                    <a:pt x="11" y="14"/>
                  </a:lnTo>
                  <a:lnTo>
                    <a:pt x="0" y="14"/>
                  </a:lnTo>
                  <a:lnTo>
                    <a:pt x="0" y="1"/>
                  </a:lnTo>
                  <a:lnTo>
                    <a:pt x="7" y="1"/>
                  </a:lnTo>
                  <a:lnTo>
                    <a:pt x="10" y="1"/>
                  </a:lnTo>
                  <a:lnTo>
                    <a:pt x="14" y="14"/>
                  </a:lnTo>
                  <a:lnTo>
                    <a:pt x="24" y="12"/>
                  </a:lnTo>
                  <a:lnTo>
                    <a:pt x="18" y="0"/>
                  </a:lnTo>
                  <a:lnTo>
                    <a:pt x="10" y="1"/>
                  </a:lnTo>
                  <a:lnTo>
                    <a:pt x="10" y="1"/>
                  </a:lnTo>
                  <a:lnTo>
                    <a:pt x="19" y="0"/>
                  </a:lnTo>
                  <a:lnTo>
                    <a:pt x="28" y="12"/>
                  </a:lnTo>
                  <a:lnTo>
                    <a:pt x="33" y="12"/>
                  </a:lnTo>
                  <a:lnTo>
                    <a:pt x="32" y="11"/>
                  </a:lnTo>
                  <a:lnTo>
                    <a:pt x="31" y="9"/>
                  </a:lnTo>
                  <a:lnTo>
                    <a:pt x="29" y="8"/>
                  </a:lnTo>
                  <a:lnTo>
                    <a:pt x="28" y="5"/>
                  </a:lnTo>
                  <a:lnTo>
                    <a:pt x="26" y="4"/>
                  </a:lnTo>
                  <a:lnTo>
                    <a:pt x="25" y="4"/>
                  </a:lnTo>
                  <a:lnTo>
                    <a:pt x="23" y="1"/>
                  </a:lnTo>
                  <a:lnTo>
                    <a:pt x="22" y="0"/>
                  </a:lnTo>
                  <a:lnTo>
                    <a:pt x="19" y="0"/>
                  </a:lnTo>
                  <a:lnTo>
                    <a:pt x="7" y="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8" name="Freeform 1290"/>
            <p:cNvSpPr>
              <a:spLocks/>
            </p:cNvSpPr>
            <p:nvPr/>
          </p:nvSpPr>
          <p:spPr bwMode="auto">
            <a:xfrm>
              <a:off x="2163" y="2355"/>
              <a:ext cx="16" cy="15"/>
            </a:xfrm>
            <a:custGeom>
              <a:avLst/>
              <a:gdLst>
                <a:gd name="T0" fmla="*/ 10 w 16"/>
                <a:gd name="T1" fmla="*/ 0 h 15"/>
                <a:gd name="T2" fmla="*/ 15 w 16"/>
                <a:gd name="T3" fmla="*/ 14 h 15"/>
                <a:gd name="T4" fmla="*/ 0 w 16"/>
                <a:gd name="T5" fmla="*/ 14 h 15"/>
                <a:gd name="T6" fmla="*/ 0 w 16"/>
                <a:gd name="T7" fmla="*/ 0 h 15"/>
                <a:gd name="T8" fmla="*/ 10 w 16"/>
                <a:gd name="T9" fmla="*/ 0 h 15"/>
              </a:gdLst>
              <a:ahLst/>
              <a:cxnLst>
                <a:cxn ang="0">
                  <a:pos x="T0" y="T1"/>
                </a:cxn>
                <a:cxn ang="0">
                  <a:pos x="T2" y="T3"/>
                </a:cxn>
                <a:cxn ang="0">
                  <a:pos x="T4" y="T5"/>
                </a:cxn>
                <a:cxn ang="0">
                  <a:pos x="T6" y="T7"/>
                </a:cxn>
                <a:cxn ang="0">
                  <a:pos x="T8" y="T9"/>
                </a:cxn>
              </a:cxnLst>
              <a:rect l="0" t="0" r="r" b="b"/>
              <a:pathLst>
                <a:path w="16" h="15">
                  <a:moveTo>
                    <a:pt x="10" y="0"/>
                  </a:moveTo>
                  <a:lnTo>
                    <a:pt x="15" y="14"/>
                  </a:lnTo>
                  <a:lnTo>
                    <a:pt x="0" y="14"/>
                  </a:lnTo>
                  <a:lnTo>
                    <a:pt x="0" y="0"/>
                  </a:lnTo>
                  <a:lnTo>
                    <a:pt x="1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39" name="Freeform 1291"/>
            <p:cNvSpPr>
              <a:spLocks/>
            </p:cNvSpPr>
            <p:nvPr/>
          </p:nvSpPr>
          <p:spPr bwMode="auto">
            <a:xfrm>
              <a:off x="2176" y="2354"/>
              <a:ext cx="17" cy="15"/>
            </a:xfrm>
            <a:custGeom>
              <a:avLst/>
              <a:gdLst>
                <a:gd name="T0" fmla="*/ 0 w 17"/>
                <a:gd name="T1" fmla="*/ 1 h 15"/>
                <a:gd name="T2" fmla="*/ 5 w 17"/>
                <a:gd name="T3" fmla="*/ 14 h 15"/>
                <a:gd name="T4" fmla="*/ 16 w 17"/>
                <a:gd name="T5" fmla="*/ 13 h 15"/>
                <a:gd name="T6" fmla="*/ 8 w 17"/>
                <a:gd name="T7" fmla="*/ 0 h 15"/>
                <a:gd name="T8" fmla="*/ 1 w 17"/>
                <a:gd name="T9" fmla="*/ 1 h 15"/>
              </a:gdLst>
              <a:ahLst/>
              <a:cxnLst>
                <a:cxn ang="0">
                  <a:pos x="T0" y="T1"/>
                </a:cxn>
                <a:cxn ang="0">
                  <a:pos x="T2" y="T3"/>
                </a:cxn>
                <a:cxn ang="0">
                  <a:pos x="T4" y="T5"/>
                </a:cxn>
                <a:cxn ang="0">
                  <a:pos x="T6" y="T7"/>
                </a:cxn>
                <a:cxn ang="0">
                  <a:pos x="T8" y="T9"/>
                </a:cxn>
              </a:cxnLst>
              <a:rect l="0" t="0" r="r" b="b"/>
              <a:pathLst>
                <a:path w="17" h="15">
                  <a:moveTo>
                    <a:pt x="0" y="1"/>
                  </a:moveTo>
                  <a:lnTo>
                    <a:pt x="5" y="14"/>
                  </a:lnTo>
                  <a:lnTo>
                    <a:pt x="16" y="13"/>
                  </a:lnTo>
                  <a:lnTo>
                    <a:pt x="8" y="0"/>
                  </a:lnTo>
                  <a:lnTo>
                    <a:pt x="1" y="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0" name="Freeform 1292"/>
            <p:cNvSpPr>
              <a:spLocks/>
            </p:cNvSpPr>
            <p:nvPr/>
          </p:nvSpPr>
          <p:spPr bwMode="auto">
            <a:xfrm>
              <a:off x="2186" y="2354"/>
              <a:ext cx="16" cy="15"/>
            </a:xfrm>
            <a:custGeom>
              <a:avLst/>
              <a:gdLst>
                <a:gd name="T0" fmla="*/ 0 w 16"/>
                <a:gd name="T1" fmla="*/ 0 h 15"/>
                <a:gd name="T2" fmla="*/ 9 w 16"/>
                <a:gd name="T3" fmla="*/ 14 h 15"/>
                <a:gd name="T4" fmla="*/ 15 w 16"/>
                <a:gd name="T5" fmla="*/ 14 h 15"/>
                <a:gd name="T6" fmla="*/ 13 w 16"/>
                <a:gd name="T7" fmla="*/ 12 h 15"/>
                <a:gd name="T8" fmla="*/ 13 w 16"/>
                <a:gd name="T9" fmla="*/ 10 h 15"/>
                <a:gd name="T10" fmla="*/ 10 w 16"/>
                <a:gd name="T11" fmla="*/ 9 h 15"/>
                <a:gd name="T12" fmla="*/ 9 w 16"/>
                <a:gd name="T13" fmla="*/ 6 h 15"/>
                <a:gd name="T14" fmla="*/ 7 w 16"/>
                <a:gd name="T15" fmla="*/ 5 h 15"/>
                <a:gd name="T16" fmla="*/ 6 w 16"/>
                <a:gd name="T17" fmla="*/ 4 h 15"/>
                <a:gd name="T18" fmla="*/ 5 w 16"/>
                <a:gd name="T19" fmla="*/ 2 h 15"/>
                <a:gd name="T20" fmla="*/ 2 w 16"/>
                <a:gd name="T21" fmla="*/ 0 h 15"/>
                <a:gd name="T22" fmla="*/ 0 w 16"/>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5">
                  <a:moveTo>
                    <a:pt x="0" y="0"/>
                  </a:moveTo>
                  <a:lnTo>
                    <a:pt x="9" y="14"/>
                  </a:lnTo>
                  <a:lnTo>
                    <a:pt x="15" y="14"/>
                  </a:lnTo>
                  <a:lnTo>
                    <a:pt x="13" y="12"/>
                  </a:lnTo>
                  <a:lnTo>
                    <a:pt x="13" y="10"/>
                  </a:lnTo>
                  <a:lnTo>
                    <a:pt x="10" y="9"/>
                  </a:lnTo>
                  <a:lnTo>
                    <a:pt x="9" y="6"/>
                  </a:lnTo>
                  <a:lnTo>
                    <a:pt x="7" y="5"/>
                  </a:lnTo>
                  <a:lnTo>
                    <a:pt x="6" y="4"/>
                  </a:lnTo>
                  <a:lnTo>
                    <a:pt x="5" y="2"/>
                  </a:lnTo>
                  <a:lnTo>
                    <a:pt x="2" y="0"/>
                  </a:lnTo>
                  <a:lnTo>
                    <a:pt x="0"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1" name="Freeform 1293"/>
            <p:cNvSpPr>
              <a:spLocks/>
            </p:cNvSpPr>
            <p:nvPr/>
          </p:nvSpPr>
          <p:spPr bwMode="auto">
            <a:xfrm>
              <a:off x="1708" y="2481"/>
              <a:ext cx="359" cy="15"/>
            </a:xfrm>
            <a:custGeom>
              <a:avLst/>
              <a:gdLst>
                <a:gd name="T0" fmla="*/ 1 w 359"/>
                <a:gd name="T1" fmla="*/ 0 h 15"/>
                <a:gd name="T2" fmla="*/ 1 w 359"/>
                <a:gd name="T3" fmla="*/ 0 h 15"/>
                <a:gd name="T4" fmla="*/ 358 w 359"/>
                <a:gd name="T5" fmla="*/ 0 h 15"/>
                <a:gd name="T6" fmla="*/ 358 w 359"/>
                <a:gd name="T7" fmla="*/ 14 h 15"/>
                <a:gd name="T8" fmla="*/ 1 w 359"/>
                <a:gd name="T9" fmla="*/ 14 h 15"/>
                <a:gd name="T10" fmla="*/ 0 w 359"/>
                <a:gd name="T11" fmla="*/ 14 h 15"/>
                <a:gd name="T12" fmla="*/ 0 w 359"/>
                <a:gd name="T13" fmla="*/ 8 h 15"/>
                <a:gd name="T14" fmla="*/ 1 w 359"/>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15">
                  <a:moveTo>
                    <a:pt x="1" y="0"/>
                  </a:moveTo>
                  <a:lnTo>
                    <a:pt x="1" y="0"/>
                  </a:lnTo>
                  <a:lnTo>
                    <a:pt x="358" y="0"/>
                  </a:lnTo>
                  <a:lnTo>
                    <a:pt x="358" y="14"/>
                  </a:lnTo>
                  <a:lnTo>
                    <a:pt x="1" y="14"/>
                  </a:lnTo>
                  <a:lnTo>
                    <a:pt x="0" y="14"/>
                  </a:lnTo>
                  <a:lnTo>
                    <a:pt x="0" y="8"/>
                  </a:lnTo>
                  <a:lnTo>
                    <a:pt x="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2" name="Freeform 1294"/>
            <p:cNvSpPr>
              <a:spLocks/>
            </p:cNvSpPr>
            <p:nvPr/>
          </p:nvSpPr>
          <p:spPr bwMode="auto">
            <a:xfrm>
              <a:off x="1311" y="2396"/>
              <a:ext cx="395" cy="86"/>
            </a:xfrm>
            <a:custGeom>
              <a:avLst/>
              <a:gdLst>
                <a:gd name="T0" fmla="*/ 1 w 395"/>
                <a:gd name="T1" fmla="*/ 0 h 86"/>
                <a:gd name="T2" fmla="*/ 26 w 395"/>
                <a:gd name="T3" fmla="*/ 6 h 86"/>
                <a:gd name="T4" fmla="*/ 51 w 395"/>
                <a:gd name="T5" fmla="*/ 12 h 86"/>
                <a:gd name="T6" fmla="*/ 75 w 395"/>
                <a:gd name="T7" fmla="*/ 18 h 86"/>
                <a:gd name="T8" fmla="*/ 100 w 395"/>
                <a:gd name="T9" fmla="*/ 25 h 86"/>
                <a:gd name="T10" fmla="*/ 124 w 395"/>
                <a:gd name="T11" fmla="*/ 32 h 86"/>
                <a:gd name="T12" fmla="*/ 149 w 395"/>
                <a:gd name="T13" fmla="*/ 39 h 86"/>
                <a:gd name="T14" fmla="*/ 173 w 395"/>
                <a:gd name="T15" fmla="*/ 46 h 86"/>
                <a:gd name="T16" fmla="*/ 199 w 395"/>
                <a:gd name="T17" fmla="*/ 52 h 86"/>
                <a:gd name="T18" fmla="*/ 223 w 395"/>
                <a:gd name="T19" fmla="*/ 58 h 86"/>
                <a:gd name="T20" fmla="*/ 248 w 395"/>
                <a:gd name="T21" fmla="*/ 64 h 86"/>
                <a:gd name="T22" fmla="*/ 272 w 395"/>
                <a:gd name="T23" fmla="*/ 70 h 86"/>
                <a:gd name="T24" fmla="*/ 296 w 395"/>
                <a:gd name="T25" fmla="*/ 75 h 86"/>
                <a:gd name="T26" fmla="*/ 320 w 395"/>
                <a:gd name="T27" fmla="*/ 78 h 86"/>
                <a:gd name="T28" fmla="*/ 346 w 395"/>
                <a:gd name="T29" fmla="*/ 81 h 86"/>
                <a:gd name="T30" fmla="*/ 369 w 395"/>
                <a:gd name="T31" fmla="*/ 83 h 86"/>
                <a:gd name="T32" fmla="*/ 394 w 395"/>
                <a:gd name="T33" fmla="*/ 83 h 86"/>
                <a:gd name="T34" fmla="*/ 382 w 395"/>
                <a:gd name="T35" fmla="*/ 85 h 86"/>
                <a:gd name="T36" fmla="*/ 357 w 395"/>
                <a:gd name="T37" fmla="*/ 83 h 86"/>
                <a:gd name="T38" fmla="*/ 333 w 395"/>
                <a:gd name="T39" fmla="*/ 82 h 86"/>
                <a:gd name="T40" fmla="*/ 308 w 395"/>
                <a:gd name="T41" fmla="*/ 78 h 86"/>
                <a:gd name="T42" fmla="*/ 283 w 395"/>
                <a:gd name="T43" fmla="*/ 74 h 86"/>
                <a:gd name="T44" fmla="*/ 259 w 395"/>
                <a:gd name="T45" fmla="*/ 70 h 86"/>
                <a:gd name="T46" fmla="*/ 235 w 395"/>
                <a:gd name="T47" fmla="*/ 64 h 86"/>
                <a:gd name="T48" fmla="*/ 210 w 395"/>
                <a:gd name="T49" fmla="*/ 58 h 86"/>
                <a:gd name="T50" fmla="*/ 186 w 395"/>
                <a:gd name="T51" fmla="*/ 51 h 86"/>
                <a:gd name="T52" fmla="*/ 161 w 395"/>
                <a:gd name="T53" fmla="*/ 44 h 86"/>
                <a:gd name="T54" fmla="*/ 136 w 395"/>
                <a:gd name="T55" fmla="*/ 38 h 86"/>
                <a:gd name="T56" fmla="*/ 111 w 395"/>
                <a:gd name="T57" fmla="*/ 30 h 86"/>
                <a:gd name="T58" fmla="*/ 87 w 395"/>
                <a:gd name="T59" fmla="*/ 24 h 86"/>
                <a:gd name="T60" fmla="*/ 62 w 395"/>
                <a:gd name="T61" fmla="*/ 17 h 86"/>
                <a:gd name="T62" fmla="*/ 38 w 395"/>
                <a:gd name="T63" fmla="*/ 10 h 86"/>
                <a:gd name="T64" fmla="*/ 13 w 395"/>
                <a:gd name="T65" fmla="*/ 5 h 86"/>
                <a:gd name="T66" fmla="*/ 0 w 395"/>
                <a:gd name="T67" fmla="*/ 2 h 86"/>
                <a:gd name="T68" fmla="*/ 1 w 395"/>
                <a:gd name="T6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5" h="86">
                  <a:moveTo>
                    <a:pt x="1" y="0"/>
                  </a:moveTo>
                  <a:lnTo>
                    <a:pt x="1" y="0"/>
                  </a:lnTo>
                  <a:lnTo>
                    <a:pt x="14" y="3"/>
                  </a:lnTo>
                  <a:lnTo>
                    <a:pt x="26" y="6"/>
                  </a:lnTo>
                  <a:lnTo>
                    <a:pt x="39" y="9"/>
                  </a:lnTo>
                  <a:lnTo>
                    <a:pt x="51" y="12"/>
                  </a:lnTo>
                  <a:lnTo>
                    <a:pt x="63" y="15"/>
                  </a:lnTo>
                  <a:lnTo>
                    <a:pt x="75" y="18"/>
                  </a:lnTo>
                  <a:lnTo>
                    <a:pt x="88" y="21"/>
                  </a:lnTo>
                  <a:lnTo>
                    <a:pt x="100" y="25"/>
                  </a:lnTo>
                  <a:lnTo>
                    <a:pt x="112" y="28"/>
                  </a:lnTo>
                  <a:lnTo>
                    <a:pt x="124" y="32"/>
                  </a:lnTo>
                  <a:lnTo>
                    <a:pt x="136" y="35"/>
                  </a:lnTo>
                  <a:lnTo>
                    <a:pt x="149" y="39"/>
                  </a:lnTo>
                  <a:lnTo>
                    <a:pt x="161" y="42"/>
                  </a:lnTo>
                  <a:lnTo>
                    <a:pt x="173" y="46"/>
                  </a:lnTo>
                  <a:lnTo>
                    <a:pt x="186" y="49"/>
                  </a:lnTo>
                  <a:lnTo>
                    <a:pt x="199" y="52"/>
                  </a:lnTo>
                  <a:lnTo>
                    <a:pt x="211" y="55"/>
                  </a:lnTo>
                  <a:lnTo>
                    <a:pt x="223" y="58"/>
                  </a:lnTo>
                  <a:lnTo>
                    <a:pt x="235" y="61"/>
                  </a:lnTo>
                  <a:lnTo>
                    <a:pt x="248" y="64"/>
                  </a:lnTo>
                  <a:lnTo>
                    <a:pt x="260" y="67"/>
                  </a:lnTo>
                  <a:lnTo>
                    <a:pt x="272" y="70"/>
                  </a:lnTo>
                  <a:lnTo>
                    <a:pt x="284" y="72"/>
                  </a:lnTo>
                  <a:lnTo>
                    <a:pt x="296" y="75"/>
                  </a:lnTo>
                  <a:lnTo>
                    <a:pt x="308" y="77"/>
                  </a:lnTo>
                  <a:lnTo>
                    <a:pt x="320" y="78"/>
                  </a:lnTo>
                  <a:lnTo>
                    <a:pt x="333" y="80"/>
                  </a:lnTo>
                  <a:lnTo>
                    <a:pt x="346" y="81"/>
                  </a:lnTo>
                  <a:lnTo>
                    <a:pt x="358" y="82"/>
                  </a:lnTo>
                  <a:lnTo>
                    <a:pt x="369" y="83"/>
                  </a:lnTo>
                  <a:lnTo>
                    <a:pt x="382" y="83"/>
                  </a:lnTo>
                  <a:lnTo>
                    <a:pt x="394" y="83"/>
                  </a:lnTo>
                  <a:lnTo>
                    <a:pt x="394" y="85"/>
                  </a:lnTo>
                  <a:lnTo>
                    <a:pt x="382" y="85"/>
                  </a:lnTo>
                  <a:lnTo>
                    <a:pt x="369" y="85"/>
                  </a:lnTo>
                  <a:lnTo>
                    <a:pt x="357" y="83"/>
                  </a:lnTo>
                  <a:lnTo>
                    <a:pt x="345" y="83"/>
                  </a:lnTo>
                  <a:lnTo>
                    <a:pt x="333" y="82"/>
                  </a:lnTo>
                  <a:lnTo>
                    <a:pt x="320" y="81"/>
                  </a:lnTo>
                  <a:lnTo>
                    <a:pt x="308" y="78"/>
                  </a:lnTo>
                  <a:lnTo>
                    <a:pt x="296" y="77"/>
                  </a:lnTo>
                  <a:lnTo>
                    <a:pt x="283" y="74"/>
                  </a:lnTo>
                  <a:lnTo>
                    <a:pt x="271" y="72"/>
                  </a:lnTo>
                  <a:lnTo>
                    <a:pt x="259" y="70"/>
                  </a:lnTo>
                  <a:lnTo>
                    <a:pt x="247" y="67"/>
                  </a:lnTo>
                  <a:lnTo>
                    <a:pt x="235" y="64"/>
                  </a:lnTo>
                  <a:lnTo>
                    <a:pt x="222" y="61"/>
                  </a:lnTo>
                  <a:lnTo>
                    <a:pt x="210" y="58"/>
                  </a:lnTo>
                  <a:lnTo>
                    <a:pt x="198" y="54"/>
                  </a:lnTo>
                  <a:lnTo>
                    <a:pt x="186" y="51"/>
                  </a:lnTo>
                  <a:lnTo>
                    <a:pt x="173" y="47"/>
                  </a:lnTo>
                  <a:lnTo>
                    <a:pt x="161" y="44"/>
                  </a:lnTo>
                  <a:lnTo>
                    <a:pt x="148" y="41"/>
                  </a:lnTo>
                  <a:lnTo>
                    <a:pt x="136" y="38"/>
                  </a:lnTo>
                  <a:lnTo>
                    <a:pt x="123" y="34"/>
                  </a:lnTo>
                  <a:lnTo>
                    <a:pt x="111" y="30"/>
                  </a:lnTo>
                  <a:lnTo>
                    <a:pt x="99" y="27"/>
                  </a:lnTo>
                  <a:lnTo>
                    <a:pt x="87" y="24"/>
                  </a:lnTo>
                  <a:lnTo>
                    <a:pt x="74" y="21"/>
                  </a:lnTo>
                  <a:lnTo>
                    <a:pt x="62" y="17"/>
                  </a:lnTo>
                  <a:lnTo>
                    <a:pt x="50" y="14"/>
                  </a:lnTo>
                  <a:lnTo>
                    <a:pt x="38" y="10"/>
                  </a:lnTo>
                  <a:lnTo>
                    <a:pt x="25" y="8"/>
                  </a:lnTo>
                  <a:lnTo>
                    <a:pt x="13" y="5"/>
                  </a:lnTo>
                  <a:lnTo>
                    <a:pt x="1" y="2"/>
                  </a:lnTo>
                  <a:lnTo>
                    <a:pt x="0" y="2"/>
                  </a:lnTo>
                  <a:lnTo>
                    <a:pt x="1" y="1"/>
                  </a:lnTo>
                  <a:lnTo>
                    <a:pt x="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3" name="Freeform 1295"/>
            <p:cNvSpPr>
              <a:spLocks/>
            </p:cNvSpPr>
            <p:nvPr/>
          </p:nvSpPr>
          <p:spPr bwMode="auto">
            <a:xfrm>
              <a:off x="1289" y="2348"/>
              <a:ext cx="20" cy="47"/>
            </a:xfrm>
            <a:custGeom>
              <a:avLst/>
              <a:gdLst>
                <a:gd name="T0" fmla="*/ 18 w 20"/>
                <a:gd name="T1" fmla="*/ 2 h 47"/>
                <a:gd name="T2" fmla="*/ 18 w 20"/>
                <a:gd name="T3" fmla="*/ 2 h 47"/>
                <a:gd name="T4" fmla="*/ 15 w 20"/>
                <a:gd name="T5" fmla="*/ 3 h 47"/>
                <a:gd name="T6" fmla="*/ 11 w 20"/>
                <a:gd name="T7" fmla="*/ 5 h 47"/>
                <a:gd name="T8" fmla="*/ 9 w 20"/>
                <a:gd name="T9" fmla="*/ 7 h 47"/>
                <a:gd name="T10" fmla="*/ 6 w 20"/>
                <a:gd name="T11" fmla="*/ 9 h 47"/>
                <a:gd name="T12" fmla="*/ 5 w 20"/>
                <a:gd name="T13" fmla="*/ 12 h 47"/>
                <a:gd name="T14" fmla="*/ 3 w 20"/>
                <a:gd name="T15" fmla="*/ 15 h 47"/>
                <a:gd name="T16" fmla="*/ 2 w 20"/>
                <a:gd name="T17" fmla="*/ 19 h 47"/>
                <a:gd name="T18" fmla="*/ 1 w 20"/>
                <a:gd name="T19" fmla="*/ 22 h 47"/>
                <a:gd name="T20" fmla="*/ 1 w 20"/>
                <a:gd name="T21" fmla="*/ 26 h 47"/>
                <a:gd name="T22" fmla="*/ 2 w 20"/>
                <a:gd name="T23" fmla="*/ 29 h 47"/>
                <a:gd name="T24" fmla="*/ 4 w 20"/>
                <a:gd name="T25" fmla="*/ 32 h 47"/>
                <a:gd name="T26" fmla="*/ 5 w 20"/>
                <a:gd name="T27" fmla="*/ 36 h 47"/>
                <a:gd name="T28" fmla="*/ 8 w 20"/>
                <a:gd name="T29" fmla="*/ 38 h 47"/>
                <a:gd name="T30" fmla="*/ 11 w 20"/>
                <a:gd name="T31" fmla="*/ 41 h 47"/>
                <a:gd name="T32" fmla="*/ 14 w 20"/>
                <a:gd name="T33" fmla="*/ 43 h 47"/>
                <a:gd name="T34" fmla="*/ 18 w 20"/>
                <a:gd name="T35" fmla="*/ 44 h 47"/>
                <a:gd name="T36" fmla="*/ 18 w 20"/>
                <a:gd name="T37" fmla="*/ 46 h 47"/>
                <a:gd name="T38" fmla="*/ 13 w 20"/>
                <a:gd name="T39" fmla="*/ 45 h 47"/>
                <a:gd name="T40" fmla="*/ 9 w 20"/>
                <a:gd name="T41" fmla="*/ 43 h 47"/>
                <a:gd name="T42" fmla="*/ 6 w 20"/>
                <a:gd name="T43" fmla="*/ 40 h 47"/>
                <a:gd name="T44" fmla="*/ 4 w 20"/>
                <a:gd name="T45" fmla="*/ 37 h 47"/>
                <a:gd name="T46" fmla="*/ 2 w 20"/>
                <a:gd name="T47" fmla="*/ 33 h 47"/>
                <a:gd name="T48" fmla="*/ 1 w 20"/>
                <a:gd name="T49" fmla="*/ 29 h 47"/>
                <a:gd name="T50" fmla="*/ 0 w 20"/>
                <a:gd name="T51" fmla="*/ 26 h 47"/>
                <a:gd name="T52" fmla="*/ 0 w 20"/>
                <a:gd name="T53" fmla="*/ 22 h 47"/>
                <a:gd name="T54" fmla="*/ 1 w 20"/>
                <a:gd name="T55" fmla="*/ 18 h 47"/>
                <a:gd name="T56" fmla="*/ 1 w 20"/>
                <a:gd name="T57" fmla="*/ 15 h 47"/>
                <a:gd name="T58" fmla="*/ 3 w 20"/>
                <a:gd name="T59" fmla="*/ 11 h 47"/>
                <a:gd name="T60" fmla="*/ 5 w 20"/>
                <a:gd name="T61" fmla="*/ 8 h 47"/>
                <a:gd name="T62" fmla="*/ 8 w 20"/>
                <a:gd name="T63" fmla="*/ 5 h 47"/>
                <a:gd name="T64" fmla="*/ 11 w 20"/>
                <a:gd name="T65" fmla="*/ 3 h 47"/>
                <a:gd name="T66" fmla="*/ 14 w 20"/>
                <a:gd name="T67" fmla="*/ 1 h 47"/>
                <a:gd name="T68" fmla="*/ 18 w 20"/>
                <a:gd name="T69" fmla="*/ 0 h 47"/>
                <a:gd name="T70" fmla="*/ 18 w 20"/>
                <a:gd name="T71" fmla="*/ 1 h 47"/>
                <a:gd name="T72" fmla="*/ 19 w 20"/>
                <a:gd name="T73" fmla="*/ 1 h 47"/>
                <a:gd name="T74" fmla="*/ 19 w 20"/>
                <a:gd name="T75" fmla="*/ 2 h 47"/>
                <a:gd name="T76" fmla="*/ 18 w 20"/>
                <a:gd name="T7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7">
                  <a:moveTo>
                    <a:pt x="18" y="2"/>
                  </a:moveTo>
                  <a:lnTo>
                    <a:pt x="18" y="2"/>
                  </a:lnTo>
                  <a:lnTo>
                    <a:pt x="15" y="3"/>
                  </a:lnTo>
                  <a:lnTo>
                    <a:pt x="11" y="5"/>
                  </a:lnTo>
                  <a:lnTo>
                    <a:pt x="9" y="7"/>
                  </a:lnTo>
                  <a:lnTo>
                    <a:pt x="6" y="9"/>
                  </a:lnTo>
                  <a:lnTo>
                    <a:pt x="5" y="12"/>
                  </a:lnTo>
                  <a:lnTo>
                    <a:pt x="3" y="15"/>
                  </a:lnTo>
                  <a:lnTo>
                    <a:pt x="2" y="19"/>
                  </a:lnTo>
                  <a:lnTo>
                    <a:pt x="1" y="22"/>
                  </a:lnTo>
                  <a:lnTo>
                    <a:pt x="1" y="26"/>
                  </a:lnTo>
                  <a:lnTo>
                    <a:pt x="2" y="29"/>
                  </a:lnTo>
                  <a:lnTo>
                    <a:pt x="4" y="32"/>
                  </a:lnTo>
                  <a:lnTo>
                    <a:pt x="5" y="36"/>
                  </a:lnTo>
                  <a:lnTo>
                    <a:pt x="8" y="38"/>
                  </a:lnTo>
                  <a:lnTo>
                    <a:pt x="11" y="41"/>
                  </a:lnTo>
                  <a:lnTo>
                    <a:pt x="14" y="43"/>
                  </a:lnTo>
                  <a:lnTo>
                    <a:pt x="18" y="44"/>
                  </a:lnTo>
                  <a:lnTo>
                    <a:pt x="18" y="46"/>
                  </a:lnTo>
                  <a:lnTo>
                    <a:pt x="13" y="45"/>
                  </a:lnTo>
                  <a:lnTo>
                    <a:pt x="9" y="43"/>
                  </a:lnTo>
                  <a:lnTo>
                    <a:pt x="6" y="40"/>
                  </a:lnTo>
                  <a:lnTo>
                    <a:pt x="4" y="37"/>
                  </a:lnTo>
                  <a:lnTo>
                    <a:pt x="2" y="33"/>
                  </a:lnTo>
                  <a:lnTo>
                    <a:pt x="1" y="29"/>
                  </a:lnTo>
                  <a:lnTo>
                    <a:pt x="0" y="26"/>
                  </a:lnTo>
                  <a:lnTo>
                    <a:pt x="0" y="22"/>
                  </a:lnTo>
                  <a:lnTo>
                    <a:pt x="1" y="18"/>
                  </a:lnTo>
                  <a:lnTo>
                    <a:pt x="1" y="15"/>
                  </a:lnTo>
                  <a:lnTo>
                    <a:pt x="3" y="11"/>
                  </a:lnTo>
                  <a:lnTo>
                    <a:pt x="5" y="8"/>
                  </a:lnTo>
                  <a:lnTo>
                    <a:pt x="8" y="5"/>
                  </a:lnTo>
                  <a:lnTo>
                    <a:pt x="11" y="3"/>
                  </a:lnTo>
                  <a:lnTo>
                    <a:pt x="14" y="1"/>
                  </a:lnTo>
                  <a:lnTo>
                    <a:pt x="18" y="0"/>
                  </a:lnTo>
                  <a:lnTo>
                    <a:pt x="18" y="1"/>
                  </a:lnTo>
                  <a:lnTo>
                    <a:pt x="19" y="1"/>
                  </a:lnTo>
                  <a:lnTo>
                    <a:pt x="19" y="2"/>
                  </a:lnTo>
                  <a:lnTo>
                    <a:pt x="18" y="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4" name="Freeform 1296"/>
            <p:cNvSpPr>
              <a:spLocks/>
            </p:cNvSpPr>
            <p:nvPr/>
          </p:nvSpPr>
          <p:spPr bwMode="auto">
            <a:xfrm>
              <a:off x="1309" y="2345"/>
              <a:ext cx="16" cy="15"/>
            </a:xfrm>
            <a:custGeom>
              <a:avLst/>
              <a:gdLst>
                <a:gd name="T0" fmla="*/ 15 w 16"/>
                <a:gd name="T1" fmla="*/ 0 h 15"/>
                <a:gd name="T2" fmla="*/ 13 w 16"/>
                <a:gd name="T3" fmla="*/ 14 h 15"/>
                <a:gd name="T4" fmla="*/ 1 w 16"/>
                <a:gd name="T5" fmla="*/ 14 h 15"/>
                <a:gd name="T6" fmla="*/ 0 w 16"/>
                <a:gd name="T7" fmla="*/ 14 h 15"/>
                <a:gd name="T8" fmla="*/ 13 w 16"/>
                <a:gd name="T9" fmla="*/ 0 h 15"/>
                <a:gd name="T10" fmla="*/ 12 w 16"/>
                <a:gd name="T11" fmla="*/ 0 h 15"/>
                <a:gd name="T12" fmla="*/ 13 w 16"/>
                <a:gd name="T13" fmla="*/ 0 h 15"/>
                <a:gd name="T14" fmla="*/ 15 w 16"/>
                <a:gd name="T15" fmla="*/ 0 h 15"/>
                <a:gd name="T16" fmla="*/ 13 w 16"/>
                <a:gd name="T17" fmla="*/ 14 h 15"/>
                <a:gd name="T18" fmla="*/ 15 w 1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15" y="0"/>
                  </a:moveTo>
                  <a:lnTo>
                    <a:pt x="13" y="14"/>
                  </a:lnTo>
                  <a:lnTo>
                    <a:pt x="1" y="14"/>
                  </a:lnTo>
                  <a:lnTo>
                    <a:pt x="0" y="14"/>
                  </a:lnTo>
                  <a:lnTo>
                    <a:pt x="13" y="0"/>
                  </a:lnTo>
                  <a:lnTo>
                    <a:pt x="12" y="0"/>
                  </a:lnTo>
                  <a:lnTo>
                    <a:pt x="13" y="0"/>
                  </a:lnTo>
                  <a:lnTo>
                    <a:pt x="15" y="0"/>
                  </a:lnTo>
                  <a:lnTo>
                    <a:pt x="13" y="14"/>
                  </a:lnTo>
                  <a:lnTo>
                    <a:pt x="1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5" name="Freeform 1297"/>
            <p:cNvSpPr>
              <a:spLocks/>
            </p:cNvSpPr>
            <p:nvPr/>
          </p:nvSpPr>
          <p:spPr bwMode="auto">
            <a:xfrm>
              <a:off x="1252" y="2121"/>
              <a:ext cx="71" cy="222"/>
            </a:xfrm>
            <a:custGeom>
              <a:avLst/>
              <a:gdLst>
                <a:gd name="T0" fmla="*/ 1 w 71"/>
                <a:gd name="T1" fmla="*/ 2 h 222"/>
                <a:gd name="T2" fmla="*/ 1 w 71"/>
                <a:gd name="T3" fmla="*/ 1 h 222"/>
                <a:gd name="T4" fmla="*/ 70 w 71"/>
                <a:gd name="T5" fmla="*/ 221 h 222"/>
                <a:gd name="T6" fmla="*/ 68 w 71"/>
                <a:gd name="T7" fmla="*/ 221 h 222"/>
                <a:gd name="T8" fmla="*/ 0 w 71"/>
                <a:gd name="T9" fmla="*/ 2 h 222"/>
                <a:gd name="T10" fmla="*/ 1 w 71"/>
                <a:gd name="T11" fmla="*/ 0 h 222"/>
                <a:gd name="T12" fmla="*/ 0 w 71"/>
                <a:gd name="T13" fmla="*/ 2 h 222"/>
                <a:gd name="T14" fmla="*/ 1 w 71"/>
                <a:gd name="T15" fmla="*/ 1 h 222"/>
                <a:gd name="T16" fmla="*/ 1 w 71"/>
                <a:gd name="T17" fmla="*/ 0 h 222"/>
                <a:gd name="T18" fmla="*/ 1 w 71"/>
                <a:gd name="T19" fmla="*/ 1 h 222"/>
                <a:gd name="T20" fmla="*/ 1 w 71"/>
                <a:gd name="T21" fmla="*/ 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222">
                  <a:moveTo>
                    <a:pt x="1" y="2"/>
                  </a:moveTo>
                  <a:lnTo>
                    <a:pt x="1" y="1"/>
                  </a:lnTo>
                  <a:lnTo>
                    <a:pt x="70" y="221"/>
                  </a:lnTo>
                  <a:lnTo>
                    <a:pt x="68" y="221"/>
                  </a:lnTo>
                  <a:lnTo>
                    <a:pt x="0" y="2"/>
                  </a:lnTo>
                  <a:lnTo>
                    <a:pt x="1" y="0"/>
                  </a:lnTo>
                  <a:lnTo>
                    <a:pt x="0" y="2"/>
                  </a:lnTo>
                  <a:lnTo>
                    <a:pt x="1" y="1"/>
                  </a:lnTo>
                  <a:lnTo>
                    <a:pt x="1" y="0"/>
                  </a:lnTo>
                  <a:lnTo>
                    <a:pt x="1" y="1"/>
                  </a:lnTo>
                  <a:lnTo>
                    <a:pt x="1" y="2"/>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6" name="Freeform 1298"/>
            <p:cNvSpPr>
              <a:spLocks/>
            </p:cNvSpPr>
            <p:nvPr/>
          </p:nvSpPr>
          <p:spPr bwMode="auto">
            <a:xfrm>
              <a:off x="1254" y="2119"/>
              <a:ext cx="48" cy="15"/>
            </a:xfrm>
            <a:custGeom>
              <a:avLst/>
              <a:gdLst>
                <a:gd name="T0" fmla="*/ 46 w 48"/>
                <a:gd name="T1" fmla="*/ 7 h 15"/>
                <a:gd name="T2" fmla="*/ 46 w 48"/>
                <a:gd name="T3" fmla="*/ 14 h 15"/>
                <a:gd name="T4" fmla="*/ 0 w 48"/>
                <a:gd name="T5" fmla="*/ 14 h 15"/>
                <a:gd name="T6" fmla="*/ 0 w 48"/>
                <a:gd name="T7" fmla="*/ 0 h 15"/>
                <a:gd name="T8" fmla="*/ 46 w 48"/>
                <a:gd name="T9" fmla="*/ 0 h 15"/>
                <a:gd name="T10" fmla="*/ 47 w 48"/>
                <a:gd name="T11" fmla="*/ 0 h 15"/>
                <a:gd name="T12" fmla="*/ 46 w 48"/>
                <a:gd name="T13" fmla="*/ 0 h 15"/>
                <a:gd name="T14" fmla="*/ 47 w 48"/>
                <a:gd name="T15" fmla="*/ 0 h 15"/>
                <a:gd name="T16" fmla="*/ 47 w 48"/>
                <a:gd name="T17" fmla="*/ 7 h 15"/>
                <a:gd name="T18" fmla="*/ 46 w 48"/>
                <a:gd name="T19" fmla="*/ 14 h 15"/>
                <a:gd name="T20" fmla="*/ 46 w 4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5">
                  <a:moveTo>
                    <a:pt x="46" y="7"/>
                  </a:moveTo>
                  <a:lnTo>
                    <a:pt x="46" y="14"/>
                  </a:lnTo>
                  <a:lnTo>
                    <a:pt x="0" y="14"/>
                  </a:lnTo>
                  <a:lnTo>
                    <a:pt x="0" y="0"/>
                  </a:lnTo>
                  <a:lnTo>
                    <a:pt x="46" y="0"/>
                  </a:lnTo>
                  <a:lnTo>
                    <a:pt x="47" y="0"/>
                  </a:lnTo>
                  <a:lnTo>
                    <a:pt x="46" y="0"/>
                  </a:lnTo>
                  <a:lnTo>
                    <a:pt x="47" y="0"/>
                  </a:lnTo>
                  <a:lnTo>
                    <a:pt x="47" y="7"/>
                  </a:lnTo>
                  <a:lnTo>
                    <a:pt x="46" y="14"/>
                  </a:lnTo>
                  <a:lnTo>
                    <a:pt x="46" y="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7" name="Freeform 1299"/>
            <p:cNvSpPr>
              <a:spLocks/>
            </p:cNvSpPr>
            <p:nvPr/>
          </p:nvSpPr>
          <p:spPr bwMode="auto">
            <a:xfrm>
              <a:off x="1304" y="2121"/>
              <a:ext cx="199" cy="199"/>
            </a:xfrm>
            <a:custGeom>
              <a:avLst/>
              <a:gdLst>
                <a:gd name="T0" fmla="*/ 196 w 199"/>
                <a:gd name="T1" fmla="*/ 197 h 199"/>
                <a:gd name="T2" fmla="*/ 196 w 199"/>
                <a:gd name="T3" fmla="*/ 197 h 199"/>
                <a:gd name="T4" fmla="*/ 0 w 199"/>
                <a:gd name="T5" fmla="*/ 2 h 199"/>
                <a:gd name="T6" fmla="*/ 1 w 199"/>
                <a:gd name="T7" fmla="*/ 0 h 199"/>
                <a:gd name="T8" fmla="*/ 198 w 199"/>
                <a:gd name="T9" fmla="*/ 196 h 199"/>
                <a:gd name="T10" fmla="*/ 198 w 199"/>
                <a:gd name="T11" fmla="*/ 197 h 199"/>
                <a:gd name="T12" fmla="*/ 197 w 199"/>
                <a:gd name="T13" fmla="*/ 198 h 199"/>
                <a:gd name="T14" fmla="*/ 196 w 199"/>
                <a:gd name="T15" fmla="*/ 197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9">
                  <a:moveTo>
                    <a:pt x="196" y="197"/>
                  </a:moveTo>
                  <a:lnTo>
                    <a:pt x="196" y="197"/>
                  </a:lnTo>
                  <a:lnTo>
                    <a:pt x="0" y="2"/>
                  </a:lnTo>
                  <a:lnTo>
                    <a:pt x="1" y="0"/>
                  </a:lnTo>
                  <a:lnTo>
                    <a:pt x="198" y="196"/>
                  </a:lnTo>
                  <a:lnTo>
                    <a:pt x="198" y="197"/>
                  </a:lnTo>
                  <a:lnTo>
                    <a:pt x="197" y="198"/>
                  </a:lnTo>
                  <a:lnTo>
                    <a:pt x="196" y="19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8" name="Freeform 1300"/>
            <p:cNvSpPr>
              <a:spLocks/>
            </p:cNvSpPr>
            <p:nvPr/>
          </p:nvSpPr>
          <p:spPr bwMode="auto">
            <a:xfrm>
              <a:off x="1568" y="2342"/>
              <a:ext cx="290" cy="15"/>
            </a:xfrm>
            <a:custGeom>
              <a:avLst/>
              <a:gdLst>
                <a:gd name="T0" fmla="*/ 288 w 290"/>
                <a:gd name="T1" fmla="*/ 14 h 15"/>
                <a:gd name="T2" fmla="*/ 287 w 290"/>
                <a:gd name="T3" fmla="*/ 14 h 15"/>
                <a:gd name="T4" fmla="*/ 0 w 290"/>
                <a:gd name="T5" fmla="*/ 4 h 15"/>
                <a:gd name="T6" fmla="*/ 0 w 290"/>
                <a:gd name="T7" fmla="*/ 0 h 15"/>
                <a:gd name="T8" fmla="*/ 287 w 290"/>
                <a:gd name="T9" fmla="*/ 11 h 15"/>
                <a:gd name="T10" fmla="*/ 289 w 290"/>
                <a:gd name="T11" fmla="*/ 11 h 15"/>
                <a:gd name="T12" fmla="*/ 289 w 290"/>
                <a:gd name="T13" fmla="*/ 14 h 15"/>
                <a:gd name="T14" fmla="*/ 287 w 290"/>
                <a:gd name="T15" fmla="*/ 14 h 15"/>
                <a:gd name="T16" fmla="*/ 288 w 29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15">
                  <a:moveTo>
                    <a:pt x="288" y="14"/>
                  </a:moveTo>
                  <a:lnTo>
                    <a:pt x="287" y="14"/>
                  </a:lnTo>
                  <a:lnTo>
                    <a:pt x="0" y="4"/>
                  </a:lnTo>
                  <a:lnTo>
                    <a:pt x="0" y="0"/>
                  </a:lnTo>
                  <a:lnTo>
                    <a:pt x="287" y="11"/>
                  </a:lnTo>
                  <a:lnTo>
                    <a:pt x="289" y="11"/>
                  </a:lnTo>
                  <a:lnTo>
                    <a:pt x="289" y="14"/>
                  </a:lnTo>
                  <a:lnTo>
                    <a:pt x="287" y="14"/>
                  </a:lnTo>
                  <a:lnTo>
                    <a:pt x="288" y="1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49" name="Freeform 1301"/>
            <p:cNvSpPr>
              <a:spLocks/>
            </p:cNvSpPr>
            <p:nvPr/>
          </p:nvSpPr>
          <p:spPr bwMode="auto">
            <a:xfrm>
              <a:off x="1860" y="2329"/>
              <a:ext cx="339" cy="36"/>
            </a:xfrm>
            <a:custGeom>
              <a:avLst/>
              <a:gdLst>
                <a:gd name="T0" fmla="*/ 336 w 339"/>
                <a:gd name="T1" fmla="*/ 34 h 36"/>
                <a:gd name="T2" fmla="*/ 329 w 339"/>
                <a:gd name="T3" fmla="*/ 27 h 36"/>
                <a:gd name="T4" fmla="*/ 318 w 339"/>
                <a:gd name="T5" fmla="*/ 20 h 36"/>
                <a:gd name="T6" fmla="*/ 303 w 339"/>
                <a:gd name="T7" fmla="*/ 15 h 36"/>
                <a:gd name="T8" fmla="*/ 287 w 339"/>
                <a:gd name="T9" fmla="*/ 9 h 36"/>
                <a:gd name="T10" fmla="*/ 267 w 339"/>
                <a:gd name="T11" fmla="*/ 6 h 36"/>
                <a:gd name="T12" fmla="*/ 246 w 339"/>
                <a:gd name="T13" fmla="*/ 3 h 36"/>
                <a:gd name="T14" fmla="*/ 223 w 339"/>
                <a:gd name="T15" fmla="*/ 3 h 36"/>
                <a:gd name="T16" fmla="*/ 198 w 339"/>
                <a:gd name="T17" fmla="*/ 2 h 36"/>
                <a:gd name="T18" fmla="*/ 173 w 339"/>
                <a:gd name="T19" fmla="*/ 2 h 36"/>
                <a:gd name="T20" fmla="*/ 147 w 339"/>
                <a:gd name="T21" fmla="*/ 3 h 36"/>
                <a:gd name="T22" fmla="*/ 121 w 339"/>
                <a:gd name="T23" fmla="*/ 4 h 36"/>
                <a:gd name="T24" fmla="*/ 95 w 339"/>
                <a:gd name="T25" fmla="*/ 7 h 36"/>
                <a:gd name="T26" fmla="*/ 69 w 339"/>
                <a:gd name="T27" fmla="*/ 9 h 36"/>
                <a:gd name="T28" fmla="*/ 45 w 339"/>
                <a:gd name="T29" fmla="*/ 12 h 36"/>
                <a:gd name="T30" fmla="*/ 22 w 339"/>
                <a:gd name="T31" fmla="*/ 15 h 36"/>
                <a:gd name="T32" fmla="*/ 1 w 339"/>
                <a:gd name="T33" fmla="*/ 19 h 36"/>
                <a:gd name="T34" fmla="*/ 10 w 339"/>
                <a:gd name="T35" fmla="*/ 15 h 36"/>
                <a:gd name="T36" fmla="*/ 33 w 339"/>
                <a:gd name="T37" fmla="*/ 12 h 36"/>
                <a:gd name="T38" fmla="*/ 56 w 339"/>
                <a:gd name="T39" fmla="*/ 9 h 36"/>
                <a:gd name="T40" fmla="*/ 81 w 339"/>
                <a:gd name="T41" fmla="*/ 6 h 36"/>
                <a:gd name="T42" fmla="*/ 108 w 339"/>
                <a:gd name="T43" fmla="*/ 3 h 36"/>
                <a:gd name="T44" fmla="*/ 134 w 339"/>
                <a:gd name="T45" fmla="*/ 2 h 36"/>
                <a:gd name="T46" fmla="*/ 160 w 339"/>
                <a:gd name="T47" fmla="*/ 1 h 36"/>
                <a:gd name="T48" fmla="*/ 185 w 339"/>
                <a:gd name="T49" fmla="*/ 0 h 36"/>
                <a:gd name="T50" fmla="*/ 210 w 339"/>
                <a:gd name="T51" fmla="*/ 0 h 36"/>
                <a:gd name="T52" fmla="*/ 235 w 339"/>
                <a:gd name="T53" fmla="*/ 1 h 36"/>
                <a:gd name="T54" fmla="*/ 256 w 339"/>
                <a:gd name="T55" fmla="*/ 3 h 36"/>
                <a:gd name="T56" fmla="*/ 277 w 339"/>
                <a:gd name="T57" fmla="*/ 5 h 36"/>
                <a:gd name="T58" fmla="*/ 296 w 339"/>
                <a:gd name="T59" fmla="*/ 10 h 36"/>
                <a:gd name="T60" fmla="*/ 312 w 339"/>
                <a:gd name="T61" fmla="*/ 15 h 36"/>
                <a:gd name="T62" fmla="*/ 324 w 339"/>
                <a:gd name="T63" fmla="*/ 21 h 36"/>
                <a:gd name="T64" fmla="*/ 335 w 339"/>
                <a:gd name="T65" fmla="*/ 29 h 36"/>
                <a:gd name="T66" fmla="*/ 337 w 339"/>
                <a:gd name="T67" fmla="*/ 33 h 36"/>
                <a:gd name="T68" fmla="*/ 337 w 339"/>
                <a:gd name="T69" fmla="*/ 35 h 36"/>
                <a:gd name="T70" fmla="*/ 336 w 339"/>
                <a:gd name="T71"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9" h="36">
                  <a:moveTo>
                    <a:pt x="336" y="35"/>
                  </a:moveTo>
                  <a:lnTo>
                    <a:pt x="336" y="34"/>
                  </a:lnTo>
                  <a:lnTo>
                    <a:pt x="333" y="30"/>
                  </a:lnTo>
                  <a:lnTo>
                    <a:pt x="329" y="27"/>
                  </a:lnTo>
                  <a:lnTo>
                    <a:pt x="324" y="23"/>
                  </a:lnTo>
                  <a:lnTo>
                    <a:pt x="318" y="20"/>
                  </a:lnTo>
                  <a:lnTo>
                    <a:pt x="311" y="16"/>
                  </a:lnTo>
                  <a:lnTo>
                    <a:pt x="303" y="15"/>
                  </a:lnTo>
                  <a:lnTo>
                    <a:pt x="295" y="12"/>
                  </a:lnTo>
                  <a:lnTo>
                    <a:pt x="287" y="9"/>
                  </a:lnTo>
                  <a:lnTo>
                    <a:pt x="277" y="8"/>
                  </a:lnTo>
                  <a:lnTo>
                    <a:pt x="267" y="6"/>
                  </a:lnTo>
                  <a:lnTo>
                    <a:pt x="256" y="4"/>
                  </a:lnTo>
                  <a:lnTo>
                    <a:pt x="246" y="3"/>
                  </a:lnTo>
                  <a:lnTo>
                    <a:pt x="235" y="3"/>
                  </a:lnTo>
                  <a:lnTo>
                    <a:pt x="223" y="3"/>
                  </a:lnTo>
                  <a:lnTo>
                    <a:pt x="210" y="2"/>
                  </a:lnTo>
                  <a:lnTo>
                    <a:pt x="198" y="2"/>
                  </a:lnTo>
                  <a:lnTo>
                    <a:pt x="185" y="2"/>
                  </a:lnTo>
                  <a:lnTo>
                    <a:pt x="173" y="2"/>
                  </a:lnTo>
                  <a:lnTo>
                    <a:pt x="160" y="3"/>
                  </a:lnTo>
                  <a:lnTo>
                    <a:pt x="147" y="3"/>
                  </a:lnTo>
                  <a:lnTo>
                    <a:pt x="134" y="3"/>
                  </a:lnTo>
                  <a:lnTo>
                    <a:pt x="121" y="4"/>
                  </a:lnTo>
                  <a:lnTo>
                    <a:pt x="108" y="5"/>
                  </a:lnTo>
                  <a:lnTo>
                    <a:pt x="95" y="7"/>
                  </a:lnTo>
                  <a:lnTo>
                    <a:pt x="82" y="8"/>
                  </a:lnTo>
                  <a:lnTo>
                    <a:pt x="69" y="9"/>
                  </a:lnTo>
                  <a:lnTo>
                    <a:pt x="57" y="10"/>
                  </a:lnTo>
                  <a:lnTo>
                    <a:pt x="45" y="12"/>
                  </a:lnTo>
                  <a:lnTo>
                    <a:pt x="33" y="14"/>
                  </a:lnTo>
                  <a:lnTo>
                    <a:pt x="22" y="15"/>
                  </a:lnTo>
                  <a:lnTo>
                    <a:pt x="10" y="16"/>
                  </a:lnTo>
                  <a:lnTo>
                    <a:pt x="1" y="19"/>
                  </a:lnTo>
                  <a:lnTo>
                    <a:pt x="0" y="16"/>
                  </a:lnTo>
                  <a:lnTo>
                    <a:pt x="10" y="15"/>
                  </a:lnTo>
                  <a:lnTo>
                    <a:pt x="22" y="14"/>
                  </a:lnTo>
                  <a:lnTo>
                    <a:pt x="33" y="12"/>
                  </a:lnTo>
                  <a:lnTo>
                    <a:pt x="44" y="10"/>
                  </a:lnTo>
                  <a:lnTo>
                    <a:pt x="56" y="9"/>
                  </a:lnTo>
                  <a:lnTo>
                    <a:pt x="69" y="8"/>
                  </a:lnTo>
                  <a:lnTo>
                    <a:pt x="81" y="6"/>
                  </a:lnTo>
                  <a:lnTo>
                    <a:pt x="94" y="5"/>
                  </a:lnTo>
                  <a:lnTo>
                    <a:pt x="108" y="3"/>
                  </a:lnTo>
                  <a:lnTo>
                    <a:pt x="121" y="3"/>
                  </a:lnTo>
                  <a:lnTo>
                    <a:pt x="134" y="2"/>
                  </a:lnTo>
                  <a:lnTo>
                    <a:pt x="147" y="1"/>
                  </a:lnTo>
                  <a:lnTo>
                    <a:pt x="160" y="1"/>
                  </a:lnTo>
                  <a:lnTo>
                    <a:pt x="173" y="0"/>
                  </a:lnTo>
                  <a:lnTo>
                    <a:pt x="185" y="0"/>
                  </a:lnTo>
                  <a:lnTo>
                    <a:pt x="198" y="0"/>
                  </a:lnTo>
                  <a:lnTo>
                    <a:pt x="210" y="0"/>
                  </a:lnTo>
                  <a:lnTo>
                    <a:pt x="223" y="0"/>
                  </a:lnTo>
                  <a:lnTo>
                    <a:pt x="235" y="1"/>
                  </a:lnTo>
                  <a:lnTo>
                    <a:pt x="246" y="2"/>
                  </a:lnTo>
                  <a:lnTo>
                    <a:pt x="256" y="3"/>
                  </a:lnTo>
                  <a:lnTo>
                    <a:pt x="268" y="4"/>
                  </a:lnTo>
                  <a:lnTo>
                    <a:pt x="277" y="5"/>
                  </a:lnTo>
                  <a:lnTo>
                    <a:pt x="287" y="8"/>
                  </a:lnTo>
                  <a:lnTo>
                    <a:pt x="296" y="10"/>
                  </a:lnTo>
                  <a:lnTo>
                    <a:pt x="304" y="12"/>
                  </a:lnTo>
                  <a:lnTo>
                    <a:pt x="312" y="15"/>
                  </a:lnTo>
                  <a:lnTo>
                    <a:pt x="319" y="18"/>
                  </a:lnTo>
                  <a:lnTo>
                    <a:pt x="324" y="21"/>
                  </a:lnTo>
                  <a:lnTo>
                    <a:pt x="330" y="25"/>
                  </a:lnTo>
                  <a:lnTo>
                    <a:pt x="335" y="29"/>
                  </a:lnTo>
                  <a:lnTo>
                    <a:pt x="338" y="34"/>
                  </a:lnTo>
                  <a:lnTo>
                    <a:pt x="337" y="33"/>
                  </a:lnTo>
                  <a:lnTo>
                    <a:pt x="338" y="34"/>
                  </a:lnTo>
                  <a:lnTo>
                    <a:pt x="337" y="35"/>
                  </a:lnTo>
                  <a:lnTo>
                    <a:pt x="336" y="35"/>
                  </a:lnTo>
                  <a:lnTo>
                    <a:pt x="336" y="34"/>
                  </a:lnTo>
                  <a:lnTo>
                    <a:pt x="336" y="35"/>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0" name="Freeform 1302"/>
            <p:cNvSpPr>
              <a:spLocks/>
            </p:cNvSpPr>
            <p:nvPr/>
          </p:nvSpPr>
          <p:spPr bwMode="auto">
            <a:xfrm>
              <a:off x="2201" y="2366"/>
              <a:ext cx="75" cy="58"/>
            </a:xfrm>
            <a:custGeom>
              <a:avLst/>
              <a:gdLst>
                <a:gd name="T0" fmla="*/ 72 w 75"/>
                <a:gd name="T1" fmla="*/ 55 h 58"/>
                <a:gd name="T2" fmla="*/ 72 w 75"/>
                <a:gd name="T3" fmla="*/ 55 h 58"/>
                <a:gd name="T4" fmla="*/ 72 w 75"/>
                <a:gd name="T5" fmla="*/ 53 h 58"/>
                <a:gd name="T6" fmla="*/ 70 w 75"/>
                <a:gd name="T7" fmla="*/ 49 h 58"/>
                <a:gd name="T8" fmla="*/ 68 w 75"/>
                <a:gd name="T9" fmla="*/ 45 h 58"/>
                <a:gd name="T10" fmla="*/ 64 w 75"/>
                <a:gd name="T11" fmla="*/ 43 h 58"/>
                <a:gd name="T12" fmla="*/ 60 w 75"/>
                <a:gd name="T13" fmla="*/ 38 h 58"/>
                <a:gd name="T14" fmla="*/ 55 w 75"/>
                <a:gd name="T15" fmla="*/ 35 h 58"/>
                <a:gd name="T16" fmla="*/ 51 w 75"/>
                <a:gd name="T17" fmla="*/ 31 h 58"/>
                <a:gd name="T18" fmla="*/ 46 w 75"/>
                <a:gd name="T19" fmla="*/ 27 h 58"/>
                <a:gd name="T20" fmla="*/ 40 w 75"/>
                <a:gd name="T21" fmla="*/ 24 h 58"/>
                <a:gd name="T22" fmla="*/ 34 w 75"/>
                <a:gd name="T23" fmla="*/ 20 h 58"/>
                <a:gd name="T24" fmla="*/ 28 w 75"/>
                <a:gd name="T25" fmla="*/ 17 h 58"/>
                <a:gd name="T26" fmla="*/ 22 w 75"/>
                <a:gd name="T27" fmla="*/ 14 h 58"/>
                <a:gd name="T28" fmla="*/ 17 w 75"/>
                <a:gd name="T29" fmla="*/ 10 h 58"/>
                <a:gd name="T30" fmla="*/ 11 w 75"/>
                <a:gd name="T31" fmla="*/ 7 h 58"/>
                <a:gd name="T32" fmla="*/ 5 w 75"/>
                <a:gd name="T33" fmla="*/ 4 h 58"/>
                <a:gd name="T34" fmla="*/ 0 w 75"/>
                <a:gd name="T35" fmla="*/ 2 h 58"/>
                <a:gd name="T36" fmla="*/ 1 w 75"/>
                <a:gd name="T37" fmla="*/ 0 h 58"/>
                <a:gd name="T38" fmla="*/ 6 w 75"/>
                <a:gd name="T39" fmla="*/ 3 h 58"/>
                <a:gd name="T40" fmla="*/ 11 w 75"/>
                <a:gd name="T41" fmla="*/ 5 h 58"/>
                <a:gd name="T42" fmla="*/ 17 w 75"/>
                <a:gd name="T43" fmla="*/ 9 h 58"/>
                <a:gd name="T44" fmla="*/ 23 w 75"/>
                <a:gd name="T45" fmla="*/ 12 h 58"/>
                <a:gd name="T46" fmla="*/ 29 w 75"/>
                <a:gd name="T47" fmla="*/ 14 h 58"/>
                <a:gd name="T48" fmla="*/ 35 w 75"/>
                <a:gd name="T49" fmla="*/ 19 h 58"/>
                <a:gd name="T50" fmla="*/ 41 w 75"/>
                <a:gd name="T51" fmla="*/ 22 h 58"/>
                <a:gd name="T52" fmla="*/ 47 w 75"/>
                <a:gd name="T53" fmla="*/ 26 h 58"/>
                <a:gd name="T54" fmla="*/ 52 w 75"/>
                <a:gd name="T55" fmla="*/ 30 h 58"/>
                <a:gd name="T56" fmla="*/ 57 w 75"/>
                <a:gd name="T57" fmla="*/ 32 h 58"/>
                <a:gd name="T58" fmla="*/ 62 w 75"/>
                <a:gd name="T59" fmla="*/ 37 h 58"/>
                <a:gd name="T60" fmla="*/ 65 w 75"/>
                <a:gd name="T61" fmla="*/ 40 h 58"/>
                <a:gd name="T62" fmla="*/ 69 w 75"/>
                <a:gd name="T63" fmla="*/ 44 h 58"/>
                <a:gd name="T64" fmla="*/ 72 w 75"/>
                <a:gd name="T65" fmla="*/ 48 h 58"/>
                <a:gd name="T66" fmla="*/ 73 w 75"/>
                <a:gd name="T67" fmla="*/ 52 h 58"/>
                <a:gd name="T68" fmla="*/ 74 w 75"/>
                <a:gd name="T69" fmla="*/ 55 h 58"/>
                <a:gd name="T70" fmla="*/ 74 w 75"/>
                <a:gd name="T71" fmla="*/ 56 h 58"/>
                <a:gd name="T72" fmla="*/ 73 w 75"/>
                <a:gd name="T73" fmla="*/ 57 h 58"/>
                <a:gd name="T74" fmla="*/ 72 w 75"/>
                <a:gd name="T75" fmla="*/ 56 h 58"/>
                <a:gd name="T76" fmla="*/ 72 w 75"/>
                <a:gd name="T7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58">
                  <a:moveTo>
                    <a:pt x="72" y="55"/>
                  </a:moveTo>
                  <a:lnTo>
                    <a:pt x="72" y="55"/>
                  </a:lnTo>
                  <a:lnTo>
                    <a:pt x="72" y="53"/>
                  </a:lnTo>
                  <a:lnTo>
                    <a:pt x="70" y="49"/>
                  </a:lnTo>
                  <a:lnTo>
                    <a:pt x="68" y="45"/>
                  </a:lnTo>
                  <a:lnTo>
                    <a:pt x="64" y="43"/>
                  </a:lnTo>
                  <a:lnTo>
                    <a:pt x="60" y="38"/>
                  </a:lnTo>
                  <a:lnTo>
                    <a:pt x="55" y="35"/>
                  </a:lnTo>
                  <a:lnTo>
                    <a:pt x="51" y="31"/>
                  </a:lnTo>
                  <a:lnTo>
                    <a:pt x="46" y="27"/>
                  </a:lnTo>
                  <a:lnTo>
                    <a:pt x="40" y="24"/>
                  </a:lnTo>
                  <a:lnTo>
                    <a:pt x="34" y="20"/>
                  </a:lnTo>
                  <a:lnTo>
                    <a:pt x="28" y="17"/>
                  </a:lnTo>
                  <a:lnTo>
                    <a:pt x="22" y="14"/>
                  </a:lnTo>
                  <a:lnTo>
                    <a:pt x="17" y="10"/>
                  </a:lnTo>
                  <a:lnTo>
                    <a:pt x="11" y="7"/>
                  </a:lnTo>
                  <a:lnTo>
                    <a:pt x="5" y="4"/>
                  </a:lnTo>
                  <a:lnTo>
                    <a:pt x="0" y="2"/>
                  </a:lnTo>
                  <a:lnTo>
                    <a:pt x="1" y="0"/>
                  </a:lnTo>
                  <a:lnTo>
                    <a:pt x="6" y="3"/>
                  </a:lnTo>
                  <a:lnTo>
                    <a:pt x="11" y="5"/>
                  </a:lnTo>
                  <a:lnTo>
                    <a:pt x="17" y="9"/>
                  </a:lnTo>
                  <a:lnTo>
                    <a:pt x="23" y="12"/>
                  </a:lnTo>
                  <a:lnTo>
                    <a:pt x="29" y="14"/>
                  </a:lnTo>
                  <a:lnTo>
                    <a:pt x="35" y="19"/>
                  </a:lnTo>
                  <a:lnTo>
                    <a:pt x="41" y="22"/>
                  </a:lnTo>
                  <a:lnTo>
                    <a:pt x="47" y="26"/>
                  </a:lnTo>
                  <a:lnTo>
                    <a:pt x="52" y="30"/>
                  </a:lnTo>
                  <a:lnTo>
                    <a:pt x="57" y="32"/>
                  </a:lnTo>
                  <a:lnTo>
                    <a:pt x="62" y="37"/>
                  </a:lnTo>
                  <a:lnTo>
                    <a:pt x="65" y="40"/>
                  </a:lnTo>
                  <a:lnTo>
                    <a:pt x="69" y="44"/>
                  </a:lnTo>
                  <a:lnTo>
                    <a:pt x="72" y="48"/>
                  </a:lnTo>
                  <a:lnTo>
                    <a:pt x="73" y="52"/>
                  </a:lnTo>
                  <a:lnTo>
                    <a:pt x="74" y="55"/>
                  </a:lnTo>
                  <a:lnTo>
                    <a:pt x="74" y="56"/>
                  </a:lnTo>
                  <a:lnTo>
                    <a:pt x="73" y="57"/>
                  </a:lnTo>
                  <a:lnTo>
                    <a:pt x="72" y="56"/>
                  </a:lnTo>
                  <a:lnTo>
                    <a:pt x="72" y="55"/>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1" name="Freeform 1303"/>
            <p:cNvSpPr>
              <a:spLocks/>
            </p:cNvSpPr>
            <p:nvPr/>
          </p:nvSpPr>
          <p:spPr bwMode="auto">
            <a:xfrm>
              <a:off x="2070" y="2426"/>
              <a:ext cx="206" cy="56"/>
            </a:xfrm>
            <a:custGeom>
              <a:avLst/>
              <a:gdLst>
                <a:gd name="T0" fmla="*/ 1 w 206"/>
                <a:gd name="T1" fmla="*/ 53 h 56"/>
                <a:gd name="T2" fmla="*/ 15 w 206"/>
                <a:gd name="T3" fmla="*/ 53 h 56"/>
                <a:gd name="T4" fmla="*/ 31 w 206"/>
                <a:gd name="T5" fmla="*/ 52 h 56"/>
                <a:gd name="T6" fmla="*/ 46 w 206"/>
                <a:gd name="T7" fmla="*/ 51 h 56"/>
                <a:gd name="T8" fmla="*/ 64 w 206"/>
                <a:gd name="T9" fmla="*/ 49 h 56"/>
                <a:gd name="T10" fmla="*/ 80 w 206"/>
                <a:gd name="T11" fmla="*/ 47 h 56"/>
                <a:gd name="T12" fmla="*/ 97 w 206"/>
                <a:gd name="T13" fmla="*/ 43 h 56"/>
                <a:gd name="T14" fmla="*/ 113 w 206"/>
                <a:gd name="T15" fmla="*/ 39 h 56"/>
                <a:gd name="T16" fmla="*/ 129 w 206"/>
                <a:gd name="T17" fmla="*/ 35 h 56"/>
                <a:gd name="T18" fmla="*/ 144 w 206"/>
                <a:gd name="T19" fmla="*/ 31 h 56"/>
                <a:gd name="T20" fmla="*/ 158 w 206"/>
                <a:gd name="T21" fmla="*/ 27 h 56"/>
                <a:gd name="T22" fmla="*/ 170 w 206"/>
                <a:gd name="T23" fmla="*/ 22 h 56"/>
                <a:gd name="T24" fmla="*/ 181 w 206"/>
                <a:gd name="T25" fmla="*/ 18 h 56"/>
                <a:gd name="T26" fmla="*/ 190 w 206"/>
                <a:gd name="T27" fmla="*/ 14 h 56"/>
                <a:gd name="T28" fmla="*/ 197 w 206"/>
                <a:gd name="T29" fmla="*/ 9 h 56"/>
                <a:gd name="T30" fmla="*/ 201 w 206"/>
                <a:gd name="T31" fmla="*/ 4 h 56"/>
                <a:gd name="T32" fmla="*/ 203 w 206"/>
                <a:gd name="T33" fmla="*/ 0 h 56"/>
                <a:gd name="T34" fmla="*/ 204 w 206"/>
                <a:gd name="T35" fmla="*/ 3 h 56"/>
                <a:gd name="T36" fmla="*/ 201 w 206"/>
                <a:gd name="T37" fmla="*/ 8 h 56"/>
                <a:gd name="T38" fmla="*/ 194 w 206"/>
                <a:gd name="T39" fmla="*/ 13 h 56"/>
                <a:gd name="T40" fmla="*/ 186 w 206"/>
                <a:gd name="T41" fmla="*/ 18 h 56"/>
                <a:gd name="T42" fmla="*/ 177 w 206"/>
                <a:gd name="T43" fmla="*/ 22 h 56"/>
                <a:gd name="T44" fmla="*/ 165 w 206"/>
                <a:gd name="T45" fmla="*/ 27 h 56"/>
                <a:gd name="T46" fmla="*/ 152 w 206"/>
                <a:gd name="T47" fmla="*/ 31 h 56"/>
                <a:gd name="T48" fmla="*/ 137 w 206"/>
                <a:gd name="T49" fmla="*/ 35 h 56"/>
                <a:gd name="T50" fmla="*/ 121 w 206"/>
                <a:gd name="T51" fmla="*/ 39 h 56"/>
                <a:gd name="T52" fmla="*/ 106 w 206"/>
                <a:gd name="T53" fmla="*/ 43 h 56"/>
                <a:gd name="T54" fmla="*/ 89 w 206"/>
                <a:gd name="T55" fmla="*/ 47 h 56"/>
                <a:gd name="T56" fmla="*/ 72 w 206"/>
                <a:gd name="T57" fmla="*/ 49 h 56"/>
                <a:gd name="T58" fmla="*/ 55 w 206"/>
                <a:gd name="T59" fmla="*/ 52 h 56"/>
                <a:gd name="T60" fmla="*/ 39 w 206"/>
                <a:gd name="T61" fmla="*/ 53 h 56"/>
                <a:gd name="T62" fmla="*/ 22 w 206"/>
                <a:gd name="T63" fmla="*/ 54 h 56"/>
                <a:gd name="T64" fmla="*/ 7 w 206"/>
                <a:gd name="T65" fmla="*/ 55 h 56"/>
                <a:gd name="T66" fmla="*/ 0 w 206"/>
                <a:gd name="T67" fmla="*/ 55 h 56"/>
                <a:gd name="T68" fmla="*/ 1 w 206"/>
                <a:gd name="T6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 h="56">
                  <a:moveTo>
                    <a:pt x="1" y="53"/>
                  </a:moveTo>
                  <a:lnTo>
                    <a:pt x="1" y="53"/>
                  </a:lnTo>
                  <a:lnTo>
                    <a:pt x="7" y="53"/>
                  </a:lnTo>
                  <a:lnTo>
                    <a:pt x="15" y="53"/>
                  </a:lnTo>
                  <a:lnTo>
                    <a:pt x="22" y="53"/>
                  </a:lnTo>
                  <a:lnTo>
                    <a:pt x="31" y="52"/>
                  </a:lnTo>
                  <a:lnTo>
                    <a:pt x="39" y="52"/>
                  </a:lnTo>
                  <a:lnTo>
                    <a:pt x="46" y="51"/>
                  </a:lnTo>
                  <a:lnTo>
                    <a:pt x="55" y="49"/>
                  </a:lnTo>
                  <a:lnTo>
                    <a:pt x="64" y="49"/>
                  </a:lnTo>
                  <a:lnTo>
                    <a:pt x="72" y="47"/>
                  </a:lnTo>
                  <a:lnTo>
                    <a:pt x="80" y="47"/>
                  </a:lnTo>
                  <a:lnTo>
                    <a:pt x="88" y="44"/>
                  </a:lnTo>
                  <a:lnTo>
                    <a:pt x="97" y="43"/>
                  </a:lnTo>
                  <a:lnTo>
                    <a:pt x="105" y="41"/>
                  </a:lnTo>
                  <a:lnTo>
                    <a:pt x="113" y="39"/>
                  </a:lnTo>
                  <a:lnTo>
                    <a:pt x="121" y="37"/>
                  </a:lnTo>
                  <a:lnTo>
                    <a:pt x="129" y="35"/>
                  </a:lnTo>
                  <a:lnTo>
                    <a:pt x="136" y="34"/>
                  </a:lnTo>
                  <a:lnTo>
                    <a:pt x="144" y="31"/>
                  </a:lnTo>
                  <a:lnTo>
                    <a:pt x="151" y="29"/>
                  </a:lnTo>
                  <a:lnTo>
                    <a:pt x="158" y="27"/>
                  </a:lnTo>
                  <a:lnTo>
                    <a:pt x="165" y="25"/>
                  </a:lnTo>
                  <a:lnTo>
                    <a:pt x="170" y="22"/>
                  </a:lnTo>
                  <a:lnTo>
                    <a:pt x="176" y="21"/>
                  </a:lnTo>
                  <a:lnTo>
                    <a:pt x="181" y="18"/>
                  </a:lnTo>
                  <a:lnTo>
                    <a:pt x="186" y="16"/>
                  </a:lnTo>
                  <a:lnTo>
                    <a:pt x="190" y="14"/>
                  </a:lnTo>
                  <a:lnTo>
                    <a:pt x="194" y="11"/>
                  </a:lnTo>
                  <a:lnTo>
                    <a:pt x="197" y="9"/>
                  </a:lnTo>
                  <a:lnTo>
                    <a:pt x="199" y="6"/>
                  </a:lnTo>
                  <a:lnTo>
                    <a:pt x="201" y="4"/>
                  </a:lnTo>
                  <a:lnTo>
                    <a:pt x="203" y="2"/>
                  </a:lnTo>
                  <a:lnTo>
                    <a:pt x="203" y="0"/>
                  </a:lnTo>
                  <a:lnTo>
                    <a:pt x="205" y="0"/>
                  </a:lnTo>
                  <a:lnTo>
                    <a:pt x="204" y="3"/>
                  </a:lnTo>
                  <a:lnTo>
                    <a:pt x="203" y="5"/>
                  </a:lnTo>
                  <a:lnTo>
                    <a:pt x="201" y="8"/>
                  </a:lnTo>
                  <a:lnTo>
                    <a:pt x="198" y="10"/>
                  </a:lnTo>
                  <a:lnTo>
                    <a:pt x="194" y="13"/>
                  </a:lnTo>
                  <a:lnTo>
                    <a:pt x="191" y="16"/>
                  </a:lnTo>
                  <a:lnTo>
                    <a:pt x="186" y="18"/>
                  </a:lnTo>
                  <a:lnTo>
                    <a:pt x="182" y="20"/>
                  </a:lnTo>
                  <a:lnTo>
                    <a:pt x="177" y="22"/>
                  </a:lnTo>
                  <a:lnTo>
                    <a:pt x="171" y="24"/>
                  </a:lnTo>
                  <a:lnTo>
                    <a:pt x="165" y="27"/>
                  </a:lnTo>
                  <a:lnTo>
                    <a:pt x="158" y="28"/>
                  </a:lnTo>
                  <a:lnTo>
                    <a:pt x="152" y="31"/>
                  </a:lnTo>
                  <a:lnTo>
                    <a:pt x="144" y="34"/>
                  </a:lnTo>
                  <a:lnTo>
                    <a:pt x="137" y="35"/>
                  </a:lnTo>
                  <a:lnTo>
                    <a:pt x="129" y="37"/>
                  </a:lnTo>
                  <a:lnTo>
                    <a:pt x="121" y="39"/>
                  </a:lnTo>
                  <a:lnTo>
                    <a:pt x="114" y="41"/>
                  </a:lnTo>
                  <a:lnTo>
                    <a:pt x="106" y="43"/>
                  </a:lnTo>
                  <a:lnTo>
                    <a:pt x="97" y="45"/>
                  </a:lnTo>
                  <a:lnTo>
                    <a:pt x="89" y="47"/>
                  </a:lnTo>
                  <a:lnTo>
                    <a:pt x="80" y="48"/>
                  </a:lnTo>
                  <a:lnTo>
                    <a:pt x="72" y="49"/>
                  </a:lnTo>
                  <a:lnTo>
                    <a:pt x="64" y="51"/>
                  </a:lnTo>
                  <a:lnTo>
                    <a:pt x="55" y="52"/>
                  </a:lnTo>
                  <a:lnTo>
                    <a:pt x="47" y="53"/>
                  </a:lnTo>
                  <a:lnTo>
                    <a:pt x="39" y="53"/>
                  </a:lnTo>
                  <a:lnTo>
                    <a:pt x="31" y="54"/>
                  </a:lnTo>
                  <a:lnTo>
                    <a:pt x="22" y="54"/>
                  </a:lnTo>
                  <a:lnTo>
                    <a:pt x="15" y="55"/>
                  </a:lnTo>
                  <a:lnTo>
                    <a:pt x="7" y="55"/>
                  </a:lnTo>
                  <a:lnTo>
                    <a:pt x="1" y="55"/>
                  </a:lnTo>
                  <a:lnTo>
                    <a:pt x="0" y="55"/>
                  </a:lnTo>
                  <a:lnTo>
                    <a:pt x="0" y="54"/>
                  </a:lnTo>
                  <a:lnTo>
                    <a:pt x="1" y="5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2" name="Freeform 1304"/>
            <p:cNvSpPr>
              <a:spLocks/>
            </p:cNvSpPr>
            <p:nvPr/>
          </p:nvSpPr>
          <p:spPr bwMode="auto">
            <a:xfrm>
              <a:off x="1270" y="2173"/>
              <a:ext cx="84" cy="172"/>
            </a:xfrm>
            <a:custGeom>
              <a:avLst/>
              <a:gdLst>
                <a:gd name="T0" fmla="*/ 11 w 84"/>
                <a:gd name="T1" fmla="*/ 0 h 172"/>
                <a:gd name="T2" fmla="*/ 83 w 84"/>
                <a:gd name="T3" fmla="*/ 171 h 172"/>
                <a:gd name="T4" fmla="*/ 81 w 84"/>
                <a:gd name="T5" fmla="*/ 170 h 172"/>
                <a:gd name="T6" fmla="*/ 79 w 84"/>
                <a:gd name="T7" fmla="*/ 170 h 172"/>
                <a:gd name="T8" fmla="*/ 77 w 84"/>
                <a:gd name="T9" fmla="*/ 170 h 172"/>
                <a:gd name="T10" fmla="*/ 76 w 84"/>
                <a:gd name="T11" fmla="*/ 170 h 172"/>
                <a:gd name="T12" fmla="*/ 74 w 84"/>
                <a:gd name="T13" fmla="*/ 169 h 172"/>
                <a:gd name="T14" fmla="*/ 72 w 84"/>
                <a:gd name="T15" fmla="*/ 169 h 172"/>
                <a:gd name="T16" fmla="*/ 70 w 84"/>
                <a:gd name="T17" fmla="*/ 169 h 172"/>
                <a:gd name="T18" fmla="*/ 68 w 84"/>
                <a:gd name="T19" fmla="*/ 169 h 172"/>
                <a:gd name="T20" fmla="*/ 66 w 84"/>
                <a:gd name="T21" fmla="*/ 169 h 172"/>
                <a:gd name="T22" fmla="*/ 64 w 84"/>
                <a:gd name="T23" fmla="*/ 169 h 172"/>
                <a:gd name="T24" fmla="*/ 63 w 84"/>
                <a:gd name="T25" fmla="*/ 169 h 172"/>
                <a:gd name="T26" fmla="*/ 61 w 84"/>
                <a:gd name="T27" fmla="*/ 169 h 172"/>
                <a:gd name="T28" fmla="*/ 58 w 84"/>
                <a:gd name="T29" fmla="*/ 169 h 172"/>
                <a:gd name="T30" fmla="*/ 56 w 84"/>
                <a:gd name="T31" fmla="*/ 169 h 172"/>
                <a:gd name="T32" fmla="*/ 55 w 84"/>
                <a:gd name="T33" fmla="*/ 169 h 172"/>
                <a:gd name="T34" fmla="*/ 53 w 84"/>
                <a:gd name="T35" fmla="*/ 169 h 172"/>
                <a:gd name="T36" fmla="*/ 0 w 84"/>
                <a:gd name="T37" fmla="*/ 0 h 172"/>
                <a:gd name="T38" fmla="*/ 11 w 84"/>
                <a:gd name="T3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72">
                  <a:moveTo>
                    <a:pt x="11" y="0"/>
                  </a:moveTo>
                  <a:lnTo>
                    <a:pt x="83" y="171"/>
                  </a:lnTo>
                  <a:lnTo>
                    <a:pt x="81" y="170"/>
                  </a:lnTo>
                  <a:lnTo>
                    <a:pt x="79" y="170"/>
                  </a:lnTo>
                  <a:lnTo>
                    <a:pt x="77" y="170"/>
                  </a:lnTo>
                  <a:lnTo>
                    <a:pt x="76" y="170"/>
                  </a:lnTo>
                  <a:lnTo>
                    <a:pt x="74" y="169"/>
                  </a:lnTo>
                  <a:lnTo>
                    <a:pt x="72" y="169"/>
                  </a:lnTo>
                  <a:lnTo>
                    <a:pt x="70" y="169"/>
                  </a:lnTo>
                  <a:lnTo>
                    <a:pt x="68" y="169"/>
                  </a:lnTo>
                  <a:lnTo>
                    <a:pt x="66" y="169"/>
                  </a:lnTo>
                  <a:lnTo>
                    <a:pt x="64" y="169"/>
                  </a:lnTo>
                  <a:lnTo>
                    <a:pt x="63" y="169"/>
                  </a:lnTo>
                  <a:lnTo>
                    <a:pt x="61" y="169"/>
                  </a:lnTo>
                  <a:lnTo>
                    <a:pt x="58" y="169"/>
                  </a:lnTo>
                  <a:lnTo>
                    <a:pt x="56" y="169"/>
                  </a:lnTo>
                  <a:lnTo>
                    <a:pt x="55" y="169"/>
                  </a:lnTo>
                  <a:lnTo>
                    <a:pt x="53" y="169"/>
                  </a:lnTo>
                  <a:lnTo>
                    <a:pt x="0" y="0"/>
                  </a:lnTo>
                  <a:lnTo>
                    <a:pt x="11" y="0"/>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3" name="Freeform 1305"/>
            <p:cNvSpPr>
              <a:spLocks/>
            </p:cNvSpPr>
            <p:nvPr/>
          </p:nvSpPr>
          <p:spPr bwMode="auto">
            <a:xfrm>
              <a:off x="1270" y="2173"/>
              <a:ext cx="88" cy="176"/>
            </a:xfrm>
            <a:custGeom>
              <a:avLst/>
              <a:gdLst>
                <a:gd name="T0" fmla="*/ 11 w 88"/>
                <a:gd name="T1" fmla="*/ 0 h 176"/>
                <a:gd name="T2" fmla="*/ 87 w 88"/>
                <a:gd name="T3" fmla="*/ 175 h 176"/>
                <a:gd name="T4" fmla="*/ 85 w 88"/>
                <a:gd name="T5" fmla="*/ 174 h 176"/>
                <a:gd name="T6" fmla="*/ 83 w 88"/>
                <a:gd name="T7" fmla="*/ 174 h 176"/>
                <a:gd name="T8" fmla="*/ 81 w 88"/>
                <a:gd name="T9" fmla="*/ 174 h 176"/>
                <a:gd name="T10" fmla="*/ 79 w 88"/>
                <a:gd name="T11" fmla="*/ 174 h 176"/>
                <a:gd name="T12" fmla="*/ 77 w 88"/>
                <a:gd name="T13" fmla="*/ 173 h 176"/>
                <a:gd name="T14" fmla="*/ 76 w 88"/>
                <a:gd name="T15" fmla="*/ 173 h 176"/>
                <a:gd name="T16" fmla="*/ 73 w 88"/>
                <a:gd name="T17" fmla="*/ 173 h 176"/>
                <a:gd name="T18" fmla="*/ 72 w 88"/>
                <a:gd name="T19" fmla="*/ 173 h 176"/>
                <a:gd name="T20" fmla="*/ 69 w 88"/>
                <a:gd name="T21" fmla="*/ 173 h 176"/>
                <a:gd name="T22" fmla="*/ 68 w 88"/>
                <a:gd name="T23" fmla="*/ 173 h 176"/>
                <a:gd name="T24" fmla="*/ 66 w 88"/>
                <a:gd name="T25" fmla="*/ 173 h 176"/>
                <a:gd name="T26" fmla="*/ 64 w 88"/>
                <a:gd name="T27" fmla="*/ 173 h 176"/>
                <a:gd name="T28" fmla="*/ 61 w 88"/>
                <a:gd name="T29" fmla="*/ 173 h 176"/>
                <a:gd name="T30" fmla="*/ 60 w 88"/>
                <a:gd name="T31" fmla="*/ 173 h 176"/>
                <a:gd name="T32" fmla="*/ 57 w 88"/>
                <a:gd name="T33" fmla="*/ 173 h 176"/>
                <a:gd name="T34" fmla="*/ 56 w 88"/>
                <a:gd name="T35" fmla="*/ 173 h 176"/>
                <a:gd name="T36" fmla="*/ 0 w 88"/>
                <a:gd name="T37" fmla="*/ 0 h 176"/>
                <a:gd name="T38" fmla="*/ 11 w 88"/>
                <a:gd name="T3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76">
                  <a:moveTo>
                    <a:pt x="11" y="0"/>
                  </a:moveTo>
                  <a:lnTo>
                    <a:pt x="87" y="175"/>
                  </a:lnTo>
                  <a:lnTo>
                    <a:pt x="85" y="174"/>
                  </a:lnTo>
                  <a:lnTo>
                    <a:pt x="83" y="174"/>
                  </a:lnTo>
                  <a:lnTo>
                    <a:pt x="81" y="174"/>
                  </a:lnTo>
                  <a:lnTo>
                    <a:pt x="79" y="174"/>
                  </a:lnTo>
                  <a:lnTo>
                    <a:pt x="77" y="173"/>
                  </a:lnTo>
                  <a:lnTo>
                    <a:pt x="76" y="173"/>
                  </a:lnTo>
                  <a:lnTo>
                    <a:pt x="73" y="173"/>
                  </a:lnTo>
                  <a:lnTo>
                    <a:pt x="72" y="173"/>
                  </a:lnTo>
                  <a:lnTo>
                    <a:pt x="69" y="173"/>
                  </a:lnTo>
                  <a:lnTo>
                    <a:pt x="68" y="173"/>
                  </a:lnTo>
                  <a:lnTo>
                    <a:pt x="66" y="173"/>
                  </a:lnTo>
                  <a:lnTo>
                    <a:pt x="64" y="173"/>
                  </a:lnTo>
                  <a:lnTo>
                    <a:pt x="61" y="173"/>
                  </a:lnTo>
                  <a:lnTo>
                    <a:pt x="60" y="173"/>
                  </a:lnTo>
                  <a:lnTo>
                    <a:pt x="57" y="173"/>
                  </a:lnTo>
                  <a:lnTo>
                    <a:pt x="56" y="173"/>
                  </a:lnTo>
                  <a:lnTo>
                    <a:pt x="0" y="0"/>
                  </a:lnTo>
                  <a:lnTo>
                    <a:pt x="11"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4" name="Freeform 1306"/>
            <p:cNvSpPr>
              <a:spLocks/>
            </p:cNvSpPr>
            <p:nvPr/>
          </p:nvSpPr>
          <p:spPr bwMode="auto">
            <a:xfrm>
              <a:off x="1325" y="2343"/>
              <a:ext cx="244" cy="18"/>
            </a:xfrm>
            <a:custGeom>
              <a:avLst/>
              <a:gdLst>
                <a:gd name="T0" fmla="*/ 243 w 244"/>
                <a:gd name="T1" fmla="*/ 0 h 18"/>
                <a:gd name="T2" fmla="*/ 239 w 244"/>
                <a:gd name="T3" fmla="*/ 0 h 18"/>
                <a:gd name="T4" fmla="*/ 235 w 244"/>
                <a:gd name="T5" fmla="*/ 1 h 18"/>
                <a:gd name="T6" fmla="*/ 229 w 244"/>
                <a:gd name="T7" fmla="*/ 2 h 18"/>
                <a:gd name="T8" fmla="*/ 224 w 244"/>
                <a:gd name="T9" fmla="*/ 3 h 18"/>
                <a:gd name="T10" fmla="*/ 219 w 244"/>
                <a:gd name="T11" fmla="*/ 3 h 18"/>
                <a:gd name="T12" fmla="*/ 212 w 244"/>
                <a:gd name="T13" fmla="*/ 5 h 18"/>
                <a:gd name="T14" fmla="*/ 206 w 244"/>
                <a:gd name="T15" fmla="*/ 7 h 18"/>
                <a:gd name="T16" fmla="*/ 199 w 244"/>
                <a:gd name="T17" fmla="*/ 9 h 18"/>
                <a:gd name="T18" fmla="*/ 193 w 244"/>
                <a:gd name="T19" fmla="*/ 9 h 18"/>
                <a:gd name="T20" fmla="*/ 186 w 244"/>
                <a:gd name="T21" fmla="*/ 12 h 18"/>
                <a:gd name="T22" fmla="*/ 179 w 244"/>
                <a:gd name="T23" fmla="*/ 13 h 18"/>
                <a:gd name="T24" fmla="*/ 171 w 244"/>
                <a:gd name="T25" fmla="*/ 15 h 18"/>
                <a:gd name="T26" fmla="*/ 164 w 244"/>
                <a:gd name="T27" fmla="*/ 15 h 18"/>
                <a:gd name="T28" fmla="*/ 157 w 244"/>
                <a:gd name="T29" fmla="*/ 15 h 18"/>
                <a:gd name="T30" fmla="*/ 149 w 244"/>
                <a:gd name="T31" fmla="*/ 16 h 18"/>
                <a:gd name="T32" fmla="*/ 141 w 244"/>
                <a:gd name="T33" fmla="*/ 17 h 18"/>
                <a:gd name="T34" fmla="*/ 134 w 244"/>
                <a:gd name="T35" fmla="*/ 16 h 18"/>
                <a:gd name="T36" fmla="*/ 125 w 244"/>
                <a:gd name="T37" fmla="*/ 16 h 18"/>
                <a:gd name="T38" fmla="*/ 117 w 244"/>
                <a:gd name="T39" fmla="*/ 15 h 18"/>
                <a:gd name="T40" fmla="*/ 108 w 244"/>
                <a:gd name="T41" fmla="*/ 15 h 18"/>
                <a:gd name="T42" fmla="*/ 98 w 244"/>
                <a:gd name="T43" fmla="*/ 14 h 18"/>
                <a:gd name="T44" fmla="*/ 89 w 244"/>
                <a:gd name="T45" fmla="*/ 13 h 18"/>
                <a:gd name="T46" fmla="*/ 80 w 244"/>
                <a:gd name="T47" fmla="*/ 12 h 18"/>
                <a:gd name="T48" fmla="*/ 71 w 244"/>
                <a:gd name="T49" fmla="*/ 10 h 18"/>
                <a:gd name="T50" fmla="*/ 61 w 244"/>
                <a:gd name="T51" fmla="*/ 9 h 18"/>
                <a:gd name="T52" fmla="*/ 52 w 244"/>
                <a:gd name="T53" fmla="*/ 8 h 18"/>
                <a:gd name="T54" fmla="*/ 43 w 244"/>
                <a:gd name="T55" fmla="*/ 7 h 18"/>
                <a:gd name="T56" fmla="*/ 34 w 244"/>
                <a:gd name="T57" fmla="*/ 5 h 18"/>
                <a:gd name="T58" fmla="*/ 25 w 244"/>
                <a:gd name="T59" fmla="*/ 5 h 18"/>
                <a:gd name="T60" fmla="*/ 16 w 244"/>
                <a:gd name="T61" fmla="*/ 4 h 18"/>
                <a:gd name="T62" fmla="*/ 8 w 244"/>
                <a:gd name="T63" fmla="*/ 3 h 18"/>
                <a:gd name="T64" fmla="*/ 0 w 244"/>
                <a:gd name="T65"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 h="18">
                  <a:moveTo>
                    <a:pt x="243" y="0"/>
                  </a:moveTo>
                  <a:lnTo>
                    <a:pt x="243" y="0"/>
                  </a:lnTo>
                  <a:lnTo>
                    <a:pt x="241" y="0"/>
                  </a:lnTo>
                  <a:lnTo>
                    <a:pt x="239" y="0"/>
                  </a:lnTo>
                  <a:lnTo>
                    <a:pt x="237" y="1"/>
                  </a:lnTo>
                  <a:lnTo>
                    <a:pt x="235" y="1"/>
                  </a:lnTo>
                  <a:lnTo>
                    <a:pt x="232" y="1"/>
                  </a:lnTo>
                  <a:lnTo>
                    <a:pt x="229" y="2"/>
                  </a:lnTo>
                  <a:lnTo>
                    <a:pt x="227" y="2"/>
                  </a:lnTo>
                  <a:lnTo>
                    <a:pt x="224" y="3"/>
                  </a:lnTo>
                  <a:lnTo>
                    <a:pt x="222" y="3"/>
                  </a:lnTo>
                  <a:lnTo>
                    <a:pt x="219" y="3"/>
                  </a:lnTo>
                  <a:lnTo>
                    <a:pt x="216" y="4"/>
                  </a:lnTo>
                  <a:lnTo>
                    <a:pt x="212" y="5"/>
                  </a:lnTo>
                  <a:lnTo>
                    <a:pt x="209" y="5"/>
                  </a:lnTo>
                  <a:lnTo>
                    <a:pt x="206" y="7"/>
                  </a:lnTo>
                  <a:lnTo>
                    <a:pt x="203" y="8"/>
                  </a:lnTo>
                  <a:lnTo>
                    <a:pt x="199" y="9"/>
                  </a:lnTo>
                  <a:lnTo>
                    <a:pt x="196" y="9"/>
                  </a:lnTo>
                  <a:lnTo>
                    <a:pt x="193" y="9"/>
                  </a:lnTo>
                  <a:lnTo>
                    <a:pt x="190" y="10"/>
                  </a:lnTo>
                  <a:lnTo>
                    <a:pt x="186" y="12"/>
                  </a:lnTo>
                  <a:lnTo>
                    <a:pt x="182" y="12"/>
                  </a:lnTo>
                  <a:lnTo>
                    <a:pt x="179" y="13"/>
                  </a:lnTo>
                  <a:lnTo>
                    <a:pt x="175" y="14"/>
                  </a:lnTo>
                  <a:lnTo>
                    <a:pt x="171" y="15"/>
                  </a:lnTo>
                  <a:lnTo>
                    <a:pt x="168" y="15"/>
                  </a:lnTo>
                  <a:lnTo>
                    <a:pt x="164" y="15"/>
                  </a:lnTo>
                  <a:lnTo>
                    <a:pt x="161" y="15"/>
                  </a:lnTo>
                  <a:lnTo>
                    <a:pt x="157" y="15"/>
                  </a:lnTo>
                  <a:lnTo>
                    <a:pt x="153" y="16"/>
                  </a:lnTo>
                  <a:lnTo>
                    <a:pt x="149" y="16"/>
                  </a:lnTo>
                  <a:lnTo>
                    <a:pt x="145" y="16"/>
                  </a:lnTo>
                  <a:lnTo>
                    <a:pt x="141" y="17"/>
                  </a:lnTo>
                  <a:lnTo>
                    <a:pt x="138" y="17"/>
                  </a:lnTo>
                  <a:lnTo>
                    <a:pt x="134" y="16"/>
                  </a:lnTo>
                  <a:lnTo>
                    <a:pt x="130" y="16"/>
                  </a:lnTo>
                  <a:lnTo>
                    <a:pt x="125" y="16"/>
                  </a:lnTo>
                  <a:lnTo>
                    <a:pt x="121" y="16"/>
                  </a:lnTo>
                  <a:lnTo>
                    <a:pt x="117" y="15"/>
                  </a:lnTo>
                  <a:lnTo>
                    <a:pt x="112" y="15"/>
                  </a:lnTo>
                  <a:lnTo>
                    <a:pt x="108" y="15"/>
                  </a:lnTo>
                  <a:lnTo>
                    <a:pt x="103" y="15"/>
                  </a:lnTo>
                  <a:lnTo>
                    <a:pt x="98" y="14"/>
                  </a:lnTo>
                  <a:lnTo>
                    <a:pt x="94" y="13"/>
                  </a:lnTo>
                  <a:lnTo>
                    <a:pt x="89" y="13"/>
                  </a:lnTo>
                  <a:lnTo>
                    <a:pt x="85" y="12"/>
                  </a:lnTo>
                  <a:lnTo>
                    <a:pt x="80" y="12"/>
                  </a:lnTo>
                  <a:lnTo>
                    <a:pt x="76" y="11"/>
                  </a:lnTo>
                  <a:lnTo>
                    <a:pt x="71" y="10"/>
                  </a:lnTo>
                  <a:lnTo>
                    <a:pt x="66" y="9"/>
                  </a:lnTo>
                  <a:lnTo>
                    <a:pt x="61" y="9"/>
                  </a:lnTo>
                  <a:lnTo>
                    <a:pt x="56" y="9"/>
                  </a:lnTo>
                  <a:lnTo>
                    <a:pt x="52" y="8"/>
                  </a:lnTo>
                  <a:lnTo>
                    <a:pt x="47" y="7"/>
                  </a:lnTo>
                  <a:lnTo>
                    <a:pt x="43" y="7"/>
                  </a:lnTo>
                  <a:lnTo>
                    <a:pt x="38" y="6"/>
                  </a:lnTo>
                  <a:lnTo>
                    <a:pt x="34" y="5"/>
                  </a:lnTo>
                  <a:lnTo>
                    <a:pt x="29" y="5"/>
                  </a:lnTo>
                  <a:lnTo>
                    <a:pt x="25" y="5"/>
                  </a:lnTo>
                  <a:lnTo>
                    <a:pt x="21" y="4"/>
                  </a:lnTo>
                  <a:lnTo>
                    <a:pt x="16" y="4"/>
                  </a:lnTo>
                  <a:lnTo>
                    <a:pt x="12" y="4"/>
                  </a:lnTo>
                  <a:lnTo>
                    <a:pt x="8" y="3"/>
                  </a:lnTo>
                  <a:lnTo>
                    <a:pt x="4" y="3"/>
                  </a:lnTo>
                  <a:lnTo>
                    <a:pt x="0" y="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5" name="Freeform 1307"/>
            <p:cNvSpPr>
              <a:spLocks/>
            </p:cNvSpPr>
            <p:nvPr/>
          </p:nvSpPr>
          <p:spPr bwMode="auto">
            <a:xfrm>
              <a:off x="1270" y="2173"/>
              <a:ext cx="115" cy="177"/>
            </a:xfrm>
            <a:custGeom>
              <a:avLst/>
              <a:gdLst>
                <a:gd name="T0" fmla="*/ 0 w 115"/>
                <a:gd name="T1" fmla="*/ 0 h 177"/>
                <a:gd name="T2" fmla="*/ 24 w 115"/>
                <a:gd name="T3" fmla="*/ 0 h 177"/>
                <a:gd name="T4" fmla="*/ 114 w 115"/>
                <a:gd name="T5" fmla="*/ 162 h 177"/>
                <a:gd name="T6" fmla="*/ 94 w 115"/>
                <a:gd name="T7" fmla="*/ 176 h 177"/>
              </a:gdLst>
              <a:ahLst/>
              <a:cxnLst>
                <a:cxn ang="0">
                  <a:pos x="T0" y="T1"/>
                </a:cxn>
                <a:cxn ang="0">
                  <a:pos x="T2" y="T3"/>
                </a:cxn>
                <a:cxn ang="0">
                  <a:pos x="T4" y="T5"/>
                </a:cxn>
                <a:cxn ang="0">
                  <a:pos x="T6" y="T7"/>
                </a:cxn>
              </a:cxnLst>
              <a:rect l="0" t="0" r="r" b="b"/>
              <a:pathLst>
                <a:path w="115" h="177">
                  <a:moveTo>
                    <a:pt x="0" y="0"/>
                  </a:moveTo>
                  <a:lnTo>
                    <a:pt x="24" y="0"/>
                  </a:lnTo>
                  <a:lnTo>
                    <a:pt x="114" y="162"/>
                  </a:lnTo>
                  <a:lnTo>
                    <a:pt x="94" y="17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6" name="Freeform 1308"/>
            <p:cNvSpPr>
              <a:spLocks/>
            </p:cNvSpPr>
            <p:nvPr/>
          </p:nvSpPr>
          <p:spPr bwMode="auto">
            <a:xfrm>
              <a:off x="1309" y="2284"/>
              <a:ext cx="48" cy="15"/>
            </a:xfrm>
            <a:custGeom>
              <a:avLst/>
              <a:gdLst>
                <a:gd name="T0" fmla="*/ 47 w 48"/>
                <a:gd name="T1" fmla="*/ 0 h 15"/>
                <a:gd name="T2" fmla="*/ 25 w 48"/>
                <a:gd name="T3" fmla="*/ 14 h 15"/>
                <a:gd name="T4" fmla="*/ 0 w 48"/>
                <a:gd name="T5" fmla="*/ 14 h 15"/>
              </a:gdLst>
              <a:ahLst/>
              <a:cxnLst>
                <a:cxn ang="0">
                  <a:pos x="T0" y="T1"/>
                </a:cxn>
                <a:cxn ang="0">
                  <a:pos x="T2" y="T3"/>
                </a:cxn>
                <a:cxn ang="0">
                  <a:pos x="T4" y="T5"/>
                </a:cxn>
              </a:cxnLst>
              <a:rect l="0" t="0" r="r" b="b"/>
              <a:pathLst>
                <a:path w="48" h="15">
                  <a:moveTo>
                    <a:pt x="47" y="0"/>
                  </a:moveTo>
                  <a:lnTo>
                    <a:pt x="25" y="14"/>
                  </a:lnTo>
                  <a:lnTo>
                    <a:pt x="0" y="14"/>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7" name="Freeform 1309"/>
            <p:cNvSpPr>
              <a:spLocks/>
            </p:cNvSpPr>
            <p:nvPr/>
          </p:nvSpPr>
          <p:spPr bwMode="auto">
            <a:xfrm>
              <a:off x="1259" y="2357"/>
              <a:ext cx="206" cy="40"/>
            </a:xfrm>
            <a:custGeom>
              <a:avLst/>
              <a:gdLst>
                <a:gd name="T0" fmla="*/ 201 w 206"/>
                <a:gd name="T1" fmla="*/ 29 h 40"/>
                <a:gd name="T2" fmla="*/ 43 w 206"/>
                <a:gd name="T3" fmla="*/ 1 h 40"/>
                <a:gd name="T4" fmla="*/ 39 w 206"/>
                <a:gd name="T5" fmla="*/ 1 h 40"/>
                <a:gd name="T6" fmla="*/ 36 w 206"/>
                <a:gd name="T7" fmla="*/ 1 h 40"/>
                <a:gd name="T8" fmla="*/ 34 w 206"/>
                <a:gd name="T9" fmla="*/ 0 h 40"/>
                <a:gd name="T10" fmla="*/ 31 w 206"/>
                <a:gd name="T11" fmla="*/ 0 h 40"/>
                <a:gd name="T12" fmla="*/ 27 w 206"/>
                <a:gd name="T13" fmla="*/ 0 h 40"/>
                <a:gd name="T14" fmla="*/ 25 w 206"/>
                <a:gd name="T15" fmla="*/ 0 h 40"/>
                <a:gd name="T16" fmla="*/ 22 w 206"/>
                <a:gd name="T17" fmla="*/ 0 h 40"/>
                <a:gd name="T18" fmla="*/ 19 w 206"/>
                <a:gd name="T19" fmla="*/ 0 h 40"/>
                <a:gd name="T20" fmla="*/ 17 w 206"/>
                <a:gd name="T21" fmla="*/ 0 h 40"/>
                <a:gd name="T22" fmla="*/ 15 w 206"/>
                <a:gd name="T23" fmla="*/ 1 h 40"/>
                <a:gd name="T24" fmla="*/ 13 w 206"/>
                <a:gd name="T25" fmla="*/ 1 h 40"/>
                <a:gd name="T26" fmla="*/ 10 w 206"/>
                <a:gd name="T27" fmla="*/ 1 h 40"/>
                <a:gd name="T28" fmla="*/ 7 w 206"/>
                <a:gd name="T29" fmla="*/ 1 h 40"/>
                <a:gd name="T30" fmla="*/ 5 w 206"/>
                <a:gd name="T31" fmla="*/ 1 h 40"/>
                <a:gd name="T32" fmla="*/ 2 w 206"/>
                <a:gd name="T33" fmla="*/ 1 h 40"/>
                <a:gd name="T34" fmla="*/ 0 w 206"/>
                <a:gd name="T35" fmla="*/ 1 h 40"/>
                <a:gd name="T36" fmla="*/ 77 w 206"/>
                <a:gd name="T37" fmla="*/ 29 h 40"/>
                <a:gd name="T38" fmla="*/ 81 w 206"/>
                <a:gd name="T39" fmla="*/ 29 h 40"/>
                <a:gd name="T40" fmla="*/ 86 w 206"/>
                <a:gd name="T41" fmla="*/ 29 h 40"/>
                <a:gd name="T42" fmla="*/ 90 w 206"/>
                <a:gd name="T43" fmla="*/ 29 h 40"/>
                <a:gd name="T44" fmla="*/ 95 w 206"/>
                <a:gd name="T45" fmla="*/ 30 h 40"/>
                <a:gd name="T46" fmla="*/ 101 w 206"/>
                <a:gd name="T47" fmla="*/ 31 h 40"/>
                <a:gd name="T48" fmla="*/ 106 w 206"/>
                <a:gd name="T49" fmla="*/ 31 h 40"/>
                <a:gd name="T50" fmla="*/ 112 w 206"/>
                <a:gd name="T51" fmla="*/ 32 h 40"/>
                <a:gd name="T52" fmla="*/ 119 w 206"/>
                <a:gd name="T53" fmla="*/ 33 h 40"/>
                <a:gd name="T54" fmla="*/ 124 w 206"/>
                <a:gd name="T55" fmla="*/ 34 h 40"/>
                <a:gd name="T56" fmla="*/ 130 w 206"/>
                <a:gd name="T57" fmla="*/ 36 h 40"/>
                <a:gd name="T58" fmla="*/ 136 w 206"/>
                <a:gd name="T59" fmla="*/ 36 h 40"/>
                <a:gd name="T60" fmla="*/ 142 w 206"/>
                <a:gd name="T61" fmla="*/ 37 h 40"/>
                <a:gd name="T62" fmla="*/ 148 w 206"/>
                <a:gd name="T63" fmla="*/ 37 h 40"/>
                <a:gd name="T64" fmla="*/ 154 w 206"/>
                <a:gd name="T65" fmla="*/ 38 h 40"/>
                <a:gd name="T66" fmla="*/ 160 w 206"/>
                <a:gd name="T67" fmla="*/ 38 h 40"/>
                <a:gd name="T68" fmla="*/ 165 w 206"/>
                <a:gd name="T69" fmla="*/ 38 h 40"/>
                <a:gd name="T70" fmla="*/ 171 w 206"/>
                <a:gd name="T71" fmla="*/ 39 h 40"/>
                <a:gd name="T72" fmla="*/ 176 w 206"/>
                <a:gd name="T73" fmla="*/ 38 h 40"/>
                <a:gd name="T74" fmla="*/ 180 w 206"/>
                <a:gd name="T75" fmla="*/ 38 h 40"/>
                <a:gd name="T76" fmla="*/ 186 w 206"/>
                <a:gd name="T77" fmla="*/ 38 h 40"/>
                <a:gd name="T78" fmla="*/ 189 w 206"/>
                <a:gd name="T79" fmla="*/ 37 h 40"/>
                <a:gd name="T80" fmla="*/ 193 w 206"/>
                <a:gd name="T81" fmla="*/ 37 h 40"/>
                <a:gd name="T82" fmla="*/ 196 w 206"/>
                <a:gd name="T83" fmla="*/ 36 h 40"/>
                <a:gd name="T84" fmla="*/ 199 w 206"/>
                <a:gd name="T85" fmla="*/ 36 h 40"/>
                <a:gd name="T86" fmla="*/ 201 w 206"/>
                <a:gd name="T87" fmla="*/ 35 h 40"/>
                <a:gd name="T88" fmla="*/ 203 w 206"/>
                <a:gd name="T89" fmla="*/ 34 h 40"/>
                <a:gd name="T90" fmla="*/ 204 w 206"/>
                <a:gd name="T91" fmla="*/ 33 h 40"/>
                <a:gd name="T92" fmla="*/ 205 w 206"/>
                <a:gd name="T93" fmla="*/ 32 h 40"/>
                <a:gd name="T94" fmla="*/ 205 w 206"/>
                <a:gd name="T95" fmla="*/ 31 h 40"/>
                <a:gd name="T96" fmla="*/ 204 w 206"/>
                <a:gd name="T97" fmla="*/ 30 h 40"/>
                <a:gd name="T98" fmla="*/ 203 w 206"/>
                <a:gd name="T99" fmla="*/ 30 h 40"/>
                <a:gd name="T100" fmla="*/ 201 w 206"/>
                <a:gd name="T101"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6" h="40">
                  <a:moveTo>
                    <a:pt x="201" y="29"/>
                  </a:moveTo>
                  <a:lnTo>
                    <a:pt x="43" y="1"/>
                  </a:lnTo>
                  <a:lnTo>
                    <a:pt x="39" y="1"/>
                  </a:lnTo>
                  <a:lnTo>
                    <a:pt x="36" y="1"/>
                  </a:lnTo>
                  <a:lnTo>
                    <a:pt x="34" y="0"/>
                  </a:lnTo>
                  <a:lnTo>
                    <a:pt x="31" y="0"/>
                  </a:lnTo>
                  <a:lnTo>
                    <a:pt x="27" y="0"/>
                  </a:lnTo>
                  <a:lnTo>
                    <a:pt x="25" y="0"/>
                  </a:lnTo>
                  <a:lnTo>
                    <a:pt x="22" y="0"/>
                  </a:lnTo>
                  <a:lnTo>
                    <a:pt x="19" y="0"/>
                  </a:lnTo>
                  <a:lnTo>
                    <a:pt x="17" y="0"/>
                  </a:lnTo>
                  <a:lnTo>
                    <a:pt x="15" y="1"/>
                  </a:lnTo>
                  <a:lnTo>
                    <a:pt x="13" y="1"/>
                  </a:lnTo>
                  <a:lnTo>
                    <a:pt x="10" y="1"/>
                  </a:lnTo>
                  <a:lnTo>
                    <a:pt x="7" y="1"/>
                  </a:lnTo>
                  <a:lnTo>
                    <a:pt x="5" y="1"/>
                  </a:lnTo>
                  <a:lnTo>
                    <a:pt x="2" y="1"/>
                  </a:lnTo>
                  <a:lnTo>
                    <a:pt x="0" y="1"/>
                  </a:lnTo>
                  <a:lnTo>
                    <a:pt x="77" y="29"/>
                  </a:lnTo>
                  <a:lnTo>
                    <a:pt x="81" y="29"/>
                  </a:lnTo>
                  <a:lnTo>
                    <a:pt x="86" y="29"/>
                  </a:lnTo>
                  <a:lnTo>
                    <a:pt x="90" y="29"/>
                  </a:lnTo>
                  <a:lnTo>
                    <a:pt x="95" y="30"/>
                  </a:lnTo>
                  <a:lnTo>
                    <a:pt x="101" y="31"/>
                  </a:lnTo>
                  <a:lnTo>
                    <a:pt x="106" y="31"/>
                  </a:lnTo>
                  <a:lnTo>
                    <a:pt x="112" y="32"/>
                  </a:lnTo>
                  <a:lnTo>
                    <a:pt x="119" y="33"/>
                  </a:lnTo>
                  <a:lnTo>
                    <a:pt x="124" y="34"/>
                  </a:lnTo>
                  <a:lnTo>
                    <a:pt x="130" y="36"/>
                  </a:lnTo>
                  <a:lnTo>
                    <a:pt x="136" y="36"/>
                  </a:lnTo>
                  <a:lnTo>
                    <a:pt x="142" y="37"/>
                  </a:lnTo>
                  <a:lnTo>
                    <a:pt x="148" y="37"/>
                  </a:lnTo>
                  <a:lnTo>
                    <a:pt x="154" y="38"/>
                  </a:lnTo>
                  <a:lnTo>
                    <a:pt x="160" y="38"/>
                  </a:lnTo>
                  <a:lnTo>
                    <a:pt x="165" y="38"/>
                  </a:lnTo>
                  <a:lnTo>
                    <a:pt x="171" y="39"/>
                  </a:lnTo>
                  <a:lnTo>
                    <a:pt x="176" y="38"/>
                  </a:lnTo>
                  <a:lnTo>
                    <a:pt x="180" y="38"/>
                  </a:lnTo>
                  <a:lnTo>
                    <a:pt x="186" y="38"/>
                  </a:lnTo>
                  <a:lnTo>
                    <a:pt x="189" y="37"/>
                  </a:lnTo>
                  <a:lnTo>
                    <a:pt x="193" y="37"/>
                  </a:lnTo>
                  <a:lnTo>
                    <a:pt x="196" y="36"/>
                  </a:lnTo>
                  <a:lnTo>
                    <a:pt x="199" y="36"/>
                  </a:lnTo>
                  <a:lnTo>
                    <a:pt x="201" y="35"/>
                  </a:lnTo>
                  <a:lnTo>
                    <a:pt x="203" y="34"/>
                  </a:lnTo>
                  <a:lnTo>
                    <a:pt x="204" y="33"/>
                  </a:lnTo>
                  <a:lnTo>
                    <a:pt x="205" y="32"/>
                  </a:lnTo>
                  <a:lnTo>
                    <a:pt x="205" y="31"/>
                  </a:lnTo>
                  <a:lnTo>
                    <a:pt x="204" y="30"/>
                  </a:lnTo>
                  <a:lnTo>
                    <a:pt x="203" y="30"/>
                  </a:lnTo>
                  <a:lnTo>
                    <a:pt x="201" y="29"/>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8" name="Freeform 1310"/>
            <p:cNvSpPr>
              <a:spLocks/>
            </p:cNvSpPr>
            <p:nvPr/>
          </p:nvSpPr>
          <p:spPr bwMode="auto">
            <a:xfrm>
              <a:off x="1259" y="2357"/>
              <a:ext cx="210" cy="43"/>
            </a:xfrm>
            <a:custGeom>
              <a:avLst/>
              <a:gdLst>
                <a:gd name="T0" fmla="*/ 204 w 210"/>
                <a:gd name="T1" fmla="*/ 31 h 43"/>
                <a:gd name="T2" fmla="*/ 44 w 210"/>
                <a:gd name="T3" fmla="*/ 2 h 43"/>
                <a:gd name="T4" fmla="*/ 40 w 210"/>
                <a:gd name="T5" fmla="*/ 1 h 43"/>
                <a:gd name="T6" fmla="*/ 37 w 210"/>
                <a:gd name="T7" fmla="*/ 1 h 43"/>
                <a:gd name="T8" fmla="*/ 34 w 210"/>
                <a:gd name="T9" fmla="*/ 0 h 43"/>
                <a:gd name="T10" fmla="*/ 30 w 210"/>
                <a:gd name="T11" fmla="*/ 0 h 43"/>
                <a:gd name="T12" fmla="*/ 28 w 210"/>
                <a:gd name="T13" fmla="*/ 0 h 43"/>
                <a:gd name="T14" fmla="*/ 25 w 210"/>
                <a:gd name="T15" fmla="*/ 0 h 43"/>
                <a:gd name="T16" fmla="*/ 22 w 210"/>
                <a:gd name="T17" fmla="*/ 0 h 43"/>
                <a:gd name="T18" fmla="*/ 20 w 210"/>
                <a:gd name="T19" fmla="*/ 0 h 43"/>
                <a:gd name="T20" fmla="*/ 18 w 210"/>
                <a:gd name="T21" fmla="*/ 0 h 43"/>
                <a:gd name="T22" fmla="*/ 15 w 210"/>
                <a:gd name="T23" fmla="*/ 1 h 43"/>
                <a:gd name="T24" fmla="*/ 13 w 210"/>
                <a:gd name="T25" fmla="*/ 1 h 43"/>
                <a:gd name="T26" fmla="*/ 10 w 210"/>
                <a:gd name="T27" fmla="*/ 1 h 43"/>
                <a:gd name="T28" fmla="*/ 8 w 210"/>
                <a:gd name="T29" fmla="*/ 2 h 43"/>
                <a:gd name="T30" fmla="*/ 5 w 210"/>
                <a:gd name="T31" fmla="*/ 2 h 43"/>
                <a:gd name="T32" fmla="*/ 2 w 210"/>
                <a:gd name="T33" fmla="*/ 2 h 43"/>
                <a:gd name="T34" fmla="*/ 0 w 210"/>
                <a:gd name="T35" fmla="*/ 2 h 43"/>
                <a:gd name="T36" fmla="*/ 79 w 210"/>
                <a:gd name="T37" fmla="*/ 31 h 43"/>
                <a:gd name="T38" fmla="*/ 82 w 210"/>
                <a:gd name="T39" fmla="*/ 31 h 43"/>
                <a:gd name="T40" fmla="*/ 88 w 210"/>
                <a:gd name="T41" fmla="*/ 31 h 43"/>
                <a:gd name="T42" fmla="*/ 92 w 210"/>
                <a:gd name="T43" fmla="*/ 31 h 43"/>
                <a:gd name="T44" fmla="*/ 98 w 210"/>
                <a:gd name="T45" fmla="*/ 32 h 43"/>
                <a:gd name="T46" fmla="*/ 102 w 210"/>
                <a:gd name="T47" fmla="*/ 34 h 43"/>
                <a:gd name="T48" fmla="*/ 108 w 210"/>
                <a:gd name="T49" fmla="*/ 34 h 43"/>
                <a:gd name="T50" fmla="*/ 114 w 210"/>
                <a:gd name="T51" fmla="*/ 34 h 43"/>
                <a:gd name="T52" fmla="*/ 120 w 210"/>
                <a:gd name="T53" fmla="*/ 36 h 43"/>
                <a:gd name="T54" fmla="*/ 127 w 210"/>
                <a:gd name="T55" fmla="*/ 37 h 43"/>
                <a:gd name="T56" fmla="*/ 133 w 210"/>
                <a:gd name="T57" fmla="*/ 38 h 43"/>
                <a:gd name="T58" fmla="*/ 139 w 210"/>
                <a:gd name="T59" fmla="*/ 39 h 43"/>
                <a:gd name="T60" fmla="*/ 145 w 210"/>
                <a:gd name="T61" fmla="*/ 40 h 43"/>
                <a:gd name="T62" fmla="*/ 151 w 210"/>
                <a:gd name="T63" fmla="*/ 40 h 43"/>
                <a:gd name="T64" fmla="*/ 157 w 210"/>
                <a:gd name="T65" fmla="*/ 40 h 43"/>
                <a:gd name="T66" fmla="*/ 163 w 210"/>
                <a:gd name="T67" fmla="*/ 41 h 43"/>
                <a:gd name="T68" fmla="*/ 169 w 210"/>
                <a:gd name="T69" fmla="*/ 41 h 43"/>
                <a:gd name="T70" fmla="*/ 174 w 210"/>
                <a:gd name="T71" fmla="*/ 42 h 43"/>
                <a:gd name="T72" fmla="*/ 179 w 210"/>
                <a:gd name="T73" fmla="*/ 41 h 43"/>
                <a:gd name="T74" fmla="*/ 184 w 210"/>
                <a:gd name="T75" fmla="*/ 41 h 43"/>
                <a:gd name="T76" fmla="*/ 189 w 210"/>
                <a:gd name="T77" fmla="*/ 40 h 43"/>
                <a:gd name="T78" fmla="*/ 193 w 210"/>
                <a:gd name="T79" fmla="*/ 40 h 43"/>
                <a:gd name="T80" fmla="*/ 197 w 210"/>
                <a:gd name="T81" fmla="*/ 40 h 43"/>
                <a:gd name="T82" fmla="*/ 200 w 210"/>
                <a:gd name="T83" fmla="*/ 39 h 43"/>
                <a:gd name="T84" fmla="*/ 203 w 210"/>
                <a:gd name="T85" fmla="*/ 38 h 43"/>
                <a:gd name="T86" fmla="*/ 205 w 210"/>
                <a:gd name="T87" fmla="*/ 37 h 43"/>
                <a:gd name="T88" fmla="*/ 207 w 210"/>
                <a:gd name="T89" fmla="*/ 37 h 43"/>
                <a:gd name="T90" fmla="*/ 208 w 210"/>
                <a:gd name="T91" fmla="*/ 35 h 43"/>
                <a:gd name="T92" fmla="*/ 209 w 210"/>
                <a:gd name="T93" fmla="*/ 34 h 43"/>
                <a:gd name="T94" fmla="*/ 208 w 210"/>
                <a:gd name="T95" fmla="*/ 33 h 43"/>
                <a:gd name="T96" fmla="*/ 207 w 210"/>
                <a:gd name="T97" fmla="*/ 32 h 43"/>
                <a:gd name="T98" fmla="*/ 204 w 210"/>
                <a:gd name="T99"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43">
                  <a:moveTo>
                    <a:pt x="204" y="31"/>
                  </a:moveTo>
                  <a:lnTo>
                    <a:pt x="44" y="2"/>
                  </a:lnTo>
                  <a:lnTo>
                    <a:pt x="40" y="1"/>
                  </a:lnTo>
                  <a:lnTo>
                    <a:pt x="37" y="1"/>
                  </a:lnTo>
                  <a:lnTo>
                    <a:pt x="34" y="0"/>
                  </a:lnTo>
                  <a:lnTo>
                    <a:pt x="30" y="0"/>
                  </a:lnTo>
                  <a:lnTo>
                    <a:pt x="28" y="0"/>
                  </a:lnTo>
                  <a:lnTo>
                    <a:pt x="25" y="0"/>
                  </a:lnTo>
                  <a:lnTo>
                    <a:pt x="22" y="0"/>
                  </a:lnTo>
                  <a:lnTo>
                    <a:pt x="20" y="0"/>
                  </a:lnTo>
                  <a:lnTo>
                    <a:pt x="18" y="0"/>
                  </a:lnTo>
                  <a:lnTo>
                    <a:pt x="15" y="1"/>
                  </a:lnTo>
                  <a:lnTo>
                    <a:pt x="13" y="1"/>
                  </a:lnTo>
                  <a:lnTo>
                    <a:pt x="10" y="1"/>
                  </a:lnTo>
                  <a:lnTo>
                    <a:pt x="8" y="2"/>
                  </a:lnTo>
                  <a:lnTo>
                    <a:pt x="5" y="2"/>
                  </a:lnTo>
                  <a:lnTo>
                    <a:pt x="2" y="2"/>
                  </a:lnTo>
                  <a:lnTo>
                    <a:pt x="0" y="2"/>
                  </a:lnTo>
                  <a:lnTo>
                    <a:pt x="79" y="31"/>
                  </a:lnTo>
                  <a:lnTo>
                    <a:pt x="82" y="31"/>
                  </a:lnTo>
                  <a:lnTo>
                    <a:pt x="88" y="31"/>
                  </a:lnTo>
                  <a:lnTo>
                    <a:pt x="92" y="31"/>
                  </a:lnTo>
                  <a:lnTo>
                    <a:pt x="98" y="32"/>
                  </a:lnTo>
                  <a:lnTo>
                    <a:pt x="102" y="34"/>
                  </a:lnTo>
                  <a:lnTo>
                    <a:pt x="108" y="34"/>
                  </a:lnTo>
                  <a:lnTo>
                    <a:pt x="114" y="34"/>
                  </a:lnTo>
                  <a:lnTo>
                    <a:pt x="120" y="36"/>
                  </a:lnTo>
                  <a:lnTo>
                    <a:pt x="127" y="37"/>
                  </a:lnTo>
                  <a:lnTo>
                    <a:pt x="133" y="38"/>
                  </a:lnTo>
                  <a:lnTo>
                    <a:pt x="139" y="39"/>
                  </a:lnTo>
                  <a:lnTo>
                    <a:pt x="145" y="40"/>
                  </a:lnTo>
                  <a:lnTo>
                    <a:pt x="151" y="40"/>
                  </a:lnTo>
                  <a:lnTo>
                    <a:pt x="157" y="40"/>
                  </a:lnTo>
                  <a:lnTo>
                    <a:pt x="163" y="41"/>
                  </a:lnTo>
                  <a:lnTo>
                    <a:pt x="169" y="41"/>
                  </a:lnTo>
                  <a:lnTo>
                    <a:pt x="174" y="42"/>
                  </a:lnTo>
                  <a:lnTo>
                    <a:pt x="179" y="41"/>
                  </a:lnTo>
                  <a:lnTo>
                    <a:pt x="184" y="41"/>
                  </a:lnTo>
                  <a:lnTo>
                    <a:pt x="189" y="40"/>
                  </a:lnTo>
                  <a:lnTo>
                    <a:pt x="193" y="40"/>
                  </a:lnTo>
                  <a:lnTo>
                    <a:pt x="197" y="40"/>
                  </a:lnTo>
                  <a:lnTo>
                    <a:pt x="200" y="39"/>
                  </a:lnTo>
                  <a:lnTo>
                    <a:pt x="203" y="38"/>
                  </a:lnTo>
                  <a:lnTo>
                    <a:pt x="205" y="37"/>
                  </a:lnTo>
                  <a:lnTo>
                    <a:pt x="207" y="37"/>
                  </a:lnTo>
                  <a:lnTo>
                    <a:pt x="208" y="35"/>
                  </a:lnTo>
                  <a:lnTo>
                    <a:pt x="209" y="34"/>
                  </a:lnTo>
                  <a:lnTo>
                    <a:pt x="208" y="33"/>
                  </a:lnTo>
                  <a:lnTo>
                    <a:pt x="207" y="32"/>
                  </a:lnTo>
                  <a:lnTo>
                    <a:pt x="204" y="3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59" name="Freeform 1311"/>
            <p:cNvSpPr>
              <a:spLocks/>
            </p:cNvSpPr>
            <p:nvPr/>
          </p:nvSpPr>
          <p:spPr bwMode="auto">
            <a:xfrm>
              <a:off x="1294" y="2358"/>
              <a:ext cx="171" cy="32"/>
            </a:xfrm>
            <a:custGeom>
              <a:avLst/>
              <a:gdLst>
                <a:gd name="T0" fmla="*/ 168 w 171"/>
                <a:gd name="T1" fmla="*/ 31 h 32"/>
                <a:gd name="T2" fmla="*/ 0 w 171"/>
                <a:gd name="T3" fmla="*/ 0 h 32"/>
                <a:gd name="T4" fmla="*/ 165 w 171"/>
                <a:gd name="T5" fmla="*/ 28 h 32"/>
                <a:gd name="T6" fmla="*/ 167 w 171"/>
                <a:gd name="T7" fmla="*/ 28 h 32"/>
                <a:gd name="T8" fmla="*/ 168 w 171"/>
                <a:gd name="T9" fmla="*/ 29 h 32"/>
                <a:gd name="T10" fmla="*/ 169 w 171"/>
                <a:gd name="T11" fmla="*/ 29 h 32"/>
                <a:gd name="T12" fmla="*/ 170 w 171"/>
                <a:gd name="T13" fmla="*/ 29 h 32"/>
                <a:gd name="T14" fmla="*/ 170 w 171"/>
                <a:gd name="T15" fmla="*/ 30 h 32"/>
                <a:gd name="T16" fmla="*/ 169 w 171"/>
                <a:gd name="T17" fmla="*/ 30 h 32"/>
                <a:gd name="T18" fmla="*/ 168 w 171"/>
                <a:gd name="T19"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32">
                  <a:moveTo>
                    <a:pt x="168" y="31"/>
                  </a:moveTo>
                  <a:lnTo>
                    <a:pt x="0" y="0"/>
                  </a:lnTo>
                  <a:lnTo>
                    <a:pt x="165" y="28"/>
                  </a:lnTo>
                  <a:lnTo>
                    <a:pt x="167" y="28"/>
                  </a:lnTo>
                  <a:lnTo>
                    <a:pt x="168" y="29"/>
                  </a:lnTo>
                  <a:lnTo>
                    <a:pt x="169" y="29"/>
                  </a:lnTo>
                  <a:lnTo>
                    <a:pt x="170" y="29"/>
                  </a:lnTo>
                  <a:lnTo>
                    <a:pt x="170" y="30"/>
                  </a:lnTo>
                  <a:lnTo>
                    <a:pt x="169" y="30"/>
                  </a:lnTo>
                  <a:lnTo>
                    <a:pt x="168" y="31"/>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0" name="Freeform 1312"/>
            <p:cNvSpPr>
              <a:spLocks/>
            </p:cNvSpPr>
            <p:nvPr/>
          </p:nvSpPr>
          <p:spPr bwMode="auto">
            <a:xfrm>
              <a:off x="1259" y="2356"/>
              <a:ext cx="33" cy="15"/>
            </a:xfrm>
            <a:custGeom>
              <a:avLst/>
              <a:gdLst>
                <a:gd name="T0" fmla="*/ 0 w 33"/>
                <a:gd name="T1" fmla="*/ 14 h 15"/>
                <a:gd name="T2" fmla="*/ 2 w 33"/>
                <a:gd name="T3" fmla="*/ 14 h 15"/>
                <a:gd name="T4" fmla="*/ 5 w 33"/>
                <a:gd name="T5" fmla="*/ 14 h 15"/>
                <a:gd name="T6" fmla="*/ 7 w 33"/>
                <a:gd name="T7" fmla="*/ 14 h 15"/>
                <a:gd name="T8" fmla="*/ 9 w 33"/>
                <a:gd name="T9" fmla="*/ 14 h 15"/>
                <a:gd name="T10" fmla="*/ 13 w 33"/>
                <a:gd name="T11" fmla="*/ 14 h 15"/>
                <a:gd name="T12" fmla="*/ 15 w 33"/>
                <a:gd name="T13" fmla="*/ 14 h 15"/>
                <a:gd name="T14" fmla="*/ 18 w 33"/>
                <a:gd name="T15" fmla="*/ 14 h 15"/>
                <a:gd name="T16" fmla="*/ 21 w 33"/>
                <a:gd name="T17" fmla="*/ 14 h 15"/>
                <a:gd name="T18" fmla="*/ 23 w 33"/>
                <a:gd name="T19" fmla="*/ 14 h 15"/>
                <a:gd name="T20" fmla="*/ 26 w 33"/>
                <a:gd name="T21" fmla="*/ 14 h 15"/>
                <a:gd name="T22" fmla="*/ 27 w 33"/>
                <a:gd name="T23" fmla="*/ 14 h 15"/>
                <a:gd name="T24" fmla="*/ 29 w 33"/>
                <a:gd name="T25" fmla="*/ 14 h 15"/>
                <a:gd name="T26" fmla="*/ 31 w 33"/>
                <a:gd name="T27" fmla="*/ 14 h 15"/>
                <a:gd name="T28" fmla="*/ 32 w 33"/>
                <a:gd name="T29" fmla="*/ 0 h 15"/>
                <a:gd name="T30" fmla="*/ 31 w 33"/>
                <a:gd name="T31" fmla="*/ 0 h 15"/>
                <a:gd name="T32" fmla="*/ 30 w 33"/>
                <a:gd name="T33" fmla="*/ 0 h 15"/>
                <a:gd name="T34" fmla="*/ 29 w 33"/>
                <a:gd name="T35" fmla="*/ 0 h 15"/>
                <a:gd name="T36" fmla="*/ 27 w 33"/>
                <a:gd name="T37" fmla="*/ 0 h 15"/>
                <a:gd name="T38" fmla="*/ 25 w 33"/>
                <a:gd name="T39" fmla="*/ 0 h 15"/>
                <a:gd name="T40" fmla="*/ 23 w 33"/>
                <a:gd name="T41" fmla="*/ 0 h 15"/>
                <a:gd name="T42" fmla="*/ 21 w 33"/>
                <a:gd name="T43" fmla="*/ 0 h 15"/>
                <a:gd name="T44" fmla="*/ 19 w 33"/>
                <a:gd name="T45" fmla="*/ 0 h 15"/>
                <a:gd name="T46" fmla="*/ 17 w 33"/>
                <a:gd name="T47" fmla="*/ 0 h 15"/>
                <a:gd name="T48" fmla="*/ 13 w 33"/>
                <a:gd name="T49" fmla="*/ 0 h 15"/>
                <a:gd name="T50" fmla="*/ 11 w 33"/>
                <a:gd name="T51" fmla="*/ 0 h 15"/>
                <a:gd name="T52" fmla="*/ 9 w 33"/>
                <a:gd name="T53" fmla="*/ 0 h 15"/>
                <a:gd name="T54" fmla="*/ 7 w 33"/>
                <a:gd name="T55" fmla="*/ 14 h 15"/>
                <a:gd name="T56" fmla="*/ 4 w 33"/>
                <a:gd name="T57" fmla="*/ 14 h 15"/>
                <a:gd name="T58" fmla="*/ 2 w 33"/>
                <a:gd name="T59" fmla="*/ 14 h 15"/>
                <a:gd name="T60" fmla="*/ 0 w 33"/>
                <a:gd name="T6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15">
                  <a:moveTo>
                    <a:pt x="0" y="14"/>
                  </a:moveTo>
                  <a:lnTo>
                    <a:pt x="2" y="14"/>
                  </a:lnTo>
                  <a:lnTo>
                    <a:pt x="5" y="14"/>
                  </a:lnTo>
                  <a:lnTo>
                    <a:pt x="7" y="14"/>
                  </a:lnTo>
                  <a:lnTo>
                    <a:pt x="9" y="14"/>
                  </a:lnTo>
                  <a:lnTo>
                    <a:pt x="13" y="14"/>
                  </a:lnTo>
                  <a:lnTo>
                    <a:pt x="15" y="14"/>
                  </a:lnTo>
                  <a:lnTo>
                    <a:pt x="18" y="14"/>
                  </a:lnTo>
                  <a:lnTo>
                    <a:pt x="21" y="14"/>
                  </a:lnTo>
                  <a:lnTo>
                    <a:pt x="23" y="14"/>
                  </a:lnTo>
                  <a:lnTo>
                    <a:pt x="26" y="14"/>
                  </a:lnTo>
                  <a:lnTo>
                    <a:pt x="27" y="14"/>
                  </a:lnTo>
                  <a:lnTo>
                    <a:pt x="29" y="14"/>
                  </a:lnTo>
                  <a:lnTo>
                    <a:pt x="31" y="14"/>
                  </a:lnTo>
                  <a:lnTo>
                    <a:pt x="32" y="0"/>
                  </a:lnTo>
                  <a:lnTo>
                    <a:pt x="31" y="0"/>
                  </a:lnTo>
                  <a:lnTo>
                    <a:pt x="30" y="0"/>
                  </a:lnTo>
                  <a:lnTo>
                    <a:pt x="29" y="0"/>
                  </a:lnTo>
                  <a:lnTo>
                    <a:pt x="27" y="0"/>
                  </a:lnTo>
                  <a:lnTo>
                    <a:pt x="25" y="0"/>
                  </a:lnTo>
                  <a:lnTo>
                    <a:pt x="23" y="0"/>
                  </a:lnTo>
                  <a:lnTo>
                    <a:pt x="21" y="0"/>
                  </a:lnTo>
                  <a:lnTo>
                    <a:pt x="19" y="0"/>
                  </a:lnTo>
                  <a:lnTo>
                    <a:pt x="17" y="0"/>
                  </a:lnTo>
                  <a:lnTo>
                    <a:pt x="13" y="0"/>
                  </a:lnTo>
                  <a:lnTo>
                    <a:pt x="11" y="0"/>
                  </a:lnTo>
                  <a:lnTo>
                    <a:pt x="9" y="0"/>
                  </a:lnTo>
                  <a:lnTo>
                    <a:pt x="7" y="14"/>
                  </a:lnTo>
                  <a:lnTo>
                    <a:pt x="4" y="14"/>
                  </a:lnTo>
                  <a:lnTo>
                    <a:pt x="2" y="14"/>
                  </a:lnTo>
                  <a:lnTo>
                    <a:pt x="0" y="14"/>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1" name="Freeform 1313"/>
            <p:cNvSpPr>
              <a:spLocks/>
            </p:cNvSpPr>
            <p:nvPr/>
          </p:nvSpPr>
          <p:spPr bwMode="auto">
            <a:xfrm>
              <a:off x="1259" y="2357"/>
              <a:ext cx="37" cy="15"/>
            </a:xfrm>
            <a:custGeom>
              <a:avLst/>
              <a:gdLst>
                <a:gd name="T0" fmla="*/ 0 w 37"/>
                <a:gd name="T1" fmla="*/ 11 h 15"/>
                <a:gd name="T2" fmla="*/ 0 w 37"/>
                <a:gd name="T3" fmla="*/ 11 h 15"/>
                <a:gd name="T4" fmla="*/ 2 w 37"/>
                <a:gd name="T5" fmla="*/ 11 h 15"/>
                <a:gd name="T6" fmla="*/ 5 w 37"/>
                <a:gd name="T7" fmla="*/ 11 h 15"/>
                <a:gd name="T8" fmla="*/ 8 w 37"/>
                <a:gd name="T9" fmla="*/ 11 h 15"/>
                <a:gd name="T10" fmla="*/ 11 w 37"/>
                <a:gd name="T11" fmla="*/ 14 h 15"/>
                <a:gd name="T12" fmla="*/ 14 w 37"/>
                <a:gd name="T13" fmla="*/ 14 h 15"/>
                <a:gd name="T14" fmla="*/ 17 w 37"/>
                <a:gd name="T15" fmla="*/ 14 h 15"/>
                <a:gd name="T16" fmla="*/ 21 w 37"/>
                <a:gd name="T17" fmla="*/ 14 h 15"/>
                <a:gd name="T18" fmla="*/ 23 w 37"/>
                <a:gd name="T19" fmla="*/ 14 h 15"/>
                <a:gd name="T20" fmla="*/ 26 w 37"/>
                <a:gd name="T21" fmla="*/ 14 h 15"/>
                <a:gd name="T22" fmla="*/ 29 w 37"/>
                <a:gd name="T23" fmla="*/ 14 h 15"/>
                <a:gd name="T24" fmla="*/ 31 w 37"/>
                <a:gd name="T25" fmla="*/ 11 h 15"/>
                <a:gd name="T26" fmla="*/ 33 w 37"/>
                <a:gd name="T27" fmla="*/ 11 h 15"/>
                <a:gd name="T28" fmla="*/ 34 w 37"/>
                <a:gd name="T29" fmla="*/ 11 h 15"/>
                <a:gd name="T30" fmla="*/ 35 w 37"/>
                <a:gd name="T31" fmla="*/ 8 h 15"/>
                <a:gd name="T32" fmla="*/ 36 w 37"/>
                <a:gd name="T33" fmla="*/ 8 h 15"/>
                <a:gd name="T34" fmla="*/ 35 w 37"/>
                <a:gd name="T35" fmla="*/ 3 h 15"/>
                <a:gd name="T36" fmla="*/ 34 w 37"/>
                <a:gd name="T37" fmla="*/ 3 h 15"/>
                <a:gd name="T38" fmla="*/ 34 w 37"/>
                <a:gd name="T39" fmla="*/ 3 h 15"/>
                <a:gd name="T40" fmla="*/ 32 w 37"/>
                <a:gd name="T41" fmla="*/ 0 h 15"/>
                <a:gd name="T42" fmla="*/ 30 w 37"/>
                <a:gd name="T43" fmla="*/ 0 h 15"/>
                <a:gd name="T44" fmla="*/ 28 w 37"/>
                <a:gd name="T45" fmla="*/ 0 h 15"/>
                <a:gd name="T46" fmla="*/ 26 w 37"/>
                <a:gd name="T47" fmla="*/ 0 h 15"/>
                <a:gd name="T48" fmla="*/ 24 w 37"/>
                <a:gd name="T49" fmla="*/ 3 h 15"/>
                <a:gd name="T50" fmla="*/ 22 w 37"/>
                <a:gd name="T51" fmla="*/ 3 h 15"/>
                <a:gd name="T52" fmla="*/ 18 w 37"/>
                <a:gd name="T53" fmla="*/ 3 h 15"/>
                <a:gd name="T54" fmla="*/ 15 w 37"/>
                <a:gd name="T55" fmla="*/ 8 h 15"/>
                <a:gd name="T56" fmla="*/ 13 w 37"/>
                <a:gd name="T57" fmla="*/ 8 h 15"/>
                <a:gd name="T58" fmla="*/ 10 w 37"/>
                <a:gd name="T59" fmla="*/ 8 h 15"/>
                <a:gd name="T60" fmla="*/ 8 w 37"/>
                <a:gd name="T61" fmla="*/ 8 h 15"/>
                <a:gd name="T62" fmla="*/ 5 w 37"/>
                <a:gd name="T63" fmla="*/ 8 h 15"/>
                <a:gd name="T64" fmla="*/ 2 w 37"/>
                <a:gd name="T65" fmla="*/ 8 h 15"/>
                <a:gd name="T66" fmla="*/ 0 w 37"/>
                <a:gd name="T6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15">
                  <a:moveTo>
                    <a:pt x="0" y="11"/>
                  </a:moveTo>
                  <a:lnTo>
                    <a:pt x="0" y="11"/>
                  </a:lnTo>
                  <a:lnTo>
                    <a:pt x="2" y="11"/>
                  </a:lnTo>
                  <a:lnTo>
                    <a:pt x="5" y="11"/>
                  </a:lnTo>
                  <a:lnTo>
                    <a:pt x="8" y="11"/>
                  </a:lnTo>
                  <a:lnTo>
                    <a:pt x="11" y="14"/>
                  </a:lnTo>
                  <a:lnTo>
                    <a:pt x="14" y="14"/>
                  </a:lnTo>
                  <a:lnTo>
                    <a:pt x="17" y="14"/>
                  </a:lnTo>
                  <a:lnTo>
                    <a:pt x="21" y="14"/>
                  </a:lnTo>
                  <a:lnTo>
                    <a:pt x="23" y="14"/>
                  </a:lnTo>
                  <a:lnTo>
                    <a:pt x="26" y="14"/>
                  </a:lnTo>
                  <a:lnTo>
                    <a:pt x="29" y="14"/>
                  </a:lnTo>
                  <a:lnTo>
                    <a:pt x="31" y="11"/>
                  </a:lnTo>
                  <a:lnTo>
                    <a:pt x="33" y="11"/>
                  </a:lnTo>
                  <a:lnTo>
                    <a:pt x="34" y="11"/>
                  </a:lnTo>
                  <a:lnTo>
                    <a:pt x="35" y="8"/>
                  </a:lnTo>
                  <a:lnTo>
                    <a:pt x="36" y="8"/>
                  </a:lnTo>
                  <a:lnTo>
                    <a:pt x="35" y="3"/>
                  </a:lnTo>
                  <a:lnTo>
                    <a:pt x="34" y="3"/>
                  </a:lnTo>
                  <a:lnTo>
                    <a:pt x="34" y="3"/>
                  </a:lnTo>
                  <a:lnTo>
                    <a:pt x="32" y="0"/>
                  </a:lnTo>
                  <a:lnTo>
                    <a:pt x="30" y="0"/>
                  </a:lnTo>
                  <a:lnTo>
                    <a:pt x="28" y="0"/>
                  </a:lnTo>
                  <a:lnTo>
                    <a:pt x="26" y="0"/>
                  </a:lnTo>
                  <a:lnTo>
                    <a:pt x="24" y="3"/>
                  </a:lnTo>
                  <a:lnTo>
                    <a:pt x="22" y="3"/>
                  </a:lnTo>
                  <a:lnTo>
                    <a:pt x="18" y="3"/>
                  </a:lnTo>
                  <a:lnTo>
                    <a:pt x="15" y="8"/>
                  </a:lnTo>
                  <a:lnTo>
                    <a:pt x="13" y="8"/>
                  </a:lnTo>
                  <a:lnTo>
                    <a:pt x="10" y="8"/>
                  </a:lnTo>
                  <a:lnTo>
                    <a:pt x="8" y="8"/>
                  </a:lnTo>
                  <a:lnTo>
                    <a:pt x="5" y="8"/>
                  </a:lnTo>
                  <a:lnTo>
                    <a:pt x="2" y="8"/>
                  </a:lnTo>
                  <a:lnTo>
                    <a:pt x="0" y="1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2" name="Freeform 1314"/>
            <p:cNvSpPr>
              <a:spLocks/>
            </p:cNvSpPr>
            <p:nvPr/>
          </p:nvSpPr>
          <p:spPr bwMode="auto">
            <a:xfrm>
              <a:off x="1503" y="2392"/>
              <a:ext cx="488" cy="74"/>
            </a:xfrm>
            <a:custGeom>
              <a:avLst/>
              <a:gdLst>
                <a:gd name="T0" fmla="*/ 209 w 488"/>
                <a:gd name="T1" fmla="*/ 57 h 74"/>
                <a:gd name="T2" fmla="*/ 423 w 488"/>
                <a:gd name="T3" fmla="*/ 73 h 74"/>
                <a:gd name="T4" fmla="*/ 428 w 488"/>
                <a:gd name="T5" fmla="*/ 73 h 74"/>
                <a:gd name="T6" fmla="*/ 432 w 488"/>
                <a:gd name="T7" fmla="*/ 73 h 74"/>
                <a:gd name="T8" fmla="*/ 437 w 488"/>
                <a:gd name="T9" fmla="*/ 73 h 74"/>
                <a:gd name="T10" fmla="*/ 442 w 488"/>
                <a:gd name="T11" fmla="*/ 73 h 74"/>
                <a:gd name="T12" fmla="*/ 445 w 488"/>
                <a:gd name="T13" fmla="*/ 73 h 74"/>
                <a:gd name="T14" fmla="*/ 450 w 488"/>
                <a:gd name="T15" fmla="*/ 73 h 74"/>
                <a:gd name="T16" fmla="*/ 454 w 488"/>
                <a:gd name="T17" fmla="*/ 73 h 74"/>
                <a:gd name="T18" fmla="*/ 457 w 488"/>
                <a:gd name="T19" fmla="*/ 73 h 74"/>
                <a:gd name="T20" fmla="*/ 461 w 488"/>
                <a:gd name="T21" fmla="*/ 72 h 74"/>
                <a:gd name="T22" fmla="*/ 464 w 488"/>
                <a:gd name="T23" fmla="*/ 71 h 74"/>
                <a:gd name="T24" fmla="*/ 468 w 488"/>
                <a:gd name="T25" fmla="*/ 71 h 74"/>
                <a:gd name="T26" fmla="*/ 471 w 488"/>
                <a:gd name="T27" fmla="*/ 71 h 74"/>
                <a:gd name="T28" fmla="*/ 473 w 488"/>
                <a:gd name="T29" fmla="*/ 70 h 74"/>
                <a:gd name="T30" fmla="*/ 476 w 488"/>
                <a:gd name="T31" fmla="*/ 69 h 74"/>
                <a:gd name="T32" fmla="*/ 479 w 488"/>
                <a:gd name="T33" fmla="*/ 67 h 74"/>
                <a:gd name="T34" fmla="*/ 481 w 488"/>
                <a:gd name="T35" fmla="*/ 66 h 74"/>
                <a:gd name="T36" fmla="*/ 482 w 488"/>
                <a:gd name="T37" fmla="*/ 64 h 74"/>
                <a:gd name="T38" fmla="*/ 485 w 488"/>
                <a:gd name="T39" fmla="*/ 62 h 74"/>
                <a:gd name="T40" fmla="*/ 485 w 488"/>
                <a:gd name="T41" fmla="*/ 61 h 74"/>
                <a:gd name="T42" fmla="*/ 486 w 488"/>
                <a:gd name="T43" fmla="*/ 59 h 74"/>
                <a:gd name="T44" fmla="*/ 487 w 488"/>
                <a:gd name="T45" fmla="*/ 56 h 74"/>
                <a:gd name="T46" fmla="*/ 487 w 488"/>
                <a:gd name="T47" fmla="*/ 54 h 74"/>
                <a:gd name="T48" fmla="*/ 486 w 488"/>
                <a:gd name="T49" fmla="*/ 52 h 74"/>
                <a:gd name="T50" fmla="*/ 485 w 488"/>
                <a:gd name="T51" fmla="*/ 50 h 74"/>
                <a:gd name="T52" fmla="*/ 485 w 488"/>
                <a:gd name="T53" fmla="*/ 48 h 74"/>
                <a:gd name="T54" fmla="*/ 483 w 488"/>
                <a:gd name="T55" fmla="*/ 46 h 74"/>
                <a:gd name="T56" fmla="*/ 482 w 488"/>
                <a:gd name="T57" fmla="*/ 44 h 74"/>
                <a:gd name="T58" fmla="*/ 479 w 488"/>
                <a:gd name="T59" fmla="*/ 43 h 74"/>
                <a:gd name="T60" fmla="*/ 476 w 488"/>
                <a:gd name="T61" fmla="*/ 41 h 74"/>
                <a:gd name="T62" fmla="*/ 473 w 488"/>
                <a:gd name="T63" fmla="*/ 40 h 74"/>
                <a:gd name="T64" fmla="*/ 470 w 488"/>
                <a:gd name="T65" fmla="*/ 38 h 74"/>
                <a:gd name="T66" fmla="*/ 467 w 488"/>
                <a:gd name="T67" fmla="*/ 38 h 74"/>
                <a:gd name="T68" fmla="*/ 51 w 488"/>
                <a:gd name="T69" fmla="*/ 0 h 74"/>
                <a:gd name="T70" fmla="*/ 0 w 488"/>
                <a:gd name="T71" fmla="*/ 0 h 74"/>
                <a:gd name="T72" fmla="*/ 209 w 488"/>
                <a:gd name="T73"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74">
                  <a:moveTo>
                    <a:pt x="209" y="57"/>
                  </a:moveTo>
                  <a:lnTo>
                    <a:pt x="423" y="73"/>
                  </a:lnTo>
                  <a:lnTo>
                    <a:pt x="428" y="73"/>
                  </a:lnTo>
                  <a:lnTo>
                    <a:pt x="432" y="73"/>
                  </a:lnTo>
                  <a:lnTo>
                    <a:pt x="437" y="73"/>
                  </a:lnTo>
                  <a:lnTo>
                    <a:pt x="442" y="73"/>
                  </a:lnTo>
                  <a:lnTo>
                    <a:pt x="445" y="73"/>
                  </a:lnTo>
                  <a:lnTo>
                    <a:pt x="450" y="73"/>
                  </a:lnTo>
                  <a:lnTo>
                    <a:pt x="454" y="73"/>
                  </a:lnTo>
                  <a:lnTo>
                    <a:pt x="457" y="73"/>
                  </a:lnTo>
                  <a:lnTo>
                    <a:pt x="461" y="72"/>
                  </a:lnTo>
                  <a:lnTo>
                    <a:pt x="464" y="71"/>
                  </a:lnTo>
                  <a:lnTo>
                    <a:pt x="468" y="71"/>
                  </a:lnTo>
                  <a:lnTo>
                    <a:pt x="471" y="71"/>
                  </a:lnTo>
                  <a:lnTo>
                    <a:pt x="473" y="70"/>
                  </a:lnTo>
                  <a:lnTo>
                    <a:pt x="476" y="69"/>
                  </a:lnTo>
                  <a:lnTo>
                    <a:pt x="479" y="67"/>
                  </a:lnTo>
                  <a:lnTo>
                    <a:pt x="481" y="66"/>
                  </a:lnTo>
                  <a:lnTo>
                    <a:pt x="482" y="64"/>
                  </a:lnTo>
                  <a:lnTo>
                    <a:pt x="485" y="62"/>
                  </a:lnTo>
                  <a:lnTo>
                    <a:pt x="485" y="61"/>
                  </a:lnTo>
                  <a:lnTo>
                    <a:pt x="486" y="59"/>
                  </a:lnTo>
                  <a:lnTo>
                    <a:pt x="487" y="56"/>
                  </a:lnTo>
                  <a:lnTo>
                    <a:pt x="487" y="54"/>
                  </a:lnTo>
                  <a:lnTo>
                    <a:pt x="486" y="52"/>
                  </a:lnTo>
                  <a:lnTo>
                    <a:pt x="485" y="50"/>
                  </a:lnTo>
                  <a:lnTo>
                    <a:pt x="485" y="48"/>
                  </a:lnTo>
                  <a:lnTo>
                    <a:pt x="483" y="46"/>
                  </a:lnTo>
                  <a:lnTo>
                    <a:pt x="482" y="44"/>
                  </a:lnTo>
                  <a:lnTo>
                    <a:pt x="479" y="43"/>
                  </a:lnTo>
                  <a:lnTo>
                    <a:pt x="476" y="41"/>
                  </a:lnTo>
                  <a:lnTo>
                    <a:pt x="473" y="40"/>
                  </a:lnTo>
                  <a:lnTo>
                    <a:pt x="470" y="38"/>
                  </a:lnTo>
                  <a:lnTo>
                    <a:pt x="467" y="38"/>
                  </a:lnTo>
                  <a:lnTo>
                    <a:pt x="51" y="0"/>
                  </a:lnTo>
                  <a:lnTo>
                    <a:pt x="0" y="0"/>
                  </a:lnTo>
                  <a:lnTo>
                    <a:pt x="209" y="57"/>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3" name="Freeform 1315"/>
            <p:cNvSpPr>
              <a:spLocks/>
            </p:cNvSpPr>
            <p:nvPr/>
          </p:nvSpPr>
          <p:spPr bwMode="auto">
            <a:xfrm>
              <a:off x="1503" y="2392"/>
              <a:ext cx="492" cy="79"/>
            </a:xfrm>
            <a:custGeom>
              <a:avLst/>
              <a:gdLst>
                <a:gd name="T0" fmla="*/ 211 w 492"/>
                <a:gd name="T1" fmla="*/ 61 h 79"/>
                <a:gd name="T2" fmla="*/ 427 w 492"/>
                <a:gd name="T3" fmla="*/ 78 h 79"/>
                <a:gd name="T4" fmla="*/ 431 w 492"/>
                <a:gd name="T5" fmla="*/ 78 h 79"/>
                <a:gd name="T6" fmla="*/ 436 w 492"/>
                <a:gd name="T7" fmla="*/ 78 h 79"/>
                <a:gd name="T8" fmla="*/ 441 w 492"/>
                <a:gd name="T9" fmla="*/ 78 h 79"/>
                <a:gd name="T10" fmla="*/ 445 w 492"/>
                <a:gd name="T11" fmla="*/ 78 h 79"/>
                <a:gd name="T12" fmla="*/ 449 w 492"/>
                <a:gd name="T13" fmla="*/ 78 h 79"/>
                <a:gd name="T14" fmla="*/ 454 w 492"/>
                <a:gd name="T15" fmla="*/ 78 h 79"/>
                <a:gd name="T16" fmla="*/ 457 w 492"/>
                <a:gd name="T17" fmla="*/ 78 h 79"/>
                <a:gd name="T18" fmla="*/ 461 w 492"/>
                <a:gd name="T19" fmla="*/ 78 h 79"/>
                <a:gd name="T20" fmla="*/ 465 w 492"/>
                <a:gd name="T21" fmla="*/ 77 h 79"/>
                <a:gd name="T22" fmla="*/ 468 w 492"/>
                <a:gd name="T23" fmla="*/ 76 h 79"/>
                <a:gd name="T24" fmla="*/ 472 w 492"/>
                <a:gd name="T25" fmla="*/ 76 h 79"/>
                <a:gd name="T26" fmla="*/ 475 w 492"/>
                <a:gd name="T27" fmla="*/ 76 h 79"/>
                <a:gd name="T28" fmla="*/ 477 w 492"/>
                <a:gd name="T29" fmla="*/ 75 h 79"/>
                <a:gd name="T30" fmla="*/ 480 w 492"/>
                <a:gd name="T31" fmla="*/ 73 h 79"/>
                <a:gd name="T32" fmla="*/ 483 w 492"/>
                <a:gd name="T33" fmla="*/ 72 h 79"/>
                <a:gd name="T34" fmla="*/ 485 w 492"/>
                <a:gd name="T35" fmla="*/ 70 h 79"/>
                <a:gd name="T36" fmla="*/ 486 w 492"/>
                <a:gd name="T37" fmla="*/ 69 h 79"/>
                <a:gd name="T38" fmla="*/ 489 w 492"/>
                <a:gd name="T39" fmla="*/ 66 h 79"/>
                <a:gd name="T40" fmla="*/ 489 w 492"/>
                <a:gd name="T41" fmla="*/ 65 h 79"/>
                <a:gd name="T42" fmla="*/ 490 w 492"/>
                <a:gd name="T43" fmla="*/ 63 h 79"/>
                <a:gd name="T44" fmla="*/ 491 w 492"/>
                <a:gd name="T45" fmla="*/ 60 h 79"/>
                <a:gd name="T46" fmla="*/ 491 w 492"/>
                <a:gd name="T47" fmla="*/ 58 h 79"/>
                <a:gd name="T48" fmla="*/ 490 w 492"/>
                <a:gd name="T49" fmla="*/ 56 h 79"/>
                <a:gd name="T50" fmla="*/ 489 w 492"/>
                <a:gd name="T51" fmla="*/ 53 h 79"/>
                <a:gd name="T52" fmla="*/ 489 w 492"/>
                <a:gd name="T53" fmla="*/ 51 h 79"/>
                <a:gd name="T54" fmla="*/ 487 w 492"/>
                <a:gd name="T55" fmla="*/ 49 h 79"/>
                <a:gd name="T56" fmla="*/ 486 w 492"/>
                <a:gd name="T57" fmla="*/ 47 h 79"/>
                <a:gd name="T58" fmla="*/ 483 w 492"/>
                <a:gd name="T59" fmla="*/ 46 h 79"/>
                <a:gd name="T60" fmla="*/ 480 w 492"/>
                <a:gd name="T61" fmla="*/ 44 h 79"/>
                <a:gd name="T62" fmla="*/ 477 w 492"/>
                <a:gd name="T63" fmla="*/ 42 h 79"/>
                <a:gd name="T64" fmla="*/ 474 w 492"/>
                <a:gd name="T65" fmla="*/ 41 h 79"/>
                <a:gd name="T66" fmla="*/ 470 w 492"/>
                <a:gd name="T67" fmla="*/ 40 h 79"/>
                <a:gd name="T68" fmla="*/ 51 w 492"/>
                <a:gd name="T69" fmla="*/ 0 h 79"/>
                <a:gd name="T70" fmla="*/ 0 w 492"/>
                <a:gd name="T71" fmla="*/ 0 h 79"/>
                <a:gd name="T72" fmla="*/ 211 w 492"/>
                <a:gd name="T73" fmla="*/ 6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2" h="79">
                  <a:moveTo>
                    <a:pt x="211" y="61"/>
                  </a:moveTo>
                  <a:lnTo>
                    <a:pt x="427" y="78"/>
                  </a:lnTo>
                  <a:lnTo>
                    <a:pt x="431" y="78"/>
                  </a:lnTo>
                  <a:lnTo>
                    <a:pt x="436" y="78"/>
                  </a:lnTo>
                  <a:lnTo>
                    <a:pt x="441" y="78"/>
                  </a:lnTo>
                  <a:lnTo>
                    <a:pt x="445" y="78"/>
                  </a:lnTo>
                  <a:lnTo>
                    <a:pt x="449" y="78"/>
                  </a:lnTo>
                  <a:lnTo>
                    <a:pt x="454" y="78"/>
                  </a:lnTo>
                  <a:lnTo>
                    <a:pt x="457" y="78"/>
                  </a:lnTo>
                  <a:lnTo>
                    <a:pt x="461" y="78"/>
                  </a:lnTo>
                  <a:lnTo>
                    <a:pt x="465" y="77"/>
                  </a:lnTo>
                  <a:lnTo>
                    <a:pt x="468" y="76"/>
                  </a:lnTo>
                  <a:lnTo>
                    <a:pt x="472" y="76"/>
                  </a:lnTo>
                  <a:lnTo>
                    <a:pt x="475" y="76"/>
                  </a:lnTo>
                  <a:lnTo>
                    <a:pt x="477" y="75"/>
                  </a:lnTo>
                  <a:lnTo>
                    <a:pt x="480" y="73"/>
                  </a:lnTo>
                  <a:lnTo>
                    <a:pt x="483" y="72"/>
                  </a:lnTo>
                  <a:lnTo>
                    <a:pt x="485" y="70"/>
                  </a:lnTo>
                  <a:lnTo>
                    <a:pt x="486" y="69"/>
                  </a:lnTo>
                  <a:lnTo>
                    <a:pt x="489" y="66"/>
                  </a:lnTo>
                  <a:lnTo>
                    <a:pt x="489" y="65"/>
                  </a:lnTo>
                  <a:lnTo>
                    <a:pt x="490" y="63"/>
                  </a:lnTo>
                  <a:lnTo>
                    <a:pt x="491" y="60"/>
                  </a:lnTo>
                  <a:lnTo>
                    <a:pt x="491" y="58"/>
                  </a:lnTo>
                  <a:lnTo>
                    <a:pt x="490" y="56"/>
                  </a:lnTo>
                  <a:lnTo>
                    <a:pt x="489" y="53"/>
                  </a:lnTo>
                  <a:lnTo>
                    <a:pt x="489" y="51"/>
                  </a:lnTo>
                  <a:lnTo>
                    <a:pt x="487" y="49"/>
                  </a:lnTo>
                  <a:lnTo>
                    <a:pt x="486" y="47"/>
                  </a:lnTo>
                  <a:lnTo>
                    <a:pt x="483" y="46"/>
                  </a:lnTo>
                  <a:lnTo>
                    <a:pt x="480" y="44"/>
                  </a:lnTo>
                  <a:lnTo>
                    <a:pt x="477" y="42"/>
                  </a:lnTo>
                  <a:lnTo>
                    <a:pt x="474" y="41"/>
                  </a:lnTo>
                  <a:lnTo>
                    <a:pt x="470" y="40"/>
                  </a:lnTo>
                  <a:lnTo>
                    <a:pt x="51" y="0"/>
                  </a:lnTo>
                  <a:lnTo>
                    <a:pt x="0" y="0"/>
                  </a:lnTo>
                  <a:lnTo>
                    <a:pt x="211" y="6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4" name="Freeform 1316"/>
            <p:cNvSpPr>
              <a:spLocks/>
            </p:cNvSpPr>
            <p:nvPr/>
          </p:nvSpPr>
          <p:spPr bwMode="auto">
            <a:xfrm>
              <a:off x="1557" y="2393"/>
              <a:ext cx="434" cy="54"/>
            </a:xfrm>
            <a:custGeom>
              <a:avLst/>
              <a:gdLst>
                <a:gd name="T0" fmla="*/ 433 w 434"/>
                <a:gd name="T1" fmla="*/ 53 h 54"/>
                <a:gd name="T2" fmla="*/ 0 w 434"/>
                <a:gd name="T3" fmla="*/ 0 h 54"/>
                <a:gd name="T4" fmla="*/ 410 w 434"/>
                <a:gd name="T5" fmla="*/ 36 h 54"/>
                <a:gd name="T6" fmla="*/ 415 w 434"/>
                <a:gd name="T7" fmla="*/ 37 h 54"/>
                <a:gd name="T8" fmla="*/ 419 w 434"/>
                <a:gd name="T9" fmla="*/ 37 h 54"/>
                <a:gd name="T10" fmla="*/ 422 w 434"/>
                <a:gd name="T11" fmla="*/ 40 h 54"/>
                <a:gd name="T12" fmla="*/ 426 w 434"/>
                <a:gd name="T13" fmla="*/ 40 h 54"/>
                <a:gd name="T14" fmla="*/ 428 w 434"/>
                <a:gd name="T15" fmla="*/ 43 h 54"/>
                <a:gd name="T16" fmla="*/ 431 w 434"/>
                <a:gd name="T17" fmla="*/ 46 h 54"/>
                <a:gd name="T18" fmla="*/ 432 w 434"/>
                <a:gd name="T19" fmla="*/ 50 h 54"/>
                <a:gd name="T20" fmla="*/ 433 w 434"/>
                <a:gd name="T21"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54">
                  <a:moveTo>
                    <a:pt x="433" y="53"/>
                  </a:moveTo>
                  <a:lnTo>
                    <a:pt x="0" y="0"/>
                  </a:lnTo>
                  <a:lnTo>
                    <a:pt x="410" y="36"/>
                  </a:lnTo>
                  <a:lnTo>
                    <a:pt x="415" y="37"/>
                  </a:lnTo>
                  <a:lnTo>
                    <a:pt x="419" y="37"/>
                  </a:lnTo>
                  <a:lnTo>
                    <a:pt x="422" y="40"/>
                  </a:lnTo>
                  <a:lnTo>
                    <a:pt x="426" y="40"/>
                  </a:lnTo>
                  <a:lnTo>
                    <a:pt x="428" y="43"/>
                  </a:lnTo>
                  <a:lnTo>
                    <a:pt x="431" y="46"/>
                  </a:lnTo>
                  <a:lnTo>
                    <a:pt x="432" y="50"/>
                  </a:lnTo>
                  <a:lnTo>
                    <a:pt x="433" y="53"/>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5" name="Freeform 1317"/>
            <p:cNvSpPr>
              <a:spLocks/>
            </p:cNvSpPr>
            <p:nvPr/>
          </p:nvSpPr>
          <p:spPr bwMode="auto">
            <a:xfrm>
              <a:off x="1503" y="2392"/>
              <a:ext cx="492" cy="79"/>
            </a:xfrm>
            <a:custGeom>
              <a:avLst/>
              <a:gdLst>
                <a:gd name="T0" fmla="*/ 211 w 492"/>
                <a:gd name="T1" fmla="*/ 61 h 79"/>
                <a:gd name="T2" fmla="*/ 427 w 492"/>
                <a:gd name="T3" fmla="*/ 78 h 79"/>
                <a:gd name="T4" fmla="*/ 431 w 492"/>
                <a:gd name="T5" fmla="*/ 78 h 79"/>
                <a:gd name="T6" fmla="*/ 436 w 492"/>
                <a:gd name="T7" fmla="*/ 78 h 79"/>
                <a:gd name="T8" fmla="*/ 441 w 492"/>
                <a:gd name="T9" fmla="*/ 78 h 79"/>
                <a:gd name="T10" fmla="*/ 445 w 492"/>
                <a:gd name="T11" fmla="*/ 78 h 79"/>
                <a:gd name="T12" fmla="*/ 449 w 492"/>
                <a:gd name="T13" fmla="*/ 78 h 79"/>
                <a:gd name="T14" fmla="*/ 454 w 492"/>
                <a:gd name="T15" fmla="*/ 78 h 79"/>
                <a:gd name="T16" fmla="*/ 457 w 492"/>
                <a:gd name="T17" fmla="*/ 78 h 79"/>
                <a:gd name="T18" fmla="*/ 461 w 492"/>
                <a:gd name="T19" fmla="*/ 78 h 79"/>
                <a:gd name="T20" fmla="*/ 465 w 492"/>
                <a:gd name="T21" fmla="*/ 77 h 79"/>
                <a:gd name="T22" fmla="*/ 468 w 492"/>
                <a:gd name="T23" fmla="*/ 76 h 79"/>
                <a:gd name="T24" fmla="*/ 472 w 492"/>
                <a:gd name="T25" fmla="*/ 76 h 79"/>
                <a:gd name="T26" fmla="*/ 475 w 492"/>
                <a:gd name="T27" fmla="*/ 76 h 79"/>
                <a:gd name="T28" fmla="*/ 477 w 492"/>
                <a:gd name="T29" fmla="*/ 75 h 79"/>
                <a:gd name="T30" fmla="*/ 480 w 492"/>
                <a:gd name="T31" fmla="*/ 73 h 79"/>
                <a:gd name="T32" fmla="*/ 483 w 492"/>
                <a:gd name="T33" fmla="*/ 72 h 79"/>
                <a:gd name="T34" fmla="*/ 485 w 492"/>
                <a:gd name="T35" fmla="*/ 70 h 79"/>
                <a:gd name="T36" fmla="*/ 486 w 492"/>
                <a:gd name="T37" fmla="*/ 69 h 79"/>
                <a:gd name="T38" fmla="*/ 489 w 492"/>
                <a:gd name="T39" fmla="*/ 66 h 79"/>
                <a:gd name="T40" fmla="*/ 489 w 492"/>
                <a:gd name="T41" fmla="*/ 65 h 79"/>
                <a:gd name="T42" fmla="*/ 490 w 492"/>
                <a:gd name="T43" fmla="*/ 63 h 79"/>
                <a:gd name="T44" fmla="*/ 491 w 492"/>
                <a:gd name="T45" fmla="*/ 60 h 79"/>
                <a:gd name="T46" fmla="*/ 491 w 492"/>
                <a:gd name="T47" fmla="*/ 58 h 79"/>
                <a:gd name="T48" fmla="*/ 490 w 492"/>
                <a:gd name="T49" fmla="*/ 56 h 79"/>
                <a:gd name="T50" fmla="*/ 489 w 492"/>
                <a:gd name="T51" fmla="*/ 53 h 79"/>
                <a:gd name="T52" fmla="*/ 489 w 492"/>
                <a:gd name="T53" fmla="*/ 51 h 79"/>
                <a:gd name="T54" fmla="*/ 487 w 492"/>
                <a:gd name="T55" fmla="*/ 49 h 79"/>
                <a:gd name="T56" fmla="*/ 486 w 492"/>
                <a:gd name="T57" fmla="*/ 47 h 79"/>
                <a:gd name="T58" fmla="*/ 483 w 492"/>
                <a:gd name="T59" fmla="*/ 46 h 79"/>
                <a:gd name="T60" fmla="*/ 480 w 492"/>
                <a:gd name="T61" fmla="*/ 44 h 79"/>
                <a:gd name="T62" fmla="*/ 477 w 492"/>
                <a:gd name="T63" fmla="*/ 42 h 79"/>
                <a:gd name="T64" fmla="*/ 474 w 492"/>
                <a:gd name="T65" fmla="*/ 41 h 79"/>
                <a:gd name="T66" fmla="*/ 470 w 492"/>
                <a:gd name="T67" fmla="*/ 40 h 79"/>
                <a:gd name="T68" fmla="*/ 51 w 492"/>
                <a:gd name="T69" fmla="*/ 0 h 79"/>
                <a:gd name="T70" fmla="*/ 0 w 492"/>
                <a:gd name="T71" fmla="*/ 0 h 79"/>
                <a:gd name="T72" fmla="*/ 211 w 492"/>
                <a:gd name="T73" fmla="*/ 6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2" h="79">
                  <a:moveTo>
                    <a:pt x="211" y="61"/>
                  </a:moveTo>
                  <a:lnTo>
                    <a:pt x="427" y="78"/>
                  </a:lnTo>
                  <a:lnTo>
                    <a:pt x="431" y="78"/>
                  </a:lnTo>
                  <a:lnTo>
                    <a:pt x="436" y="78"/>
                  </a:lnTo>
                  <a:lnTo>
                    <a:pt x="441" y="78"/>
                  </a:lnTo>
                  <a:lnTo>
                    <a:pt x="445" y="78"/>
                  </a:lnTo>
                  <a:lnTo>
                    <a:pt x="449" y="78"/>
                  </a:lnTo>
                  <a:lnTo>
                    <a:pt x="454" y="78"/>
                  </a:lnTo>
                  <a:lnTo>
                    <a:pt x="457" y="78"/>
                  </a:lnTo>
                  <a:lnTo>
                    <a:pt x="461" y="78"/>
                  </a:lnTo>
                  <a:lnTo>
                    <a:pt x="465" y="77"/>
                  </a:lnTo>
                  <a:lnTo>
                    <a:pt x="468" y="76"/>
                  </a:lnTo>
                  <a:lnTo>
                    <a:pt x="472" y="76"/>
                  </a:lnTo>
                  <a:lnTo>
                    <a:pt x="475" y="76"/>
                  </a:lnTo>
                  <a:lnTo>
                    <a:pt x="477" y="75"/>
                  </a:lnTo>
                  <a:lnTo>
                    <a:pt x="480" y="73"/>
                  </a:lnTo>
                  <a:lnTo>
                    <a:pt x="483" y="72"/>
                  </a:lnTo>
                  <a:lnTo>
                    <a:pt x="485" y="70"/>
                  </a:lnTo>
                  <a:lnTo>
                    <a:pt x="486" y="69"/>
                  </a:lnTo>
                  <a:lnTo>
                    <a:pt x="489" y="66"/>
                  </a:lnTo>
                  <a:lnTo>
                    <a:pt x="489" y="65"/>
                  </a:lnTo>
                  <a:lnTo>
                    <a:pt x="490" y="63"/>
                  </a:lnTo>
                  <a:lnTo>
                    <a:pt x="491" y="60"/>
                  </a:lnTo>
                  <a:lnTo>
                    <a:pt x="491" y="58"/>
                  </a:lnTo>
                  <a:lnTo>
                    <a:pt x="490" y="56"/>
                  </a:lnTo>
                  <a:lnTo>
                    <a:pt x="489" y="53"/>
                  </a:lnTo>
                  <a:lnTo>
                    <a:pt x="489" y="51"/>
                  </a:lnTo>
                  <a:lnTo>
                    <a:pt x="487" y="49"/>
                  </a:lnTo>
                  <a:lnTo>
                    <a:pt x="486" y="47"/>
                  </a:lnTo>
                  <a:lnTo>
                    <a:pt x="483" y="46"/>
                  </a:lnTo>
                  <a:lnTo>
                    <a:pt x="480" y="44"/>
                  </a:lnTo>
                  <a:lnTo>
                    <a:pt x="477" y="42"/>
                  </a:lnTo>
                  <a:lnTo>
                    <a:pt x="474" y="41"/>
                  </a:lnTo>
                  <a:lnTo>
                    <a:pt x="470" y="40"/>
                  </a:lnTo>
                  <a:lnTo>
                    <a:pt x="51" y="0"/>
                  </a:lnTo>
                  <a:lnTo>
                    <a:pt x="0" y="0"/>
                  </a:lnTo>
                  <a:lnTo>
                    <a:pt x="211" y="6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6" name="Freeform 1318"/>
            <p:cNvSpPr>
              <a:spLocks/>
            </p:cNvSpPr>
            <p:nvPr/>
          </p:nvSpPr>
          <p:spPr bwMode="auto">
            <a:xfrm>
              <a:off x="1719" y="2430"/>
              <a:ext cx="201" cy="29"/>
            </a:xfrm>
            <a:custGeom>
              <a:avLst/>
              <a:gdLst>
                <a:gd name="T0" fmla="*/ 200 w 201"/>
                <a:gd name="T1" fmla="*/ 18 h 29"/>
                <a:gd name="T2" fmla="*/ 200 w 201"/>
                <a:gd name="T3" fmla="*/ 18 h 29"/>
                <a:gd name="T4" fmla="*/ 198 w 201"/>
                <a:gd name="T5" fmla="*/ 17 h 29"/>
                <a:gd name="T6" fmla="*/ 195 w 201"/>
                <a:gd name="T7" fmla="*/ 16 h 29"/>
                <a:gd name="T8" fmla="*/ 192 w 201"/>
                <a:gd name="T9" fmla="*/ 14 h 29"/>
                <a:gd name="T10" fmla="*/ 187 w 201"/>
                <a:gd name="T11" fmla="*/ 14 h 29"/>
                <a:gd name="T12" fmla="*/ 182 w 201"/>
                <a:gd name="T13" fmla="*/ 12 h 29"/>
                <a:gd name="T14" fmla="*/ 177 w 201"/>
                <a:gd name="T15" fmla="*/ 11 h 29"/>
                <a:gd name="T16" fmla="*/ 170 w 201"/>
                <a:gd name="T17" fmla="*/ 11 h 29"/>
                <a:gd name="T18" fmla="*/ 164 w 201"/>
                <a:gd name="T19" fmla="*/ 10 h 29"/>
                <a:gd name="T20" fmla="*/ 157 w 201"/>
                <a:gd name="T21" fmla="*/ 8 h 29"/>
                <a:gd name="T22" fmla="*/ 152 w 201"/>
                <a:gd name="T23" fmla="*/ 7 h 29"/>
                <a:gd name="T24" fmla="*/ 144 w 201"/>
                <a:gd name="T25" fmla="*/ 5 h 29"/>
                <a:gd name="T26" fmla="*/ 139 w 201"/>
                <a:gd name="T27" fmla="*/ 4 h 29"/>
                <a:gd name="T28" fmla="*/ 132 w 201"/>
                <a:gd name="T29" fmla="*/ 4 h 29"/>
                <a:gd name="T30" fmla="*/ 127 w 201"/>
                <a:gd name="T31" fmla="*/ 2 h 29"/>
                <a:gd name="T32" fmla="*/ 122 w 201"/>
                <a:gd name="T33" fmla="*/ 0 h 29"/>
                <a:gd name="T34" fmla="*/ 122 w 201"/>
                <a:gd name="T35" fmla="*/ 1 h 29"/>
                <a:gd name="T36" fmla="*/ 121 w 201"/>
                <a:gd name="T37" fmla="*/ 2 h 29"/>
                <a:gd name="T38" fmla="*/ 119 w 201"/>
                <a:gd name="T39" fmla="*/ 2 h 29"/>
                <a:gd name="T40" fmla="*/ 118 w 201"/>
                <a:gd name="T41" fmla="*/ 4 h 29"/>
                <a:gd name="T42" fmla="*/ 115 w 201"/>
                <a:gd name="T43" fmla="*/ 4 h 29"/>
                <a:gd name="T44" fmla="*/ 113 w 201"/>
                <a:gd name="T45" fmla="*/ 4 h 29"/>
                <a:gd name="T46" fmla="*/ 110 w 201"/>
                <a:gd name="T47" fmla="*/ 4 h 29"/>
                <a:gd name="T48" fmla="*/ 107 w 201"/>
                <a:gd name="T49" fmla="*/ 4 h 29"/>
                <a:gd name="T50" fmla="*/ 104 w 201"/>
                <a:gd name="T51" fmla="*/ 5 h 29"/>
                <a:gd name="T52" fmla="*/ 101 w 201"/>
                <a:gd name="T53" fmla="*/ 5 h 29"/>
                <a:gd name="T54" fmla="*/ 96 w 201"/>
                <a:gd name="T55" fmla="*/ 5 h 29"/>
                <a:gd name="T56" fmla="*/ 93 w 201"/>
                <a:gd name="T57" fmla="*/ 5 h 29"/>
                <a:gd name="T58" fmla="*/ 89 w 201"/>
                <a:gd name="T59" fmla="*/ 6 h 29"/>
                <a:gd name="T60" fmla="*/ 84 w 201"/>
                <a:gd name="T61" fmla="*/ 6 h 29"/>
                <a:gd name="T62" fmla="*/ 80 w 201"/>
                <a:gd name="T63" fmla="*/ 6 h 29"/>
                <a:gd name="T64" fmla="*/ 75 w 201"/>
                <a:gd name="T65" fmla="*/ 6 h 29"/>
                <a:gd name="T66" fmla="*/ 70 w 201"/>
                <a:gd name="T67" fmla="*/ 7 h 29"/>
                <a:gd name="T68" fmla="*/ 65 w 201"/>
                <a:gd name="T69" fmla="*/ 7 h 29"/>
                <a:gd name="T70" fmla="*/ 60 w 201"/>
                <a:gd name="T71" fmla="*/ 7 h 29"/>
                <a:gd name="T72" fmla="*/ 56 w 201"/>
                <a:gd name="T73" fmla="*/ 7 h 29"/>
                <a:gd name="T74" fmla="*/ 51 w 201"/>
                <a:gd name="T75" fmla="*/ 7 h 29"/>
                <a:gd name="T76" fmla="*/ 46 w 201"/>
                <a:gd name="T77" fmla="*/ 7 h 29"/>
                <a:gd name="T78" fmla="*/ 40 w 201"/>
                <a:gd name="T79" fmla="*/ 7 h 29"/>
                <a:gd name="T80" fmla="*/ 36 w 201"/>
                <a:gd name="T81" fmla="*/ 7 h 29"/>
                <a:gd name="T82" fmla="*/ 30 w 201"/>
                <a:gd name="T83" fmla="*/ 7 h 29"/>
                <a:gd name="T84" fmla="*/ 26 w 201"/>
                <a:gd name="T85" fmla="*/ 7 h 29"/>
                <a:gd name="T86" fmla="*/ 22 w 201"/>
                <a:gd name="T87" fmla="*/ 7 h 29"/>
                <a:gd name="T88" fmla="*/ 17 w 201"/>
                <a:gd name="T89" fmla="*/ 7 h 29"/>
                <a:gd name="T90" fmla="*/ 12 w 201"/>
                <a:gd name="T91" fmla="*/ 7 h 29"/>
                <a:gd name="T92" fmla="*/ 8 w 201"/>
                <a:gd name="T93" fmla="*/ 7 h 29"/>
                <a:gd name="T94" fmla="*/ 4 w 201"/>
                <a:gd name="T95" fmla="*/ 7 h 29"/>
                <a:gd name="T96" fmla="*/ 0 w 201"/>
                <a:gd name="T97" fmla="*/ 7 h 29"/>
                <a:gd name="T98" fmla="*/ 89 w 201"/>
                <a:gd name="T99" fmla="*/ 22 h 29"/>
                <a:gd name="T100" fmla="*/ 93 w 201"/>
                <a:gd name="T101" fmla="*/ 23 h 29"/>
                <a:gd name="T102" fmla="*/ 96 w 201"/>
                <a:gd name="T103" fmla="*/ 23 h 29"/>
                <a:gd name="T104" fmla="*/ 98 w 201"/>
                <a:gd name="T105" fmla="*/ 23 h 29"/>
                <a:gd name="T106" fmla="*/ 102 w 201"/>
                <a:gd name="T107" fmla="*/ 24 h 29"/>
                <a:gd name="T108" fmla="*/ 103 w 201"/>
                <a:gd name="T109" fmla="*/ 25 h 29"/>
                <a:gd name="T110" fmla="*/ 104 w 201"/>
                <a:gd name="T111" fmla="*/ 25 h 29"/>
                <a:gd name="T112" fmla="*/ 104 w 201"/>
                <a:gd name="T113" fmla="*/ 27 h 29"/>
                <a:gd name="T114" fmla="*/ 104 w 201"/>
                <a:gd name="T115" fmla="*/ 28 h 29"/>
                <a:gd name="T116" fmla="*/ 161 w 201"/>
                <a:gd name="T117" fmla="*/ 28 h 29"/>
                <a:gd name="T118" fmla="*/ 200 w 201"/>
                <a:gd name="T1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1" h="29">
                  <a:moveTo>
                    <a:pt x="200" y="18"/>
                  </a:moveTo>
                  <a:lnTo>
                    <a:pt x="200" y="18"/>
                  </a:lnTo>
                  <a:lnTo>
                    <a:pt x="198" y="17"/>
                  </a:lnTo>
                  <a:lnTo>
                    <a:pt x="195" y="16"/>
                  </a:lnTo>
                  <a:lnTo>
                    <a:pt x="192" y="14"/>
                  </a:lnTo>
                  <a:lnTo>
                    <a:pt x="187" y="14"/>
                  </a:lnTo>
                  <a:lnTo>
                    <a:pt x="182" y="12"/>
                  </a:lnTo>
                  <a:lnTo>
                    <a:pt x="177" y="11"/>
                  </a:lnTo>
                  <a:lnTo>
                    <a:pt x="170" y="11"/>
                  </a:lnTo>
                  <a:lnTo>
                    <a:pt x="164" y="10"/>
                  </a:lnTo>
                  <a:lnTo>
                    <a:pt x="157" y="8"/>
                  </a:lnTo>
                  <a:lnTo>
                    <a:pt x="152" y="7"/>
                  </a:lnTo>
                  <a:lnTo>
                    <a:pt x="144" y="5"/>
                  </a:lnTo>
                  <a:lnTo>
                    <a:pt x="139" y="4"/>
                  </a:lnTo>
                  <a:lnTo>
                    <a:pt x="132" y="4"/>
                  </a:lnTo>
                  <a:lnTo>
                    <a:pt x="127" y="2"/>
                  </a:lnTo>
                  <a:lnTo>
                    <a:pt x="122" y="0"/>
                  </a:lnTo>
                  <a:lnTo>
                    <a:pt x="122" y="1"/>
                  </a:lnTo>
                  <a:lnTo>
                    <a:pt x="121" y="2"/>
                  </a:lnTo>
                  <a:lnTo>
                    <a:pt x="119" y="2"/>
                  </a:lnTo>
                  <a:lnTo>
                    <a:pt x="118" y="4"/>
                  </a:lnTo>
                  <a:lnTo>
                    <a:pt x="115" y="4"/>
                  </a:lnTo>
                  <a:lnTo>
                    <a:pt x="113" y="4"/>
                  </a:lnTo>
                  <a:lnTo>
                    <a:pt x="110" y="4"/>
                  </a:lnTo>
                  <a:lnTo>
                    <a:pt x="107" y="4"/>
                  </a:lnTo>
                  <a:lnTo>
                    <a:pt x="104" y="5"/>
                  </a:lnTo>
                  <a:lnTo>
                    <a:pt x="101" y="5"/>
                  </a:lnTo>
                  <a:lnTo>
                    <a:pt x="96" y="5"/>
                  </a:lnTo>
                  <a:lnTo>
                    <a:pt x="93" y="5"/>
                  </a:lnTo>
                  <a:lnTo>
                    <a:pt x="89" y="6"/>
                  </a:lnTo>
                  <a:lnTo>
                    <a:pt x="84" y="6"/>
                  </a:lnTo>
                  <a:lnTo>
                    <a:pt x="80" y="6"/>
                  </a:lnTo>
                  <a:lnTo>
                    <a:pt x="75" y="6"/>
                  </a:lnTo>
                  <a:lnTo>
                    <a:pt x="70" y="7"/>
                  </a:lnTo>
                  <a:lnTo>
                    <a:pt x="65" y="7"/>
                  </a:lnTo>
                  <a:lnTo>
                    <a:pt x="60" y="7"/>
                  </a:lnTo>
                  <a:lnTo>
                    <a:pt x="56" y="7"/>
                  </a:lnTo>
                  <a:lnTo>
                    <a:pt x="51" y="7"/>
                  </a:lnTo>
                  <a:lnTo>
                    <a:pt x="46" y="7"/>
                  </a:lnTo>
                  <a:lnTo>
                    <a:pt x="40" y="7"/>
                  </a:lnTo>
                  <a:lnTo>
                    <a:pt x="36" y="7"/>
                  </a:lnTo>
                  <a:lnTo>
                    <a:pt x="30" y="7"/>
                  </a:lnTo>
                  <a:lnTo>
                    <a:pt x="26" y="7"/>
                  </a:lnTo>
                  <a:lnTo>
                    <a:pt x="22" y="7"/>
                  </a:lnTo>
                  <a:lnTo>
                    <a:pt x="17" y="7"/>
                  </a:lnTo>
                  <a:lnTo>
                    <a:pt x="12" y="7"/>
                  </a:lnTo>
                  <a:lnTo>
                    <a:pt x="8" y="7"/>
                  </a:lnTo>
                  <a:lnTo>
                    <a:pt x="4" y="7"/>
                  </a:lnTo>
                  <a:lnTo>
                    <a:pt x="0" y="7"/>
                  </a:lnTo>
                  <a:lnTo>
                    <a:pt x="89" y="22"/>
                  </a:lnTo>
                  <a:lnTo>
                    <a:pt x="93" y="23"/>
                  </a:lnTo>
                  <a:lnTo>
                    <a:pt x="96" y="23"/>
                  </a:lnTo>
                  <a:lnTo>
                    <a:pt x="98" y="23"/>
                  </a:lnTo>
                  <a:lnTo>
                    <a:pt x="102" y="24"/>
                  </a:lnTo>
                  <a:lnTo>
                    <a:pt x="103" y="25"/>
                  </a:lnTo>
                  <a:lnTo>
                    <a:pt x="104" y="25"/>
                  </a:lnTo>
                  <a:lnTo>
                    <a:pt x="104" y="27"/>
                  </a:lnTo>
                  <a:lnTo>
                    <a:pt x="104" y="28"/>
                  </a:lnTo>
                  <a:lnTo>
                    <a:pt x="161" y="28"/>
                  </a:lnTo>
                  <a:lnTo>
                    <a:pt x="200" y="18"/>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7" name="Freeform 1319"/>
            <p:cNvSpPr>
              <a:spLocks/>
            </p:cNvSpPr>
            <p:nvPr/>
          </p:nvSpPr>
          <p:spPr bwMode="auto">
            <a:xfrm>
              <a:off x="1719" y="2430"/>
              <a:ext cx="205" cy="32"/>
            </a:xfrm>
            <a:custGeom>
              <a:avLst/>
              <a:gdLst>
                <a:gd name="T0" fmla="*/ 204 w 205"/>
                <a:gd name="T1" fmla="*/ 21 h 32"/>
                <a:gd name="T2" fmla="*/ 204 w 205"/>
                <a:gd name="T3" fmla="*/ 21 h 32"/>
                <a:gd name="T4" fmla="*/ 204 w 205"/>
                <a:gd name="T5" fmla="*/ 19 h 32"/>
                <a:gd name="T6" fmla="*/ 202 w 205"/>
                <a:gd name="T7" fmla="*/ 19 h 32"/>
                <a:gd name="T8" fmla="*/ 199 w 205"/>
                <a:gd name="T9" fmla="*/ 17 h 32"/>
                <a:gd name="T10" fmla="*/ 196 w 205"/>
                <a:gd name="T11" fmla="*/ 16 h 32"/>
                <a:gd name="T12" fmla="*/ 191 w 205"/>
                <a:gd name="T13" fmla="*/ 16 h 32"/>
                <a:gd name="T14" fmla="*/ 186 w 205"/>
                <a:gd name="T15" fmla="*/ 14 h 32"/>
                <a:gd name="T16" fmla="*/ 180 w 205"/>
                <a:gd name="T17" fmla="*/ 12 h 32"/>
                <a:gd name="T18" fmla="*/ 173 w 205"/>
                <a:gd name="T19" fmla="*/ 12 h 32"/>
                <a:gd name="T20" fmla="*/ 167 w 205"/>
                <a:gd name="T21" fmla="*/ 10 h 32"/>
                <a:gd name="T22" fmla="*/ 160 w 205"/>
                <a:gd name="T23" fmla="*/ 9 h 32"/>
                <a:gd name="T24" fmla="*/ 154 w 205"/>
                <a:gd name="T25" fmla="*/ 8 h 32"/>
                <a:gd name="T26" fmla="*/ 148 w 205"/>
                <a:gd name="T27" fmla="*/ 6 h 32"/>
                <a:gd name="T28" fmla="*/ 141 w 205"/>
                <a:gd name="T29" fmla="*/ 5 h 32"/>
                <a:gd name="T30" fmla="*/ 135 w 205"/>
                <a:gd name="T31" fmla="*/ 3 h 32"/>
                <a:gd name="T32" fmla="*/ 130 w 205"/>
                <a:gd name="T33" fmla="*/ 2 h 32"/>
                <a:gd name="T34" fmla="*/ 125 w 205"/>
                <a:gd name="T35" fmla="*/ 0 h 32"/>
                <a:gd name="T36" fmla="*/ 124 w 205"/>
                <a:gd name="T37" fmla="*/ 1 h 32"/>
                <a:gd name="T38" fmla="*/ 123 w 205"/>
                <a:gd name="T39" fmla="*/ 2 h 32"/>
                <a:gd name="T40" fmla="*/ 122 w 205"/>
                <a:gd name="T41" fmla="*/ 2 h 32"/>
                <a:gd name="T42" fmla="*/ 120 w 205"/>
                <a:gd name="T43" fmla="*/ 3 h 32"/>
                <a:gd name="T44" fmla="*/ 118 w 205"/>
                <a:gd name="T45" fmla="*/ 3 h 32"/>
                <a:gd name="T46" fmla="*/ 115 w 205"/>
                <a:gd name="T47" fmla="*/ 4 h 32"/>
                <a:gd name="T48" fmla="*/ 112 w 205"/>
                <a:gd name="T49" fmla="*/ 5 h 32"/>
                <a:gd name="T50" fmla="*/ 109 w 205"/>
                <a:gd name="T51" fmla="*/ 5 h 32"/>
                <a:gd name="T52" fmla="*/ 106 w 205"/>
                <a:gd name="T53" fmla="*/ 5 h 32"/>
                <a:gd name="T54" fmla="*/ 102 w 205"/>
                <a:gd name="T55" fmla="*/ 5 h 32"/>
                <a:gd name="T56" fmla="*/ 98 w 205"/>
                <a:gd name="T57" fmla="*/ 6 h 32"/>
                <a:gd name="T58" fmla="*/ 94 w 205"/>
                <a:gd name="T59" fmla="*/ 6 h 32"/>
                <a:gd name="T60" fmla="*/ 90 w 205"/>
                <a:gd name="T61" fmla="*/ 7 h 32"/>
                <a:gd name="T62" fmla="*/ 85 w 205"/>
                <a:gd name="T63" fmla="*/ 7 h 32"/>
                <a:gd name="T64" fmla="*/ 81 w 205"/>
                <a:gd name="T65" fmla="*/ 7 h 32"/>
                <a:gd name="T66" fmla="*/ 76 w 205"/>
                <a:gd name="T67" fmla="*/ 7 h 32"/>
                <a:gd name="T68" fmla="*/ 72 w 205"/>
                <a:gd name="T69" fmla="*/ 8 h 32"/>
                <a:gd name="T70" fmla="*/ 66 w 205"/>
                <a:gd name="T71" fmla="*/ 8 h 32"/>
                <a:gd name="T72" fmla="*/ 62 w 205"/>
                <a:gd name="T73" fmla="*/ 8 h 32"/>
                <a:gd name="T74" fmla="*/ 56 w 205"/>
                <a:gd name="T75" fmla="*/ 8 h 32"/>
                <a:gd name="T76" fmla="*/ 51 w 205"/>
                <a:gd name="T77" fmla="*/ 8 h 32"/>
                <a:gd name="T78" fmla="*/ 47 w 205"/>
                <a:gd name="T79" fmla="*/ 8 h 32"/>
                <a:gd name="T80" fmla="*/ 41 w 205"/>
                <a:gd name="T81" fmla="*/ 8 h 32"/>
                <a:gd name="T82" fmla="*/ 37 w 205"/>
                <a:gd name="T83" fmla="*/ 8 h 32"/>
                <a:gd name="T84" fmla="*/ 31 w 205"/>
                <a:gd name="T85" fmla="*/ 8 h 32"/>
                <a:gd name="T86" fmla="*/ 26 w 205"/>
                <a:gd name="T87" fmla="*/ 8 h 32"/>
                <a:gd name="T88" fmla="*/ 22 w 205"/>
                <a:gd name="T89" fmla="*/ 8 h 32"/>
                <a:gd name="T90" fmla="*/ 18 w 205"/>
                <a:gd name="T91" fmla="*/ 8 h 32"/>
                <a:gd name="T92" fmla="*/ 12 w 205"/>
                <a:gd name="T93" fmla="*/ 8 h 32"/>
                <a:gd name="T94" fmla="*/ 8 w 205"/>
                <a:gd name="T95" fmla="*/ 8 h 32"/>
                <a:gd name="T96" fmla="*/ 4 w 205"/>
                <a:gd name="T97" fmla="*/ 8 h 32"/>
                <a:gd name="T98" fmla="*/ 0 w 205"/>
                <a:gd name="T99" fmla="*/ 8 h 32"/>
                <a:gd name="T100" fmla="*/ 91 w 205"/>
                <a:gd name="T101" fmla="*/ 24 h 32"/>
                <a:gd name="T102" fmla="*/ 95 w 205"/>
                <a:gd name="T103" fmla="*/ 25 h 32"/>
                <a:gd name="T104" fmla="*/ 98 w 205"/>
                <a:gd name="T105" fmla="*/ 25 h 32"/>
                <a:gd name="T106" fmla="*/ 101 w 205"/>
                <a:gd name="T107" fmla="*/ 26 h 32"/>
                <a:gd name="T108" fmla="*/ 103 w 205"/>
                <a:gd name="T109" fmla="*/ 26 h 32"/>
                <a:gd name="T110" fmla="*/ 106 w 205"/>
                <a:gd name="T111" fmla="*/ 27 h 32"/>
                <a:gd name="T112" fmla="*/ 106 w 205"/>
                <a:gd name="T113" fmla="*/ 29 h 32"/>
                <a:gd name="T114" fmla="*/ 106 w 205"/>
                <a:gd name="T115" fmla="*/ 29 h 32"/>
                <a:gd name="T116" fmla="*/ 106 w 205"/>
                <a:gd name="T117" fmla="*/ 31 h 32"/>
                <a:gd name="T118" fmla="*/ 164 w 205"/>
                <a:gd name="T119" fmla="*/ 31 h 32"/>
                <a:gd name="T120" fmla="*/ 204 w 205"/>
                <a:gd name="T12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2">
                  <a:moveTo>
                    <a:pt x="204" y="21"/>
                  </a:moveTo>
                  <a:lnTo>
                    <a:pt x="204" y="21"/>
                  </a:lnTo>
                  <a:lnTo>
                    <a:pt x="204" y="19"/>
                  </a:lnTo>
                  <a:lnTo>
                    <a:pt x="202" y="19"/>
                  </a:lnTo>
                  <a:lnTo>
                    <a:pt x="199" y="17"/>
                  </a:lnTo>
                  <a:lnTo>
                    <a:pt x="196" y="16"/>
                  </a:lnTo>
                  <a:lnTo>
                    <a:pt x="191" y="16"/>
                  </a:lnTo>
                  <a:lnTo>
                    <a:pt x="186" y="14"/>
                  </a:lnTo>
                  <a:lnTo>
                    <a:pt x="180" y="12"/>
                  </a:lnTo>
                  <a:lnTo>
                    <a:pt x="173" y="12"/>
                  </a:lnTo>
                  <a:lnTo>
                    <a:pt x="167" y="10"/>
                  </a:lnTo>
                  <a:lnTo>
                    <a:pt x="160" y="9"/>
                  </a:lnTo>
                  <a:lnTo>
                    <a:pt x="154" y="8"/>
                  </a:lnTo>
                  <a:lnTo>
                    <a:pt x="148" y="6"/>
                  </a:lnTo>
                  <a:lnTo>
                    <a:pt x="141" y="5"/>
                  </a:lnTo>
                  <a:lnTo>
                    <a:pt x="135" y="3"/>
                  </a:lnTo>
                  <a:lnTo>
                    <a:pt x="130" y="2"/>
                  </a:lnTo>
                  <a:lnTo>
                    <a:pt x="125" y="0"/>
                  </a:lnTo>
                  <a:lnTo>
                    <a:pt x="124" y="1"/>
                  </a:lnTo>
                  <a:lnTo>
                    <a:pt x="123" y="2"/>
                  </a:lnTo>
                  <a:lnTo>
                    <a:pt x="122" y="2"/>
                  </a:lnTo>
                  <a:lnTo>
                    <a:pt x="120" y="3"/>
                  </a:lnTo>
                  <a:lnTo>
                    <a:pt x="118" y="3"/>
                  </a:lnTo>
                  <a:lnTo>
                    <a:pt x="115" y="4"/>
                  </a:lnTo>
                  <a:lnTo>
                    <a:pt x="112" y="5"/>
                  </a:lnTo>
                  <a:lnTo>
                    <a:pt x="109" y="5"/>
                  </a:lnTo>
                  <a:lnTo>
                    <a:pt x="106" y="5"/>
                  </a:lnTo>
                  <a:lnTo>
                    <a:pt x="102" y="5"/>
                  </a:lnTo>
                  <a:lnTo>
                    <a:pt x="98" y="6"/>
                  </a:lnTo>
                  <a:lnTo>
                    <a:pt x="94" y="6"/>
                  </a:lnTo>
                  <a:lnTo>
                    <a:pt x="90" y="7"/>
                  </a:lnTo>
                  <a:lnTo>
                    <a:pt x="85" y="7"/>
                  </a:lnTo>
                  <a:lnTo>
                    <a:pt x="81" y="7"/>
                  </a:lnTo>
                  <a:lnTo>
                    <a:pt x="76" y="7"/>
                  </a:lnTo>
                  <a:lnTo>
                    <a:pt x="72" y="8"/>
                  </a:lnTo>
                  <a:lnTo>
                    <a:pt x="66" y="8"/>
                  </a:lnTo>
                  <a:lnTo>
                    <a:pt x="62" y="8"/>
                  </a:lnTo>
                  <a:lnTo>
                    <a:pt x="56" y="8"/>
                  </a:lnTo>
                  <a:lnTo>
                    <a:pt x="51" y="8"/>
                  </a:lnTo>
                  <a:lnTo>
                    <a:pt x="47" y="8"/>
                  </a:lnTo>
                  <a:lnTo>
                    <a:pt x="41" y="8"/>
                  </a:lnTo>
                  <a:lnTo>
                    <a:pt x="37" y="8"/>
                  </a:lnTo>
                  <a:lnTo>
                    <a:pt x="31" y="8"/>
                  </a:lnTo>
                  <a:lnTo>
                    <a:pt x="26" y="8"/>
                  </a:lnTo>
                  <a:lnTo>
                    <a:pt x="22" y="8"/>
                  </a:lnTo>
                  <a:lnTo>
                    <a:pt x="18" y="8"/>
                  </a:lnTo>
                  <a:lnTo>
                    <a:pt x="12" y="8"/>
                  </a:lnTo>
                  <a:lnTo>
                    <a:pt x="8" y="8"/>
                  </a:lnTo>
                  <a:lnTo>
                    <a:pt x="4" y="8"/>
                  </a:lnTo>
                  <a:lnTo>
                    <a:pt x="0" y="8"/>
                  </a:lnTo>
                  <a:lnTo>
                    <a:pt x="91" y="24"/>
                  </a:lnTo>
                  <a:lnTo>
                    <a:pt x="95" y="25"/>
                  </a:lnTo>
                  <a:lnTo>
                    <a:pt x="98" y="25"/>
                  </a:lnTo>
                  <a:lnTo>
                    <a:pt x="101" y="26"/>
                  </a:lnTo>
                  <a:lnTo>
                    <a:pt x="103" y="26"/>
                  </a:lnTo>
                  <a:lnTo>
                    <a:pt x="106" y="27"/>
                  </a:lnTo>
                  <a:lnTo>
                    <a:pt x="106" y="29"/>
                  </a:lnTo>
                  <a:lnTo>
                    <a:pt x="106" y="29"/>
                  </a:lnTo>
                  <a:lnTo>
                    <a:pt x="106" y="31"/>
                  </a:lnTo>
                  <a:lnTo>
                    <a:pt x="164" y="31"/>
                  </a:lnTo>
                  <a:lnTo>
                    <a:pt x="204"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8" name="Freeform 1320"/>
            <p:cNvSpPr>
              <a:spLocks/>
            </p:cNvSpPr>
            <p:nvPr/>
          </p:nvSpPr>
          <p:spPr bwMode="auto">
            <a:xfrm>
              <a:off x="1584" y="2407"/>
              <a:ext cx="179" cy="28"/>
            </a:xfrm>
            <a:custGeom>
              <a:avLst/>
              <a:gdLst>
                <a:gd name="T0" fmla="*/ 178 w 179"/>
                <a:gd name="T1" fmla="*/ 18 h 28"/>
                <a:gd name="T2" fmla="*/ 178 w 179"/>
                <a:gd name="T3" fmla="*/ 17 h 28"/>
                <a:gd name="T4" fmla="*/ 177 w 179"/>
                <a:gd name="T5" fmla="*/ 17 h 28"/>
                <a:gd name="T6" fmla="*/ 176 w 179"/>
                <a:gd name="T7" fmla="*/ 17 h 28"/>
                <a:gd name="T8" fmla="*/ 175 w 179"/>
                <a:gd name="T9" fmla="*/ 17 h 28"/>
                <a:gd name="T10" fmla="*/ 174 w 179"/>
                <a:gd name="T11" fmla="*/ 16 h 28"/>
                <a:gd name="T12" fmla="*/ 172 w 179"/>
                <a:gd name="T13" fmla="*/ 15 h 28"/>
                <a:gd name="T14" fmla="*/ 170 w 179"/>
                <a:gd name="T15" fmla="*/ 15 h 28"/>
                <a:gd name="T16" fmla="*/ 167 w 179"/>
                <a:gd name="T17" fmla="*/ 14 h 28"/>
                <a:gd name="T18" fmla="*/ 165 w 179"/>
                <a:gd name="T19" fmla="*/ 13 h 28"/>
                <a:gd name="T20" fmla="*/ 162 w 179"/>
                <a:gd name="T21" fmla="*/ 13 h 28"/>
                <a:gd name="T22" fmla="*/ 159 w 179"/>
                <a:gd name="T23" fmla="*/ 12 h 28"/>
                <a:gd name="T24" fmla="*/ 155 w 179"/>
                <a:gd name="T25" fmla="*/ 12 h 28"/>
                <a:gd name="T26" fmla="*/ 152 w 179"/>
                <a:gd name="T27" fmla="*/ 11 h 28"/>
                <a:gd name="T28" fmla="*/ 148 w 179"/>
                <a:gd name="T29" fmla="*/ 10 h 28"/>
                <a:gd name="T30" fmla="*/ 145 w 179"/>
                <a:gd name="T31" fmla="*/ 10 h 28"/>
                <a:gd name="T32" fmla="*/ 142 w 179"/>
                <a:gd name="T33" fmla="*/ 10 h 28"/>
                <a:gd name="T34" fmla="*/ 138 w 179"/>
                <a:gd name="T35" fmla="*/ 10 h 28"/>
                <a:gd name="T36" fmla="*/ 133 w 179"/>
                <a:gd name="T37" fmla="*/ 9 h 28"/>
                <a:gd name="T38" fmla="*/ 130 w 179"/>
                <a:gd name="T39" fmla="*/ 9 h 28"/>
                <a:gd name="T40" fmla="*/ 125 w 179"/>
                <a:gd name="T41" fmla="*/ 8 h 28"/>
                <a:gd name="T42" fmla="*/ 122 w 179"/>
                <a:gd name="T43" fmla="*/ 7 h 28"/>
                <a:gd name="T44" fmla="*/ 118 w 179"/>
                <a:gd name="T45" fmla="*/ 7 h 28"/>
                <a:gd name="T46" fmla="*/ 114 w 179"/>
                <a:gd name="T47" fmla="*/ 6 h 28"/>
                <a:gd name="T48" fmla="*/ 111 w 179"/>
                <a:gd name="T49" fmla="*/ 5 h 28"/>
                <a:gd name="T50" fmla="*/ 108 w 179"/>
                <a:gd name="T51" fmla="*/ 5 h 28"/>
                <a:gd name="T52" fmla="*/ 103 w 179"/>
                <a:gd name="T53" fmla="*/ 4 h 28"/>
                <a:gd name="T54" fmla="*/ 100 w 179"/>
                <a:gd name="T55" fmla="*/ 3 h 28"/>
                <a:gd name="T56" fmla="*/ 97 w 179"/>
                <a:gd name="T57" fmla="*/ 3 h 28"/>
                <a:gd name="T58" fmla="*/ 94 w 179"/>
                <a:gd name="T59" fmla="*/ 3 h 28"/>
                <a:gd name="T60" fmla="*/ 91 w 179"/>
                <a:gd name="T61" fmla="*/ 2 h 28"/>
                <a:gd name="T62" fmla="*/ 88 w 179"/>
                <a:gd name="T63" fmla="*/ 1 h 28"/>
                <a:gd name="T64" fmla="*/ 86 w 179"/>
                <a:gd name="T65" fmla="*/ 0 h 28"/>
                <a:gd name="T66" fmla="*/ 85 w 179"/>
                <a:gd name="T67" fmla="*/ 2 h 28"/>
                <a:gd name="T68" fmla="*/ 82 w 179"/>
                <a:gd name="T69" fmla="*/ 3 h 28"/>
                <a:gd name="T70" fmla="*/ 80 w 179"/>
                <a:gd name="T71" fmla="*/ 3 h 28"/>
                <a:gd name="T72" fmla="*/ 77 w 179"/>
                <a:gd name="T73" fmla="*/ 4 h 28"/>
                <a:gd name="T74" fmla="*/ 73 w 179"/>
                <a:gd name="T75" fmla="*/ 5 h 28"/>
                <a:gd name="T76" fmla="*/ 68 w 179"/>
                <a:gd name="T77" fmla="*/ 5 h 28"/>
                <a:gd name="T78" fmla="*/ 62 w 179"/>
                <a:gd name="T79" fmla="*/ 6 h 28"/>
                <a:gd name="T80" fmla="*/ 57 w 179"/>
                <a:gd name="T81" fmla="*/ 7 h 28"/>
                <a:gd name="T82" fmla="*/ 50 w 179"/>
                <a:gd name="T83" fmla="*/ 7 h 28"/>
                <a:gd name="T84" fmla="*/ 44 w 179"/>
                <a:gd name="T85" fmla="*/ 7 h 28"/>
                <a:gd name="T86" fmla="*/ 37 w 179"/>
                <a:gd name="T87" fmla="*/ 7 h 28"/>
                <a:gd name="T88" fmla="*/ 30 w 179"/>
                <a:gd name="T89" fmla="*/ 7 h 28"/>
                <a:gd name="T90" fmla="*/ 22 w 179"/>
                <a:gd name="T91" fmla="*/ 7 h 28"/>
                <a:gd name="T92" fmla="*/ 15 w 179"/>
                <a:gd name="T93" fmla="*/ 7 h 28"/>
                <a:gd name="T94" fmla="*/ 7 w 179"/>
                <a:gd name="T95" fmla="*/ 7 h 28"/>
                <a:gd name="T96" fmla="*/ 0 w 179"/>
                <a:gd name="T97" fmla="*/ 7 h 28"/>
                <a:gd name="T98" fmla="*/ 67 w 179"/>
                <a:gd name="T99" fmla="*/ 21 h 28"/>
                <a:gd name="T100" fmla="*/ 70 w 179"/>
                <a:gd name="T101" fmla="*/ 22 h 28"/>
                <a:gd name="T102" fmla="*/ 74 w 179"/>
                <a:gd name="T103" fmla="*/ 22 h 28"/>
                <a:gd name="T104" fmla="*/ 77 w 179"/>
                <a:gd name="T105" fmla="*/ 22 h 28"/>
                <a:gd name="T106" fmla="*/ 79 w 179"/>
                <a:gd name="T107" fmla="*/ 23 h 28"/>
                <a:gd name="T108" fmla="*/ 82 w 179"/>
                <a:gd name="T109" fmla="*/ 24 h 28"/>
                <a:gd name="T110" fmla="*/ 82 w 179"/>
                <a:gd name="T111" fmla="*/ 24 h 28"/>
                <a:gd name="T112" fmla="*/ 82 w 179"/>
                <a:gd name="T113" fmla="*/ 26 h 28"/>
                <a:gd name="T114" fmla="*/ 82 w 179"/>
                <a:gd name="T115" fmla="*/ 27 h 28"/>
                <a:gd name="T116" fmla="*/ 139 w 179"/>
                <a:gd name="T117" fmla="*/ 27 h 28"/>
                <a:gd name="T118" fmla="*/ 178 w 179"/>
                <a:gd name="T11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8">
                  <a:moveTo>
                    <a:pt x="178" y="18"/>
                  </a:moveTo>
                  <a:lnTo>
                    <a:pt x="178" y="17"/>
                  </a:lnTo>
                  <a:lnTo>
                    <a:pt x="177" y="17"/>
                  </a:lnTo>
                  <a:lnTo>
                    <a:pt x="176" y="17"/>
                  </a:lnTo>
                  <a:lnTo>
                    <a:pt x="175" y="17"/>
                  </a:lnTo>
                  <a:lnTo>
                    <a:pt x="174" y="16"/>
                  </a:lnTo>
                  <a:lnTo>
                    <a:pt x="172" y="15"/>
                  </a:lnTo>
                  <a:lnTo>
                    <a:pt x="170" y="15"/>
                  </a:lnTo>
                  <a:lnTo>
                    <a:pt x="167" y="14"/>
                  </a:lnTo>
                  <a:lnTo>
                    <a:pt x="165" y="13"/>
                  </a:lnTo>
                  <a:lnTo>
                    <a:pt x="162" y="13"/>
                  </a:lnTo>
                  <a:lnTo>
                    <a:pt x="159" y="12"/>
                  </a:lnTo>
                  <a:lnTo>
                    <a:pt x="155" y="12"/>
                  </a:lnTo>
                  <a:lnTo>
                    <a:pt x="152" y="11"/>
                  </a:lnTo>
                  <a:lnTo>
                    <a:pt x="148" y="10"/>
                  </a:lnTo>
                  <a:lnTo>
                    <a:pt x="145" y="10"/>
                  </a:lnTo>
                  <a:lnTo>
                    <a:pt x="142" y="10"/>
                  </a:lnTo>
                  <a:lnTo>
                    <a:pt x="138" y="10"/>
                  </a:lnTo>
                  <a:lnTo>
                    <a:pt x="133" y="9"/>
                  </a:lnTo>
                  <a:lnTo>
                    <a:pt x="130" y="9"/>
                  </a:lnTo>
                  <a:lnTo>
                    <a:pt x="125" y="8"/>
                  </a:lnTo>
                  <a:lnTo>
                    <a:pt x="122" y="7"/>
                  </a:lnTo>
                  <a:lnTo>
                    <a:pt x="118" y="7"/>
                  </a:lnTo>
                  <a:lnTo>
                    <a:pt x="114" y="6"/>
                  </a:lnTo>
                  <a:lnTo>
                    <a:pt x="111" y="5"/>
                  </a:lnTo>
                  <a:lnTo>
                    <a:pt x="108" y="5"/>
                  </a:lnTo>
                  <a:lnTo>
                    <a:pt x="103" y="4"/>
                  </a:lnTo>
                  <a:lnTo>
                    <a:pt x="100" y="3"/>
                  </a:lnTo>
                  <a:lnTo>
                    <a:pt x="97" y="3"/>
                  </a:lnTo>
                  <a:lnTo>
                    <a:pt x="94" y="3"/>
                  </a:lnTo>
                  <a:lnTo>
                    <a:pt x="91" y="2"/>
                  </a:lnTo>
                  <a:lnTo>
                    <a:pt x="88" y="1"/>
                  </a:lnTo>
                  <a:lnTo>
                    <a:pt x="86" y="0"/>
                  </a:lnTo>
                  <a:lnTo>
                    <a:pt x="85" y="2"/>
                  </a:lnTo>
                  <a:lnTo>
                    <a:pt x="82" y="3"/>
                  </a:lnTo>
                  <a:lnTo>
                    <a:pt x="80" y="3"/>
                  </a:lnTo>
                  <a:lnTo>
                    <a:pt x="77" y="4"/>
                  </a:lnTo>
                  <a:lnTo>
                    <a:pt x="73" y="5"/>
                  </a:lnTo>
                  <a:lnTo>
                    <a:pt x="68" y="5"/>
                  </a:lnTo>
                  <a:lnTo>
                    <a:pt x="62" y="6"/>
                  </a:lnTo>
                  <a:lnTo>
                    <a:pt x="57" y="7"/>
                  </a:lnTo>
                  <a:lnTo>
                    <a:pt x="50" y="7"/>
                  </a:lnTo>
                  <a:lnTo>
                    <a:pt x="44" y="7"/>
                  </a:lnTo>
                  <a:lnTo>
                    <a:pt x="37" y="7"/>
                  </a:lnTo>
                  <a:lnTo>
                    <a:pt x="30" y="7"/>
                  </a:lnTo>
                  <a:lnTo>
                    <a:pt x="22" y="7"/>
                  </a:lnTo>
                  <a:lnTo>
                    <a:pt x="15" y="7"/>
                  </a:lnTo>
                  <a:lnTo>
                    <a:pt x="7" y="7"/>
                  </a:lnTo>
                  <a:lnTo>
                    <a:pt x="0" y="7"/>
                  </a:lnTo>
                  <a:lnTo>
                    <a:pt x="67" y="21"/>
                  </a:lnTo>
                  <a:lnTo>
                    <a:pt x="70" y="22"/>
                  </a:lnTo>
                  <a:lnTo>
                    <a:pt x="74" y="22"/>
                  </a:lnTo>
                  <a:lnTo>
                    <a:pt x="77" y="22"/>
                  </a:lnTo>
                  <a:lnTo>
                    <a:pt x="79" y="23"/>
                  </a:lnTo>
                  <a:lnTo>
                    <a:pt x="82" y="24"/>
                  </a:lnTo>
                  <a:lnTo>
                    <a:pt x="82" y="24"/>
                  </a:lnTo>
                  <a:lnTo>
                    <a:pt x="82" y="26"/>
                  </a:lnTo>
                  <a:lnTo>
                    <a:pt x="82" y="27"/>
                  </a:lnTo>
                  <a:lnTo>
                    <a:pt x="139" y="27"/>
                  </a:lnTo>
                  <a:lnTo>
                    <a:pt x="178" y="18"/>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69" name="Freeform 1321"/>
            <p:cNvSpPr>
              <a:spLocks/>
            </p:cNvSpPr>
            <p:nvPr/>
          </p:nvSpPr>
          <p:spPr bwMode="auto">
            <a:xfrm>
              <a:off x="1584" y="2407"/>
              <a:ext cx="183" cy="32"/>
            </a:xfrm>
            <a:custGeom>
              <a:avLst/>
              <a:gdLst>
                <a:gd name="T0" fmla="*/ 182 w 183"/>
                <a:gd name="T1" fmla="*/ 21 h 32"/>
                <a:gd name="T2" fmla="*/ 182 w 183"/>
                <a:gd name="T3" fmla="*/ 21 h 32"/>
                <a:gd name="T4" fmla="*/ 182 w 183"/>
                <a:gd name="T5" fmla="*/ 20 h 32"/>
                <a:gd name="T6" fmla="*/ 181 w 183"/>
                <a:gd name="T7" fmla="*/ 19 h 32"/>
                <a:gd name="T8" fmla="*/ 180 w 183"/>
                <a:gd name="T9" fmla="*/ 19 h 32"/>
                <a:gd name="T10" fmla="*/ 179 w 183"/>
                <a:gd name="T11" fmla="*/ 19 h 32"/>
                <a:gd name="T12" fmla="*/ 177 w 183"/>
                <a:gd name="T13" fmla="*/ 18 h 32"/>
                <a:gd name="T14" fmla="*/ 176 w 183"/>
                <a:gd name="T15" fmla="*/ 17 h 32"/>
                <a:gd name="T16" fmla="*/ 174 w 183"/>
                <a:gd name="T17" fmla="*/ 16 h 32"/>
                <a:gd name="T18" fmla="*/ 171 w 183"/>
                <a:gd name="T19" fmla="*/ 16 h 32"/>
                <a:gd name="T20" fmla="*/ 168 w 183"/>
                <a:gd name="T21" fmla="*/ 16 h 32"/>
                <a:gd name="T22" fmla="*/ 165 w 183"/>
                <a:gd name="T23" fmla="*/ 16 h 32"/>
                <a:gd name="T24" fmla="*/ 162 w 183"/>
                <a:gd name="T25" fmla="*/ 15 h 32"/>
                <a:gd name="T26" fmla="*/ 159 w 183"/>
                <a:gd name="T27" fmla="*/ 14 h 32"/>
                <a:gd name="T28" fmla="*/ 155 w 183"/>
                <a:gd name="T29" fmla="*/ 13 h 32"/>
                <a:gd name="T30" fmla="*/ 151 w 183"/>
                <a:gd name="T31" fmla="*/ 12 h 32"/>
                <a:gd name="T32" fmla="*/ 148 w 183"/>
                <a:gd name="T33" fmla="*/ 12 h 32"/>
                <a:gd name="T34" fmla="*/ 145 w 183"/>
                <a:gd name="T35" fmla="*/ 12 h 32"/>
                <a:gd name="T36" fmla="*/ 141 w 183"/>
                <a:gd name="T37" fmla="*/ 11 h 32"/>
                <a:gd name="T38" fmla="*/ 137 w 183"/>
                <a:gd name="T39" fmla="*/ 10 h 32"/>
                <a:gd name="T40" fmla="*/ 133 w 183"/>
                <a:gd name="T41" fmla="*/ 10 h 32"/>
                <a:gd name="T42" fmla="*/ 129 w 183"/>
                <a:gd name="T43" fmla="*/ 9 h 32"/>
                <a:gd name="T44" fmla="*/ 125 w 183"/>
                <a:gd name="T45" fmla="*/ 9 h 32"/>
                <a:gd name="T46" fmla="*/ 120 w 183"/>
                <a:gd name="T47" fmla="*/ 8 h 32"/>
                <a:gd name="T48" fmla="*/ 116 w 183"/>
                <a:gd name="T49" fmla="*/ 7 h 32"/>
                <a:gd name="T50" fmla="*/ 113 w 183"/>
                <a:gd name="T51" fmla="*/ 6 h 32"/>
                <a:gd name="T52" fmla="*/ 110 w 183"/>
                <a:gd name="T53" fmla="*/ 5 h 32"/>
                <a:gd name="T54" fmla="*/ 106 w 183"/>
                <a:gd name="T55" fmla="*/ 5 h 32"/>
                <a:gd name="T56" fmla="*/ 103 w 183"/>
                <a:gd name="T57" fmla="*/ 4 h 32"/>
                <a:gd name="T58" fmla="*/ 99 w 183"/>
                <a:gd name="T59" fmla="*/ 3 h 32"/>
                <a:gd name="T60" fmla="*/ 96 w 183"/>
                <a:gd name="T61" fmla="*/ 3 h 32"/>
                <a:gd name="T62" fmla="*/ 94 w 183"/>
                <a:gd name="T63" fmla="*/ 2 h 32"/>
                <a:gd name="T64" fmla="*/ 90 w 183"/>
                <a:gd name="T65" fmla="*/ 2 h 32"/>
                <a:gd name="T66" fmla="*/ 88 w 183"/>
                <a:gd name="T67" fmla="*/ 0 h 32"/>
                <a:gd name="T68" fmla="*/ 87 w 183"/>
                <a:gd name="T69" fmla="*/ 2 h 32"/>
                <a:gd name="T70" fmla="*/ 85 w 183"/>
                <a:gd name="T71" fmla="*/ 3 h 32"/>
                <a:gd name="T72" fmla="*/ 82 w 183"/>
                <a:gd name="T73" fmla="*/ 4 h 32"/>
                <a:gd name="T74" fmla="*/ 78 w 183"/>
                <a:gd name="T75" fmla="*/ 5 h 32"/>
                <a:gd name="T76" fmla="*/ 74 w 183"/>
                <a:gd name="T77" fmla="*/ 6 h 32"/>
                <a:gd name="T78" fmla="*/ 69 w 183"/>
                <a:gd name="T79" fmla="*/ 6 h 32"/>
                <a:gd name="T80" fmla="*/ 64 w 183"/>
                <a:gd name="T81" fmla="*/ 7 h 32"/>
                <a:gd name="T82" fmla="*/ 58 w 183"/>
                <a:gd name="T83" fmla="*/ 8 h 32"/>
                <a:gd name="T84" fmla="*/ 52 w 183"/>
                <a:gd name="T85" fmla="*/ 8 h 32"/>
                <a:gd name="T86" fmla="*/ 45 w 183"/>
                <a:gd name="T87" fmla="*/ 8 h 32"/>
                <a:gd name="T88" fmla="*/ 38 w 183"/>
                <a:gd name="T89" fmla="*/ 8 h 32"/>
                <a:gd name="T90" fmla="*/ 31 w 183"/>
                <a:gd name="T91" fmla="*/ 8 h 32"/>
                <a:gd name="T92" fmla="*/ 23 w 183"/>
                <a:gd name="T93" fmla="*/ 8 h 32"/>
                <a:gd name="T94" fmla="*/ 15 w 183"/>
                <a:gd name="T95" fmla="*/ 8 h 32"/>
                <a:gd name="T96" fmla="*/ 8 w 183"/>
                <a:gd name="T97" fmla="*/ 8 h 32"/>
                <a:gd name="T98" fmla="*/ 0 w 183"/>
                <a:gd name="T99" fmla="*/ 8 h 32"/>
                <a:gd name="T100" fmla="*/ 69 w 183"/>
                <a:gd name="T101" fmla="*/ 24 h 32"/>
                <a:gd name="T102" fmla="*/ 72 w 183"/>
                <a:gd name="T103" fmla="*/ 25 h 32"/>
                <a:gd name="T104" fmla="*/ 75 w 183"/>
                <a:gd name="T105" fmla="*/ 26 h 32"/>
                <a:gd name="T106" fmla="*/ 78 w 183"/>
                <a:gd name="T107" fmla="*/ 26 h 32"/>
                <a:gd name="T108" fmla="*/ 82 w 183"/>
                <a:gd name="T109" fmla="*/ 26 h 32"/>
                <a:gd name="T110" fmla="*/ 83 w 183"/>
                <a:gd name="T111" fmla="*/ 27 h 32"/>
                <a:gd name="T112" fmla="*/ 84 w 183"/>
                <a:gd name="T113" fmla="*/ 29 h 32"/>
                <a:gd name="T114" fmla="*/ 85 w 183"/>
                <a:gd name="T115" fmla="*/ 29 h 32"/>
                <a:gd name="T116" fmla="*/ 84 w 183"/>
                <a:gd name="T117" fmla="*/ 31 h 32"/>
                <a:gd name="T118" fmla="*/ 142 w 183"/>
                <a:gd name="T119" fmla="*/ 31 h 32"/>
                <a:gd name="T120" fmla="*/ 182 w 183"/>
                <a:gd name="T12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32">
                  <a:moveTo>
                    <a:pt x="182" y="21"/>
                  </a:moveTo>
                  <a:lnTo>
                    <a:pt x="182" y="21"/>
                  </a:lnTo>
                  <a:lnTo>
                    <a:pt x="182" y="20"/>
                  </a:lnTo>
                  <a:lnTo>
                    <a:pt x="181" y="19"/>
                  </a:lnTo>
                  <a:lnTo>
                    <a:pt x="180" y="19"/>
                  </a:lnTo>
                  <a:lnTo>
                    <a:pt x="179" y="19"/>
                  </a:lnTo>
                  <a:lnTo>
                    <a:pt x="177" y="18"/>
                  </a:lnTo>
                  <a:lnTo>
                    <a:pt x="176" y="17"/>
                  </a:lnTo>
                  <a:lnTo>
                    <a:pt x="174" y="16"/>
                  </a:lnTo>
                  <a:lnTo>
                    <a:pt x="171" y="16"/>
                  </a:lnTo>
                  <a:lnTo>
                    <a:pt x="168" y="16"/>
                  </a:lnTo>
                  <a:lnTo>
                    <a:pt x="165" y="16"/>
                  </a:lnTo>
                  <a:lnTo>
                    <a:pt x="162" y="15"/>
                  </a:lnTo>
                  <a:lnTo>
                    <a:pt x="159" y="14"/>
                  </a:lnTo>
                  <a:lnTo>
                    <a:pt x="155" y="13"/>
                  </a:lnTo>
                  <a:lnTo>
                    <a:pt x="151" y="12"/>
                  </a:lnTo>
                  <a:lnTo>
                    <a:pt x="148" y="12"/>
                  </a:lnTo>
                  <a:lnTo>
                    <a:pt x="145" y="12"/>
                  </a:lnTo>
                  <a:lnTo>
                    <a:pt x="141" y="11"/>
                  </a:lnTo>
                  <a:lnTo>
                    <a:pt x="137" y="10"/>
                  </a:lnTo>
                  <a:lnTo>
                    <a:pt x="133" y="10"/>
                  </a:lnTo>
                  <a:lnTo>
                    <a:pt x="129" y="9"/>
                  </a:lnTo>
                  <a:lnTo>
                    <a:pt x="125" y="9"/>
                  </a:lnTo>
                  <a:lnTo>
                    <a:pt x="120" y="8"/>
                  </a:lnTo>
                  <a:lnTo>
                    <a:pt x="116" y="7"/>
                  </a:lnTo>
                  <a:lnTo>
                    <a:pt x="113" y="6"/>
                  </a:lnTo>
                  <a:lnTo>
                    <a:pt x="110" y="5"/>
                  </a:lnTo>
                  <a:lnTo>
                    <a:pt x="106" y="5"/>
                  </a:lnTo>
                  <a:lnTo>
                    <a:pt x="103" y="4"/>
                  </a:lnTo>
                  <a:lnTo>
                    <a:pt x="99" y="3"/>
                  </a:lnTo>
                  <a:lnTo>
                    <a:pt x="96" y="3"/>
                  </a:lnTo>
                  <a:lnTo>
                    <a:pt x="94" y="2"/>
                  </a:lnTo>
                  <a:lnTo>
                    <a:pt x="90" y="2"/>
                  </a:lnTo>
                  <a:lnTo>
                    <a:pt x="88" y="0"/>
                  </a:lnTo>
                  <a:lnTo>
                    <a:pt x="87" y="2"/>
                  </a:lnTo>
                  <a:lnTo>
                    <a:pt x="85" y="3"/>
                  </a:lnTo>
                  <a:lnTo>
                    <a:pt x="82" y="4"/>
                  </a:lnTo>
                  <a:lnTo>
                    <a:pt x="78" y="5"/>
                  </a:lnTo>
                  <a:lnTo>
                    <a:pt x="74" y="6"/>
                  </a:lnTo>
                  <a:lnTo>
                    <a:pt x="69" y="6"/>
                  </a:lnTo>
                  <a:lnTo>
                    <a:pt x="64" y="7"/>
                  </a:lnTo>
                  <a:lnTo>
                    <a:pt x="58" y="8"/>
                  </a:lnTo>
                  <a:lnTo>
                    <a:pt x="52" y="8"/>
                  </a:lnTo>
                  <a:lnTo>
                    <a:pt x="45" y="8"/>
                  </a:lnTo>
                  <a:lnTo>
                    <a:pt x="38" y="8"/>
                  </a:lnTo>
                  <a:lnTo>
                    <a:pt x="31" y="8"/>
                  </a:lnTo>
                  <a:lnTo>
                    <a:pt x="23" y="8"/>
                  </a:lnTo>
                  <a:lnTo>
                    <a:pt x="15" y="8"/>
                  </a:lnTo>
                  <a:lnTo>
                    <a:pt x="8" y="8"/>
                  </a:lnTo>
                  <a:lnTo>
                    <a:pt x="0" y="8"/>
                  </a:lnTo>
                  <a:lnTo>
                    <a:pt x="69" y="24"/>
                  </a:lnTo>
                  <a:lnTo>
                    <a:pt x="72" y="25"/>
                  </a:lnTo>
                  <a:lnTo>
                    <a:pt x="75" y="26"/>
                  </a:lnTo>
                  <a:lnTo>
                    <a:pt x="78" y="26"/>
                  </a:lnTo>
                  <a:lnTo>
                    <a:pt x="82" y="26"/>
                  </a:lnTo>
                  <a:lnTo>
                    <a:pt x="83" y="27"/>
                  </a:lnTo>
                  <a:lnTo>
                    <a:pt x="84" y="29"/>
                  </a:lnTo>
                  <a:lnTo>
                    <a:pt x="85" y="29"/>
                  </a:lnTo>
                  <a:lnTo>
                    <a:pt x="84" y="31"/>
                  </a:lnTo>
                  <a:lnTo>
                    <a:pt x="142" y="31"/>
                  </a:lnTo>
                  <a:lnTo>
                    <a:pt x="182" y="21"/>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0" name="Freeform 1322"/>
            <p:cNvSpPr>
              <a:spLocks/>
            </p:cNvSpPr>
            <p:nvPr/>
          </p:nvSpPr>
          <p:spPr bwMode="auto">
            <a:xfrm>
              <a:off x="1720" y="2429"/>
              <a:ext cx="169" cy="64"/>
            </a:xfrm>
            <a:custGeom>
              <a:avLst/>
              <a:gdLst>
                <a:gd name="T0" fmla="*/ 14 w 169"/>
                <a:gd name="T1" fmla="*/ 41 h 64"/>
                <a:gd name="T2" fmla="*/ 5 w 169"/>
                <a:gd name="T3" fmla="*/ 41 h 64"/>
                <a:gd name="T4" fmla="*/ 0 w 169"/>
                <a:gd name="T5" fmla="*/ 35 h 64"/>
                <a:gd name="T6" fmla="*/ 0 w 169"/>
                <a:gd name="T7" fmla="*/ 5 h 64"/>
                <a:gd name="T8" fmla="*/ 5 w 169"/>
                <a:gd name="T9" fmla="*/ 0 h 64"/>
                <a:gd name="T10" fmla="*/ 14 w 169"/>
                <a:gd name="T11" fmla="*/ 0 h 64"/>
                <a:gd name="T12" fmla="*/ 14 w 169"/>
                <a:gd name="T13" fmla="*/ 41 h 64"/>
                <a:gd name="T14" fmla="*/ 168 w 169"/>
                <a:gd name="T15" fmla="*/ 63 h 64"/>
                <a:gd name="T16" fmla="*/ 160 w 169"/>
                <a:gd name="T17" fmla="*/ 63 h 64"/>
                <a:gd name="T18" fmla="*/ 154 w 169"/>
                <a:gd name="T19" fmla="*/ 58 h 64"/>
                <a:gd name="T20" fmla="*/ 154 w 169"/>
                <a:gd name="T21" fmla="*/ 28 h 64"/>
                <a:gd name="T22" fmla="*/ 160 w 169"/>
                <a:gd name="T23" fmla="*/ 22 h 64"/>
                <a:gd name="T24" fmla="*/ 168 w 169"/>
                <a:gd name="T25" fmla="*/ 22 h 64"/>
                <a:gd name="T26" fmla="*/ 168 w 169"/>
                <a:gd name="T27" fmla="*/ 63 h 64"/>
                <a:gd name="T28" fmla="*/ 14 w 169"/>
                <a:gd name="T29"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64">
                  <a:moveTo>
                    <a:pt x="14" y="41"/>
                  </a:moveTo>
                  <a:lnTo>
                    <a:pt x="5" y="41"/>
                  </a:lnTo>
                  <a:lnTo>
                    <a:pt x="0" y="35"/>
                  </a:lnTo>
                  <a:lnTo>
                    <a:pt x="0" y="5"/>
                  </a:lnTo>
                  <a:lnTo>
                    <a:pt x="5" y="0"/>
                  </a:lnTo>
                  <a:lnTo>
                    <a:pt x="14" y="0"/>
                  </a:lnTo>
                  <a:lnTo>
                    <a:pt x="14" y="41"/>
                  </a:lnTo>
                  <a:lnTo>
                    <a:pt x="168" y="63"/>
                  </a:lnTo>
                  <a:lnTo>
                    <a:pt x="160" y="63"/>
                  </a:lnTo>
                  <a:lnTo>
                    <a:pt x="154" y="58"/>
                  </a:lnTo>
                  <a:lnTo>
                    <a:pt x="154" y="28"/>
                  </a:lnTo>
                  <a:lnTo>
                    <a:pt x="160" y="22"/>
                  </a:lnTo>
                  <a:lnTo>
                    <a:pt x="168" y="22"/>
                  </a:lnTo>
                  <a:lnTo>
                    <a:pt x="168" y="63"/>
                  </a:lnTo>
                  <a:lnTo>
                    <a:pt x="14" y="4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1" name="Freeform 1323"/>
            <p:cNvSpPr>
              <a:spLocks/>
            </p:cNvSpPr>
            <p:nvPr/>
          </p:nvSpPr>
          <p:spPr bwMode="auto">
            <a:xfrm>
              <a:off x="1720" y="2429"/>
              <a:ext cx="16" cy="44"/>
            </a:xfrm>
            <a:custGeom>
              <a:avLst/>
              <a:gdLst>
                <a:gd name="T0" fmla="*/ 15 w 16"/>
                <a:gd name="T1" fmla="*/ 43 h 44"/>
                <a:gd name="T2" fmla="*/ 5 w 16"/>
                <a:gd name="T3" fmla="*/ 43 h 44"/>
                <a:gd name="T4" fmla="*/ 0 w 16"/>
                <a:gd name="T5" fmla="*/ 38 h 44"/>
                <a:gd name="T6" fmla="*/ 0 w 16"/>
                <a:gd name="T7" fmla="*/ 5 h 44"/>
                <a:gd name="T8" fmla="*/ 5 w 16"/>
                <a:gd name="T9" fmla="*/ 0 h 44"/>
                <a:gd name="T10" fmla="*/ 15 w 16"/>
                <a:gd name="T11" fmla="*/ 0 h 44"/>
                <a:gd name="T12" fmla="*/ 15 w 16"/>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15" y="43"/>
                  </a:moveTo>
                  <a:lnTo>
                    <a:pt x="5" y="43"/>
                  </a:lnTo>
                  <a:lnTo>
                    <a:pt x="0" y="38"/>
                  </a:lnTo>
                  <a:lnTo>
                    <a:pt x="0" y="5"/>
                  </a:lnTo>
                  <a:lnTo>
                    <a:pt x="5" y="0"/>
                  </a:lnTo>
                  <a:lnTo>
                    <a:pt x="15" y="0"/>
                  </a:lnTo>
                  <a:lnTo>
                    <a:pt x="15" y="43"/>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2" name="Freeform 1324"/>
            <p:cNvSpPr>
              <a:spLocks/>
            </p:cNvSpPr>
            <p:nvPr/>
          </p:nvSpPr>
          <p:spPr bwMode="auto">
            <a:xfrm>
              <a:off x="1877" y="2453"/>
              <a:ext cx="16" cy="43"/>
            </a:xfrm>
            <a:custGeom>
              <a:avLst/>
              <a:gdLst>
                <a:gd name="T0" fmla="*/ 15 w 16"/>
                <a:gd name="T1" fmla="*/ 42 h 43"/>
                <a:gd name="T2" fmla="*/ 6 w 16"/>
                <a:gd name="T3" fmla="*/ 42 h 43"/>
                <a:gd name="T4" fmla="*/ 0 w 16"/>
                <a:gd name="T5" fmla="*/ 37 h 43"/>
                <a:gd name="T6" fmla="*/ 0 w 16"/>
                <a:gd name="T7" fmla="*/ 5 h 43"/>
                <a:gd name="T8" fmla="*/ 6 w 16"/>
                <a:gd name="T9" fmla="*/ 0 h 43"/>
                <a:gd name="T10" fmla="*/ 15 w 16"/>
                <a:gd name="T11" fmla="*/ 0 h 43"/>
                <a:gd name="T12" fmla="*/ 15 w 16"/>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16" h="43">
                  <a:moveTo>
                    <a:pt x="15" y="42"/>
                  </a:moveTo>
                  <a:lnTo>
                    <a:pt x="6" y="42"/>
                  </a:lnTo>
                  <a:lnTo>
                    <a:pt x="0" y="37"/>
                  </a:lnTo>
                  <a:lnTo>
                    <a:pt x="0" y="5"/>
                  </a:lnTo>
                  <a:lnTo>
                    <a:pt x="6" y="0"/>
                  </a:lnTo>
                  <a:lnTo>
                    <a:pt x="15" y="0"/>
                  </a:lnTo>
                  <a:lnTo>
                    <a:pt x="15" y="4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3" name="Freeform 1325"/>
            <p:cNvSpPr>
              <a:spLocks/>
            </p:cNvSpPr>
            <p:nvPr/>
          </p:nvSpPr>
          <p:spPr bwMode="auto">
            <a:xfrm>
              <a:off x="1721" y="2430"/>
              <a:ext cx="167" cy="32"/>
            </a:xfrm>
            <a:custGeom>
              <a:avLst/>
              <a:gdLst>
                <a:gd name="T0" fmla="*/ 12 w 167"/>
                <a:gd name="T1" fmla="*/ 0 h 32"/>
                <a:gd name="T2" fmla="*/ 12 w 167"/>
                <a:gd name="T3" fmla="*/ 10 h 32"/>
                <a:gd name="T4" fmla="*/ 0 w 167"/>
                <a:gd name="T5" fmla="*/ 10 h 32"/>
                <a:gd name="T6" fmla="*/ 0 w 167"/>
                <a:gd name="T7" fmla="*/ 5 h 32"/>
                <a:gd name="T8" fmla="*/ 5 w 167"/>
                <a:gd name="T9" fmla="*/ 0 h 32"/>
                <a:gd name="T10" fmla="*/ 12 w 167"/>
                <a:gd name="T11" fmla="*/ 0 h 32"/>
                <a:gd name="T12" fmla="*/ 166 w 167"/>
                <a:gd name="T13" fmla="*/ 21 h 32"/>
                <a:gd name="T14" fmla="*/ 166 w 167"/>
                <a:gd name="T15" fmla="*/ 31 h 32"/>
                <a:gd name="T16" fmla="*/ 154 w 167"/>
                <a:gd name="T17" fmla="*/ 31 h 32"/>
                <a:gd name="T18" fmla="*/ 154 w 167"/>
                <a:gd name="T19" fmla="*/ 26 h 32"/>
                <a:gd name="T20" fmla="*/ 159 w 167"/>
                <a:gd name="T21" fmla="*/ 21 h 32"/>
                <a:gd name="T22" fmla="*/ 166 w 167"/>
                <a:gd name="T23" fmla="*/ 21 h 32"/>
                <a:gd name="T24" fmla="*/ 12 w 167"/>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32">
                  <a:moveTo>
                    <a:pt x="12" y="0"/>
                  </a:moveTo>
                  <a:lnTo>
                    <a:pt x="12" y="10"/>
                  </a:lnTo>
                  <a:lnTo>
                    <a:pt x="0" y="10"/>
                  </a:lnTo>
                  <a:lnTo>
                    <a:pt x="0" y="5"/>
                  </a:lnTo>
                  <a:lnTo>
                    <a:pt x="5" y="0"/>
                  </a:lnTo>
                  <a:lnTo>
                    <a:pt x="12" y="0"/>
                  </a:lnTo>
                  <a:lnTo>
                    <a:pt x="166" y="21"/>
                  </a:lnTo>
                  <a:lnTo>
                    <a:pt x="166" y="31"/>
                  </a:lnTo>
                  <a:lnTo>
                    <a:pt x="154" y="31"/>
                  </a:lnTo>
                  <a:lnTo>
                    <a:pt x="154" y="26"/>
                  </a:lnTo>
                  <a:lnTo>
                    <a:pt x="159" y="21"/>
                  </a:lnTo>
                  <a:lnTo>
                    <a:pt x="166" y="21"/>
                  </a:lnTo>
                  <a:lnTo>
                    <a:pt x="12" y="0"/>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4" name="Freeform 1326"/>
            <p:cNvSpPr>
              <a:spLocks/>
            </p:cNvSpPr>
            <p:nvPr/>
          </p:nvSpPr>
          <p:spPr bwMode="auto">
            <a:xfrm>
              <a:off x="1720" y="2430"/>
              <a:ext cx="16" cy="15"/>
            </a:xfrm>
            <a:custGeom>
              <a:avLst/>
              <a:gdLst>
                <a:gd name="T0" fmla="*/ 15 w 16"/>
                <a:gd name="T1" fmla="*/ 0 h 15"/>
                <a:gd name="T2" fmla="*/ 15 w 16"/>
                <a:gd name="T3" fmla="*/ 14 h 15"/>
                <a:gd name="T4" fmla="*/ 0 w 16"/>
                <a:gd name="T5" fmla="*/ 14 h 15"/>
                <a:gd name="T6" fmla="*/ 0 w 16"/>
                <a:gd name="T7" fmla="*/ 7 h 15"/>
                <a:gd name="T8" fmla="*/ 7 w 16"/>
                <a:gd name="T9" fmla="*/ 0 h 15"/>
                <a:gd name="T10" fmla="*/ 15 w 16"/>
                <a:gd name="T11" fmla="*/ 0 h 15"/>
              </a:gdLst>
              <a:ahLst/>
              <a:cxnLst>
                <a:cxn ang="0">
                  <a:pos x="T0" y="T1"/>
                </a:cxn>
                <a:cxn ang="0">
                  <a:pos x="T2" y="T3"/>
                </a:cxn>
                <a:cxn ang="0">
                  <a:pos x="T4" y="T5"/>
                </a:cxn>
                <a:cxn ang="0">
                  <a:pos x="T6" y="T7"/>
                </a:cxn>
                <a:cxn ang="0">
                  <a:pos x="T8" y="T9"/>
                </a:cxn>
                <a:cxn ang="0">
                  <a:pos x="T10" y="T11"/>
                </a:cxn>
              </a:cxnLst>
              <a:rect l="0" t="0" r="r" b="b"/>
              <a:pathLst>
                <a:path w="16" h="15">
                  <a:moveTo>
                    <a:pt x="15" y="0"/>
                  </a:moveTo>
                  <a:lnTo>
                    <a:pt x="15" y="14"/>
                  </a:lnTo>
                  <a:lnTo>
                    <a:pt x="0" y="14"/>
                  </a:lnTo>
                  <a:lnTo>
                    <a:pt x="0" y="7"/>
                  </a:lnTo>
                  <a:lnTo>
                    <a:pt x="7" y="0"/>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5" name="Freeform 1327"/>
            <p:cNvSpPr>
              <a:spLocks/>
            </p:cNvSpPr>
            <p:nvPr/>
          </p:nvSpPr>
          <p:spPr bwMode="auto">
            <a:xfrm>
              <a:off x="1878" y="2453"/>
              <a:ext cx="16" cy="15"/>
            </a:xfrm>
            <a:custGeom>
              <a:avLst/>
              <a:gdLst>
                <a:gd name="T0" fmla="*/ 15 w 16"/>
                <a:gd name="T1" fmla="*/ 0 h 15"/>
                <a:gd name="T2" fmla="*/ 15 w 16"/>
                <a:gd name="T3" fmla="*/ 14 h 15"/>
                <a:gd name="T4" fmla="*/ 0 w 16"/>
                <a:gd name="T5" fmla="*/ 14 h 15"/>
                <a:gd name="T6" fmla="*/ 0 w 16"/>
                <a:gd name="T7" fmla="*/ 6 h 15"/>
                <a:gd name="T8" fmla="*/ 7 w 16"/>
                <a:gd name="T9" fmla="*/ 0 h 15"/>
                <a:gd name="T10" fmla="*/ 15 w 16"/>
                <a:gd name="T11" fmla="*/ 0 h 15"/>
              </a:gdLst>
              <a:ahLst/>
              <a:cxnLst>
                <a:cxn ang="0">
                  <a:pos x="T0" y="T1"/>
                </a:cxn>
                <a:cxn ang="0">
                  <a:pos x="T2" y="T3"/>
                </a:cxn>
                <a:cxn ang="0">
                  <a:pos x="T4" y="T5"/>
                </a:cxn>
                <a:cxn ang="0">
                  <a:pos x="T6" y="T7"/>
                </a:cxn>
                <a:cxn ang="0">
                  <a:pos x="T8" y="T9"/>
                </a:cxn>
                <a:cxn ang="0">
                  <a:pos x="T10" y="T11"/>
                </a:cxn>
              </a:cxnLst>
              <a:rect l="0" t="0" r="r" b="b"/>
              <a:pathLst>
                <a:path w="16" h="15">
                  <a:moveTo>
                    <a:pt x="15" y="0"/>
                  </a:moveTo>
                  <a:lnTo>
                    <a:pt x="15" y="14"/>
                  </a:lnTo>
                  <a:lnTo>
                    <a:pt x="0" y="14"/>
                  </a:lnTo>
                  <a:lnTo>
                    <a:pt x="0" y="6"/>
                  </a:lnTo>
                  <a:lnTo>
                    <a:pt x="7" y="0"/>
                  </a:lnTo>
                  <a:lnTo>
                    <a:pt x="1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6" name="Freeform 1328"/>
            <p:cNvSpPr>
              <a:spLocks/>
            </p:cNvSpPr>
            <p:nvPr/>
          </p:nvSpPr>
          <p:spPr bwMode="auto">
            <a:xfrm>
              <a:off x="1731" y="2428"/>
              <a:ext cx="196" cy="66"/>
            </a:xfrm>
            <a:custGeom>
              <a:avLst/>
              <a:gdLst>
                <a:gd name="T0" fmla="*/ 5 w 196"/>
                <a:gd name="T1" fmla="*/ 0 h 66"/>
                <a:gd name="T2" fmla="*/ 3 w 196"/>
                <a:gd name="T3" fmla="*/ 0 h 66"/>
                <a:gd name="T4" fmla="*/ 1 w 196"/>
                <a:gd name="T5" fmla="*/ 2 h 66"/>
                <a:gd name="T6" fmla="*/ 0 w 196"/>
                <a:gd name="T7" fmla="*/ 3 h 66"/>
                <a:gd name="T8" fmla="*/ 0 w 196"/>
                <a:gd name="T9" fmla="*/ 6 h 66"/>
                <a:gd name="T10" fmla="*/ 0 w 196"/>
                <a:gd name="T11" fmla="*/ 39 h 66"/>
                <a:gd name="T12" fmla="*/ 1 w 196"/>
                <a:gd name="T13" fmla="*/ 40 h 66"/>
                <a:gd name="T14" fmla="*/ 2 w 196"/>
                <a:gd name="T15" fmla="*/ 42 h 66"/>
                <a:gd name="T16" fmla="*/ 4 w 196"/>
                <a:gd name="T17" fmla="*/ 43 h 66"/>
                <a:gd name="T18" fmla="*/ 35 w 196"/>
                <a:gd name="T19" fmla="*/ 43 h 66"/>
                <a:gd name="T20" fmla="*/ 37 w 196"/>
                <a:gd name="T21" fmla="*/ 43 h 66"/>
                <a:gd name="T22" fmla="*/ 39 w 196"/>
                <a:gd name="T23" fmla="*/ 41 h 66"/>
                <a:gd name="T24" fmla="*/ 39 w 196"/>
                <a:gd name="T25" fmla="*/ 39 h 66"/>
                <a:gd name="T26" fmla="*/ 40 w 196"/>
                <a:gd name="T27" fmla="*/ 38 h 66"/>
                <a:gd name="T28" fmla="*/ 40 w 196"/>
                <a:gd name="T29" fmla="*/ 4 h 66"/>
                <a:gd name="T30" fmla="*/ 39 w 196"/>
                <a:gd name="T31" fmla="*/ 3 h 66"/>
                <a:gd name="T32" fmla="*/ 38 w 196"/>
                <a:gd name="T33" fmla="*/ 1 h 66"/>
                <a:gd name="T34" fmla="*/ 36 w 196"/>
                <a:gd name="T35" fmla="*/ 0 h 66"/>
                <a:gd name="T36" fmla="*/ 189 w 196"/>
                <a:gd name="T37" fmla="*/ 22 h 66"/>
                <a:gd name="T38" fmla="*/ 159 w 196"/>
                <a:gd name="T39" fmla="*/ 22 h 66"/>
                <a:gd name="T40" fmla="*/ 157 w 196"/>
                <a:gd name="T41" fmla="*/ 22 h 66"/>
                <a:gd name="T42" fmla="*/ 155 w 196"/>
                <a:gd name="T43" fmla="*/ 25 h 66"/>
                <a:gd name="T44" fmla="*/ 155 w 196"/>
                <a:gd name="T45" fmla="*/ 27 h 66"/>
                <a:gd name="T46" fmla="*/ 155 w 196"/>
                <a:gd name="T47" fmla="*/ 61 h 66"/>
                <a:gd name="T48" fmla="*/ 155 w 196"/>
                <a:gd name="T49" fmla="*/ 63 h 66"/>
                <a:gd name="T50" fmla="*/ 157 w 196"/>
                <a:gd name="T51" fmla="*/ 64 h 66"/>
                <a:gd name="T52" fmla="*/ 159 w 196"/>
                <a:gd name="T53" fmla="*/ 65 h 66"/>
                <a:gd name="T54" fmla="*/ 189 w 196"/>
                <a:gd name="T55" fmla="*/ 65 h 66"/>
                <a:gd name="T56" fmla="*/ 192 w 196"/>
                <a:gd name="T57" fmla="*/ 64 h 66"/>
                <a:gd name="T58" fmla="*/ 193 w 196"/>
                <a:gd name="T59" fmla="*/ 63 h 66"/>
                <a:gd name="T60" fmla="*/ 195 w 196"/>
                <a:gd name="T61" fmla="*/ 61 h 66"/>
                <a:gd name="T62" fmla="*/ 195 w 196"/>
                <a:gd name="T63" fmla="*/ 27 h 66"/>
                <a:gd name="T64" fmla="*/ 195 w 196"/>
                <a:gd name="T65" fmla="*/ 25 h 66"/>
                <a:gd name="T66" fmla="*/ 193 w 196"/>
                <a:gd name="T67" fmla="*/ 24 h 66"/>
                <a:gd name="T68" fmla="*/ 192 w 196"/>
                <a:gd name="T69" fmla="*/ 22 h 66"/>
                <a:gd name="T70" fmla="*/ 189 w 196"/>
                <a:gd name="T71"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 h="66">
                  <a:moveTo>
                    <a:pt x="35" y="0"/>
                  </a:moveTo>
                  <a:lnTo>
                    <a:pt x="5" y="0"/>
                  </a:lnTo>
                  <a:lnTo>
                    <a:pt x="4" y="0"/>
                  </a:lnTo>
                  <a:lnTo>
                    <a:pt x="3" y="0"/>
                  </a:lnTo>
                  <a:lnTo>
                    <a:pt x="2" y="1"/>
                  </a:lnTo>
                  <a:lnTo>
                    <a:pt x="1" y="2"/>
                  </a:lnTo>
                  <a:lnTo>
                    <a:pt x="1" y="3"/>
                  </a:lnTo>
                  <a:lnTo>
                    <a:pt x="0" y="3"/>
                  </a:lnTo>
                  <a:lnTo>
                    <a:pt x="0" y="4"/>
                  </a:lnTo>
                  <a:lnTo>
                    <a:pt x="0" y="6"/>
                  </a:lnTo>
                  <a:lnTo>
                    <a:pt x="0" y="38"/>
                  </a:lnTo>
                  <a:lnTo>
                    <a:pt x="0" y="39"/>
                  </a:lnTo>
                  <a:lnTo>
                    <a:pt x="0" y="39"/>
                  </a:lnTo>
                  <a:lnTo>
                    <a:pt x="1" y="40"/>
                  </a:lnTo>
                  <a:lnTo>
                    <a:pt x="1" y="41"/>
                  </a:lnTo>
                  <a:lnTo>
                    <a:pt x="2" y="42"/>
                  </a:lnTo>
                  <a:lnTo>
                    <a:pt x="3" y="43"/>
                  </a:lnTo>
                  <a:lnTo>
                    <a:pt x="4" y="43"/>
                  </a:lnTo>
                  <a:lnTo>
                    <a:pt x="5" y="43"/>
                  </a:lnTo>
                  <a:lnTo>
                    <a:pt x="35" y="43"/>
                  </a:lnTo>
                  <a:lnTo>
                    <a:pt x="36" y="43"/>
                  </a:lnTo>
                  <a:lnTo>
                    <a:pt x="37" y="43"/>
                  </a:lnTo>
                  <a:lnTo>
                    <a:pt x="38" y="42"/>
                  </a:lnTo>
                  <a:lnTo>
                    <a:pt x="39" y="41"/>
                  </a:lnTo>
                  <a:lnTo>
                    <a:pt x="39" y="40"/>
                  </a:lnTo>
                  <a:lnTo>
                    <a:pt x="39" y="39"/>
                  </a:lnTo>
                  <a:lnTo>
                    <a:pt x="40" y="39"/>
                  </a:lnTo>
                  <a:lnTo>
                    <a:pt x="40" y="38"/>
                  </a:lnTo>
                  <a:lnTo>
                    <a:pt x="40" y="6"/>
                  </a:lnTo>
                  <a:lnTo>
                    <a:pt x="40" y="4"/>
                  </a:lnTo>
                  <a:lnTo>
                    <a:pt x="39" y="3"/>
                  </a:lnTo>
                  <a:lnTo>
                    <a:pt x="39" y="3"/>
                  </a:lnTo>
                  <a:lnTo>
                    <a:pt x="39" y="2"/>
                  </a:lnTo>
                  <a:lnTo>
                    <a:pt x="38" y="1"/>
                  </a:lnTo>
                  <a:lnTo>
                    <a:pt x="37" y="0"/>
                  </a:lnTo>
                  <a:lnTo>
                    <a:pt x="36" y="0"/>
                  </a:lnTo>
                  <a:lnTo>
                    <a:pt x="35" y="0"/>
                  </a:lnTo>
                  <a:lnTo>
                    <a:pt x="189" y="22"/>
                  </a:lnTo>
                  <a:lnTo>
                    <a:pt x="160" y="22"/>
                  </a:lnTo>
                  <a:lnTo>
                    <a:pt x="159" y="22"/>
                  </a:lnTo>
                  <a:lnTo>
                    <a:pt x="158" y="22"/>
                  </a:lnTo>
                  <a:lnTo>
                    <a:pt x="157" y="22"/>
                  </a:lnTo>
                  <a:lnTo>
                    <a:pt x="156" y="24"/>
                  </a:lnTo>
                  <a:lnTo>
                    <a:pt x="155" y="25"/>
                  </a:lnTo>
                  <a:lnTo>
                    <a:pt x="155" y="27"/>
                  </a:lnTo>
                  <a:lnTo>
                    <a:pt x="155" y="27"/>
                  </a:lnTo>
                  <a:lnTo>
                    <a:pt x="155" y="59"/>
                  </a:lnTo>
                  <a:lnTo>
                    <a:pt x="155" y="61"/>
                  </a:lnTo>
                  <a:lnTo>
                    <a:pt x="155" y="61"/>
                  </a:lnTo>
                  <a:lnTo>
                    <a:pt x="155" y="63"/>
                  </a:lnTo>
                  <a:lnTo>
                    <a:pt x="156" y="63"/>
                  </a:lnTo>
                  <a:lnTo>
                    <a:pt x="157" y="64"/>
                  </a:lnTo>
                  <a:lnTo>
                    <a:pt x="158" y="64"/>
                  </a:lnTo>
                  <a:lnTo>
                    <a:pt x="159" y="65"/>
                  </a:lnTo>
                  <a:lnTo>
                    <a:pt x="160" y="65"/>
                  </a:lnTo>
                  <a:lnTo>
                    <a:pt x="189" y="65"/>
                  </a:lnTo>
                  <a:lnTo>
                    <a:pt x="191" y="65"/>
                  </a:lnTo>
                  <a:lnTo>
                    <a:pt x="192" y="64"/>
                  </a:lnTo>
                  <a:lnTo>
                    <a:pt x="193" y="64"/>
                  </a:lnTo>
                  <a:lnTo>
                    <a:pt x="193" y="63"/>
                  </a:lnTo>
                  <a:lnTo>
                    <a:pt x="194" y="63"/>
                  </a:lnTo>
                  <a:lnTo>
                    <a:pt x="195" y="61"/>
                  </a:lnTo>
                  <a:lnTo>
                    <a:pt x="195" y="59"/>
                  </a:lnTo>
                  <a:lnTo>
                    <a:pt x="195" y="27"/>
                  </a:lnTo>
                  <a:lnTo>
                    <a:pt x="195" y="27"/>
                  </a:lnTo>
                  <a:lnTo>
                    <a:pt x="195" y="25"/>
                  </a:lnTo>
                  <a:lnTo>
                    <a:pt x="194" y="25"/>
                  </a:lnTo>
                  <a:lnTo>
                    <a:pt x="193" y="24"/>
                  </a:lnTo>
                  <a:lnTo>
                    <a:pt x="193" y="22"/>
                  </a:lnTo>
                  <a:lnTo>
                    <a:pt x="192" y="22"/>
                  </a:lnTo>
                  <a:lnTo>
                    <a:pt x="191" y="22"/>
                  </a:lnTo>
                  <a:lnTo>
                    <a:pt x="189" y="22"/>
                  </a:lnTo>
                  <a:lnTo>
                    <a:pt x="3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7" name="Freeform 1329"/>
            <p:cNvSpPr>
              <a:spLocks/>
            </p:cNvSpPr>
            <p:nvPr/>
          </p:nvSpPr>
          <p:spPr bwMode="auto">
            <a:xfrm>
              <a:off x="1731" y="2428"/>
              <a:ext cx="42" cy="47"/>
            </a:xfrm>
            <a:custGeom>
              <a:avLst/>
              <a:gdLst>
                <a:gd name="T0" fmla="*/ 35 w 42"/>
                <a:gd name="T1" fmla="*/ 0 h 47"/>
                <a:gd name="T2" fmla="*/ 5 w 42"/>
                <a:gd name="T3" fmla="*/ 0 h 47"/>
                <a:gd name="T4" fmla="*/ 5 w 42"/>
                <a:gd name="T5" fmla="*/ 0 h 47"/>
                <a:gd name="T6" fmla="*/ 3 w 42"/>
                <a:gd name="T7" fmla="*/ 0 h 47"/>
                <a:gd name="T8" fmla="*/ 2 w 42"/>
                <a:gd name="T9" fmla="*/ 1 h 47"/>
                <a:gd name="T10" fmla="*/ 1 w 42"/>
                <a:gd name="T11" fmla="*/ 2 h 47"/>
                <a:gd name="T12" fmla="*/ 1 w 42"/>
                <a:gd name="T13" fmla="*/ 3 h 47"/>
                <a:gd name="T14" fmla="*/ 0 w 42"/>
                <a:gd name="T15" fmla="*/ 3 h 47"/>
                <a:gd name="T16" fmla="*/ 0 w 42"/>
                <a:gd name="T17" fmla="*/ 5 h 47"/>
                <a:gd name="T18" fmla="*/ 0 w 42"/>
                <a:gd name="T19" fmla="*/ 6 h 47"/>
                <a:gd name="T20" fmla="*/ 0 w 42"/>
                <a:gd name="T21" fmla="*/ 40 h 47"/>
                <a:gd name="T22" fmla="*/ 0 w 42"/>
                <a:gd name="T23" fmla="*/ 41 h 47"/>
                <a:gd name="T24" fmla="*/ 0 w 42"/>
                <a:gd name="T25" fmla="*/ 42 h 47"/>
                <a:gd name="T26" fmla="*/ 1 w 42"/>
                <a:gd name="T27" fmla="*/ 44 h 47"/>
                <a:gd name="T28" fmla="*/ 1 w 42"/>
                <a:gd name="T29" fmla="*/ 44 h 47"/>
                <a:gd name="T30" fmla="*/ 2 w 42"/>
                <a:gd name="T31" fmla="*/ 44 h 47"/>
                <a:gd name="T32" fmla="*/ 3 w 42"/>
                <a:gd name="T33" fmla="*/ 45 h 47"/>
                <a:gd name="T34" fmla="*/ 5 w 42"/>
                <a:gd name="T35" fmla="*/ 46 h 47"/>
                <a:gd name="T36" fmla="*/ 5 w 42"/>
                <a:gd name="T37" fmla="*/ 46 h 47"/>
                <a:gd name="T38" fmla="*/ 35 w 42"/>
                <a:gd name="T39" fmla="*/ 46 h 47"/>
                <a:gd name="T40" fmla="*/ 36 w 42"/>
                <a:gd name="T41" fmla="*/ 46 h 47"/>
                <a:gd name="T42" fmla="*/ 37 w 42"/>
                <a:gd name="T43" fmla="*/ 45 h 47"/>
                <a:gd name="T44" fmla="*/ 39 w 42"/>
                <a:gd name="T45" fmla="*/ 44 h 47"/>
                <a:gd name="T46" fmla="*/ 39 w 42"/>
                <a:gd name="T47" fmla="*/ 44 h 47"/>
                <a:gd name="T48" fmla="*/ 39 w 42"/>
                <a:gd name="T49" fmla="*/ 44 h 47"/>
                <a:gd name="T50" fmla="*/ 40 w 42"/>
                <a:gd name="T51" fmla="*/ 42 h 47"/>
                <a:gd name="T52" fmla="*/ 41 w 42"/>
                <a:gd name="T53" fmla="*/ 41 h 47"/>
                <a:gd name="T54" fmla="*/ 41 w 42"/>
                <a:gd name="T55" fmla="*/ 40 h 47"/>
                <a:gd name="T56" fmla="*/ 41 w 42"/>
                <a:gd name="T57" fmla="*/ 6 h 47"/>
                <a:gd name="T58" fmla="*/ 41 w 42"/>
                <a:gd name="T59" fmla="*/ 5 h 47"/>
                <a:gd name="T60" fmla="*/ 40 w 42"/>
                <a:gd name="T61" fmla="*/ 3 h 47"/>
                <a:gd name="T62" fmla="*/ 39 w 42"/>
                <a:gd name="T63" fmla="*/ 3 h 47"/>
                <a:gd name="T64" fmla="*/ 39 w 42"/>
                <a:gd name="T65" fmla="*/ 2 h 47"/>
                <a:gd name="T66" fmla="*/ 39 w 42"/>
                <a:gd name="T67" fmla="*/ 1 h 47"/>
                <a:gd name="T68" fmla="*/ 37 w 42"/>
                <a:gd name="T69" fmla="*/ 0 h 47"/>
                <a:gd name="T70" fmla="*/ 36 w 42"/>
                <a:gd name="T71" fmla="*/ 0 h 47"/>
                <a:gd name="T72" fmla="*/ 35 w 42"/>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7">
                  <a:moveTo>
                    <a:pt x="35" y="0"/>
                  </a:moveTo>
                  <a:lnTo>
                    <a:pt x="5" y="0"/>
                  </a:lnTo>
                  <a:lnTo>
                    <a:pt x="5" y="0"/>
                  </a:lnTo>
                  <a:lnTo>
                    <a:pt x="3" y="0"/>
                  </a:lnTo>
                  <a:lnTo>
                    <a:pt x="2" y="1"/>
                  </a:lnTo>
                  <a:lnTo>
                    <a:pt x="1" y="2"/>
                  </a:lnTo>
                  <a:lnTo>
                    <a:pt x="1" y="3"/>
                  </a:lnTo>
                  <a:lnTo>
                    <a:pt x="0" y="3"/>
                  </a:lnTo>
                  <a:lnTo>
                    <a:pt x="0" y="5"/>
                  </a:lnTo>
                  <a:lnTo>
                    <a:pt x="0" y="6"/>
                  </a:lnTo>
                  <a:lnTo>
                    <a:pt x="0" y="40"/>
                  </a:lnTo>
                  <a:lnTo>
                    <a:pt x="0" y="41"/>
                  </a:lnTo>
                  <a:lnTo>
                    <a:pt x="0" y="42"/>
                  </a:lnTo>
                  <a:lnTo>
                    <a:pt x="1" y="44"/>
                  </a:lnTo>
                  <a:lnTo>
                    <a:pt x="1" y="44"/>
                  </a:lnTo>
                  <a:lnTo>
                    <a:pt x="2" y="44"/>
                  </a:lnTo>
                  <a:lnTo>
                    <a:pt x="3" y="45"/>
                  </a:lnTo>
                  <a:lnTo>
                    <a:pt x="5" y="46"/>
                  </a:lnTo>
                  <a:lnTo>
                    <a:pt x="5" y="46"/>
                  </a:lnTo>
                  <a:lnTo>
                    <a:pt x="35" y="46"/>
                  </a:lnTo>
                  <a:lnTo>
                    <a:pt x="36" y="46"/>
                  </a:lnTo>
                  <a:lnTo>
                    <a:pt x="37" y="45"/>
                  </a:lnTo>
                  <a:lnTo>
                    <a:pt x="39" y="44"/>
                  </a:lnTo>
                  <a:lnTo>
                    <a:pt x="39" y="44"/>
                  </a:lnTo>
                  <a:lnTo>
                    <a:pt x="39" y="44"/>
                  </a:lnTo>
                  <a:lnTo>
                    <a:pt x="40" y="42"/>
                  </a:lnTo>
                  <a:lnTo>
                    <a:pt x="41" y="41"/>
                  </a:lnTo>
                  <a:lnTo>
                    <a:pt x="41" y="40"/>
                  </a:lnTo>
                  <a:lnTo>
                    <a:pt x="41" y="6"/>
                  </a:lnTo>
                  <a:lnTo>
                    <a:pt x="41" y="5"/>
                  </a:lnTo>
                  <a:lnTo>
                    <a:pt x="40" y="3"/>
                  </a:lnTo>
                  <a:lnTo>
                    <a:pt x="39" y="3"/>
                  </a:lnTo>
                  <a:lnTo>
                    <a:pt x="39" y="2"/>
                  </a:lnTo>
                  <a:lnTo>
                    <a:pt x="39" y="1"/>
                  </a:lnTo>
                  <a:lnTo>
                    <a:pt x="37" y="0"/>
                  </a:lnTo>
                  <a:lnTo>
                    <a:pt x="36" y="0"/>
                  </a:lnTo>
                  <a:lnTo>
                    <a:pt x="35"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8" name="Freeform 1330"/>
            <p:cNvSpPr>
              <a:spLocks/>
            </p:cNvSpPr>
            <p:nvPr/>
          </p:nvSpPr>
          <p:spPr bwMode="auto">
            <a:xfrm>
              <a:off x="1888" y="2451"/>
              <a:ext cx="43" cy="47"/>
            </a:xfrm>
            <a:custGeom>
              <a:avLst/>
              <a:gdLst>
                <a:gd name="T0" fmla="*/ 36 w 43"/>
                <a:gd name="T1" fmla="*/ 0 h 47"/>
                <a:gd name="T2" fmla="*/ 5 w 43"/>
                <a:gd name="T3" fmla="*/ 0 h 47"/>
                <a:gd name="T4" fmla="*/ 5 w 43"/>
                <a:gd name="T5" fmla="*/ 0 h 47"/>
                <a:gd name="T6" fmla="*/ 4 w 43"/>
                <a:gd name="T7" fmla="*/ 1 h 47"/>
                <a:gd name="T8" fmla="*/ 2 w 43"/>
                <a:gd name="T9" fmla="*/ 1 h 47"/>
                <a:gd name="T10" fmla="*/ 1 w 43"/>
                <a:gd name="T11" fmla="*/ 2 h 47"/>
                <a:gd name="T12" fmla="*/ 1 w 43"/>
                <a:gd name="T13" fmla="*/ 3 h 47"/>
                <a:gd name="T14" fmla="*/ 1 w 43"/>
                <a:gd name="T15" fmla="*/ 3 h 47"/>
                <a:gd name="T16" fmla="*/ 0 w 43"/>
                <a:gd name="T17" fmla="*/ 5 h 47"/>
                <a:gd name="T18" fmla="*/ 0 w 43"/>
                <a:gd name="T19" fmla="*/ 6 h 47"/>
                <a:gd name="T20" fmla="*/ 0 w 43"/>
                <a:gd name="T21" fmla="*/ 40 h 47"/>
                <a:gd name="T22" fmla="*/ 0 w 43"/>
                <a:gd name="T23" fmla="*/ 41 h 47"/>
                <a:gd name="T24" fmla="*/ 1 w 43"/>
                <a:gd name="T25" fmla="*/ 42 h 47"/>
                <a:gd name="T26" fmla="*/ 1 w 43"/>
                <a:gd name="T27" fmla="*/ 44 h 47"/>
                <a:gd name="T28" fmla="*/ 1 w 43"/>
                <a:gd name="T29" fmla="*/ 44 h 47"/>
                <a:gd name="T30" fmla="*/ 2 w 43"/>
                <a:gd name="T31" fmla="*/ 45 h 47"/>
                <a:gd name="T32" fmla="*/ 4 w 43"/>
                <a:gd name="T33" fmla="*/ 45 h 47"/>
                <a:gd name="T34" fmla="*/ 5 w 43"/>
                <a:gd name="T35" fmla="*/ 46 h 47"/>
                <a:gd name="T36" fmla="*/ 5 w 43"/>
                <a:gd name="T37" fmla="*/ 46 h 47"/>
                <a:gd name="T38" fmla="*/ 36 w 43"/>
                <a:gd name="T39" fmla="*/ 46 h 47"/>
                <a:gd name="T40" fmla="*/ 37 w 43"/>
                <a:gd name="T41" fmla="*/ 46 h 47"/>
                <a:gd name="T42" fmla="*/ 39 w 43"/>
                <a:gd name="T43" fmla="*/ 45 h 47"/>
                <a:gd name="T44" fmla="*/ 40 w 43"/>
                <a:gd name="T45" fmla="*/ 45 h 47"/>
                <a:gd name="T46" fmla="*/ 40 w 43"/>
                <a:gd name="T47" fmla="*/ 44 h 47"/>
                <a:gd name="T48" fmla="*/ 41 w 43"/>
                <a:gd name="T49" fmla="*/ 44 h 47"/>
                <a:gd name="T50" fmla="*/ 42 w 43"/>
                <a:gd name="T51" fmla="*/ 42 h 47"/>
                <a:gd name="T52" fmla="*/ 42 w 43"/>
                <a:gd name="T53" fmla="*/ 41 h 47"/>
                <a:gd name="T54" fmla="*/ 42 w 43"/>
                <a:gd name="T55" fmla="*/ 40 h 47"/>
                <a:gd name="T56" fmla="*/ 42 w 43"/>
                <a:gd name="T57" fmla="*/ 6 h 47"/>
                <a:gd name="T58" fmla="*/ 42 w 43"/>
                <a:gd name="T59" fmla="*/ 5 h 47"/>
                <a:gd name="T60" fmla="*/ 42 w 43"/>
                <a:gd name="T61" fmla="*/ 3 h 47"/>
                <a:gd name="T62" fmla="*/ 41 w 43"/>
                <a:gd name="T63" fmla="*/ 3 h 47"/>
                <a:gd name="T64" fmla="*/ 40 w 43"/>
                <a:gd name="T65" fmla="*/ 2 h 47"/>
                <a:gd name="T66" fmla="*/ 40 w 43"/>
                <a:gd name="T67" fmla="*/ 1 h 47"/>
                <a:gd name="T68" fmla="*/ 39 w 43"/>
                <a:gd name="T69" fmla="*/ 1 h 47"/>
                <a:gd name="T70" fmla="*/ 37 w 43"/>
                <a:gd name="T71" fmla="*/ 0 h 47"/>
                <a:gd name="T72" fmla="*/ 36 w 43"/>
                <a:gd name="T7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47">
                  <a:moveTo>
                    <a:pt x="36" y="0"/>
                  </a:moveTo>
                  <a:lnTo>
                    <a:pt x="5" y="0"/>
                  </a:lnTo>
                  <a:lnTo>
                    <a:pt x="5" y="0"/>
                  </a:lnTo>
                  <a:lnTo>
                    <a:pt x="4" y="1"/>
                  </a:lnTo>
                  <a:lnTo>
                    <a:pt x="2" y="1"/>
                  </a:lnTo>
                  <a:lnTo>
                    <a:pt x="1" y="2"/>
                  </a:lnTo>
                  <a:lnTo>
                    <a:pt x="1" y="3"/>
                  </a:lnTo>
                  <a:lnTo>
                    <a:pt x="1" y="3"/>
                  </a:lnTo>
                  <a:lnTo>
                    <a:pt x="0" y="5"/>
                  </a:lnTo>
                  <a:lnTo>
                    <a:pt x="0" y="6"/>
                  </a:lnTo>
                  <a:lnTo>
                    <a:pt x="0" y="40"/>
                  </a:lnTo>
                  <a:lnTo>
                    <a:pt x="0" y="41"/>
                  </a:lnTo>
                  <a:lnTo>
                    <a:pt x="1" y="42"/>
                  </a:lnTo>
                  <a:lnTo>
                    <a:pt x="1" y="44"/>
                  </a:lnTo>
                  <a:lnTo>
                    <a:pt x="1" y="44"/>
                  </a:lnTo>
                  <a:lnTo>
                    <a:pt x="2" y="45"/>
                  </a:lnTo>
                  <a:lnTo>
                    <a:pt x="4" y="45"/>
                  </a:lnTo>
                  <a:lnTo>
                    <a:pt x="5" y="46"/>
                  </a:lnTo>
                  <a:lnTo>
                    <a:pt x="5" y="46"/>
                  </a:lnTo>
                  <a:lnTo>
                    <a:pt x="36" y="46"/>
                  </a:lnTo>
                  <a:lnTo>
                    <a:pt x="37" y="46"/>
                  </a:lnTo>
                  <a:lnTo>
                    <a:pt x="39" y="45"/>
                  </a:lnTo>
                  <a:lnTo>
                    <a:pt x="40" y="45"/>
                  </a:lnTo>
                  <a:lnTo>
                    <a:pt x="40" y="44"/>
                  </a:lnTo>
                  <a:lnTo>
                    <a:pt x="41" y="44"/>
                  </a:lnTo>
                  <a:lnTo>
                    <a:pt x="42" y="42"/>
                  </a:lnTo>
                  <a:lnTo>
                    <a:pt x="42" y="41"/>
                  </a:lnTo>
                  <a:lnTo>
                    <a:pt x="42" y="40"/>
                  </a:lnTo>
                  <a:lnTo>
                    <a:pt x="42" y="6"/>
                  </a:lnTo>
                  <a:lnTo>
                    <a:pt x="42" y="5"/>
                  </a:lnTo>
                  <a:lnTo>
                    <a:pt x="42" y="3"/>
                  </a:lnTo>
                  <a:lnTo>
                    <a:pt x="41" y="3"/>
                  </a:lnTo>
                  <a:lnTo>
                    <a:pt x="40" y="2"/>
                  </a:lnTo>
                  <a:lnTo>
                    <a:pt x="40" y="1"/>
                  </a:lnTo>
                  <a:lnTo>
                    <a:pt x="39" y="1"/>
                  </a:lnTo>
                  <a:lnTo>
                    <a:pt x="37" y="0"/>
                  </a:lnTo>
                  <a:lnTo>
                    <a:pt x="36"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79" name="Freeform 1331"/>
            <p:cNvSpPr>
              <a:spLocks/>
            </p:cNvSpPr>
            <p:nvPr/>
          </p:nvSpPr>
          <p:spPr bwMode="auto">
            <a:xfrm>
              <a:off x="1731" y="2446"/>
              <a:ext cx="195" cy="37"/>
            </a:xfrm>
            <a:custGeom>
              <a:avLst/>
              <a:gdLst>
                <a:gd name="T0" fmla="*/ 39 w 195"/>
                <a:gd name="T1" fmla="*/ 15 h 37"/>
                <a:gd name="T2" fmla="*/ 39 w 195"/>
                <a:gd name="T3" fmla="*/ 0 h 37"/>
                <a:gd name="T4" fmla="*/ 0 w 195"/>
                <a:gd name="T5" fmla="*/ 0 h 37"/>
                <a:gd name="T6" fmla="*/ 0 w 195"/>
                <a:gd name="T7" fmla="*/ 15 h 37"/>
                <a:gd name="T8" fmla="*/ 39 w 195"/>
                <a:gd name="T9" fmla="*/ 15 h 37"/>
                <a:gd name="T10" fmla="*/ 194 w 195"/>
                <a:gd name="T11" fmla="*/ 36 h 37"/>
                <a:gd name="T12" fmla="*/ 194 w 195"/>
                <a:gd name="T13" fmla="*/ 22 h 37"/>
                <a:gd name="T14" fmla="*/ 154 w 195"/>
                <a:gd name="T15" fmla="*/ 22 h 37"/>
                <a:gd name="T16" fmla="*/ 154 w 195"/>
                <a:gd name="T17" fmla="*/ 36 h 37"/>
                <a:gd name="T18" fmla="*/ 194 w 195"/>
                <a:gd name="T19" fmla="*/ 36 h 37"/>
                <a:gd name="T20" fmla="*/ 39 w 195"/>
                <a:gd name="T2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37">
                  <a:moveTo>
                    <a:pt x="39" y="15"/>
                  </a:moveTo>
                  <a:lnTo>
                    <a:pt x="39" y="0"/>
                  </a:lnTo>
                  <a:lnTo>
                    <a:pt x="0" y="0"/>
                  </a:lnTo>
                  <a:lnTo>
                    <a:pt x="0" y="15"/>
                  </a:lnTo>
                  <a:lnTo>
                    <a:pt x="39" y="15"/>
                  </a:lnTo>
                  <a:lnTo>
                    <a:pt x="194" y="36"/>
                  </a:lnTo>
                  <a:lnTo>
                    <a:pt x="194" y="22"/>
                  </a:lnTo>
                  <a:lnTo>
                    <a:pt x="154" y="22"/>
                  </a:lnTo>
                  <a:lnTo>
                    <a:pt x="154" y="36"/>
                  </a:lnTo>
                  <a:lnTo>
                    <a:pt x="194" y="36"/>
                  </a:lnTo>
                  <a:lnTo>
                    <a:pt x="39" y="15"/>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0" name="Freeform 1332"/>
            <p:cNvSpPr>
              <a:spLocks/>
            </p:cNvSpPr>
            <p:nvPr/>
          </p:nvSpPr>
          <p:spPr bwMode="auto">
            <a:xfrm>
              <a:off x="1731" y="2439"/>
              <a:ext cx="195" cy="26"/>
            </a:xfrm>
            <a:custGeom>
              <a:avLst/>
              <a:gdLst>
                <a:gd name="T0" fmla="*/ 39 w 195"/>
                <a:gd name="T1" fmla="*/ 6 h 26"/>
                <a:gd name="T2" fmla="*/ 39 w 195"/>
                <a:gd name="T3" fmla="*/ 0 h 26"/>
                <a:gd name="T4" fmla="*/ 0 w 195"/>
                <a:gd name="T5" fmla="*/ 0 h 26"/>
                <a:gd name="T6" fmla="*/ 0 w 195"/>
                <a:gd name="T7" fmla="*/ 6 h 26"/>
                <a:gd name="T8" fmla="*/ 39 w 195"/>
                <a:gd name="T9" fmla="*/ 6 h 26"/>
                <a:gd name="T10" fmla="*/ 194 w 195"/>
                <a:gd name="T11" fmla="*/ 25 h 26"/>
                <a:gd name="T12" fmla="*/ 194 w 195"/>
                <a:gd name="T13" fmla="*/ 19 h 26"/>
                <a:gd name="T14" fmla="*/ 154 w 195"/>
                <a:gd name="T15" fmla="*/ 19 h 26"/>
                <a:gd name="T16" fmla="*/ 154 w 195"/>
                <a:gd name="T17" fmla="*/ 25 h 26"/>
                <a:gd name="T18" fmla="*/ 194 w 195"/>
                <a:gd name="T19" fmla="*/ 25 h 26"/>
                <a:gd name="T20" fmla="*/ 39 w 195"/>
                <a:gd name="T2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6">
                  <a:moveTo>
                    <a:pt x="39" y="6"/>
                  </a:moveTo>
                  <a:lnTo>
                    <a:pt x="39" y="0"/>
                  </a:lnTo>
                  <a:lnTo>
                    <a:pt x="0" y="0"/>
                  </a:lnTo>
                  <a:lnTo>
                    <a:pt x="0" y="6"/>
                  </a:lnTo>
                  <a:lnTo>
                    <a:pt x="39" y="6"/>
                  </a:lnTo>
                  <a:lnTo>
                    <a:pt x="194" y="25"/>
                  </a:lnTo>
                  <a:lnTo>
                    <a:pt x="194" y="19"/>
                  </a:lnTo>
                  <a:lnTo>
                    <a:pt x="154" y="19"/>
                  </a:lnTo>
                  <a:lnTo>
                    <a:pt x="154" y="25"/>
                  </a:lnTo>
                  <a:lnTo>
                    <a:pt x="194" y="25"/>
                  </a:lnTo>
                  <a:lnTo>
                    <a:pt x="39" y="6"/>
                  </a:lnTo>
                </a:path>
              </a:pathLst>
            </a:custGeom>
            <a:solidFill>
              <a:srgbClr val="E5E5E5"/>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1" name="Freeform 1333"/>
            <p:cNvSpPr>
              <a:spLocks/>
            </p:cNvSpPr>
            <p:nvPr/>
          </p:nvSpPr>
          <p:spPr bwMode="auto">
            <a:xfrm>
              <a:off x="1732" y="2434"/>
              <a:ext cx="194" cy="25"/>
            </a:xfrm>
            <a:custGeom>
              <a:avLst/>
              <a:gdLst>
                <a:gd name="T0" fmla="*/ 39 w 194"/>
                <a:gd name="T1" fmla="*/ 4 h 25"/>
                <a:gd name="T2" fmla="*/ 39 w 194"/>
                <a:gd name="T3" fmla="*/ 0 h 25"/>
                <a:gd name="T4" fmla="*/ 0 w 194"/>
                <a:gd name="T5" fmla="*/ 0 h 25"/>
                <a:gd name="T6" fmla="*/ 0 w 194"/>
                <a:gd name="T7" fmla="*/ 4 h 25"/>
                <a:gd name="T8" fmla="*/ 39 w 194"/>
                <a:gd name="T9" fmla="*/ 4 h 25"/>
                <a:gd name="T10" fmla="*/ 193 w 194"/>
                <a:gd name="T11" fmla="*/ 24 h 25"/>
                <a:gd name="T12" fmla="*/ 193 w 194"/>
                <a:gd name="T13" fmla="*/ 20 h 25"/>
                <a:gd name="T14" fmla="*/ 153 w 194"/>
                <a:gd name="T15" fmla="*/ 20 h 25"/>
                <a:gd name="T16" fmla="*/ 153 w 194"/>
                <a:gd name="T17" fmla="*/ 24 h 25"/>
                <a:gd name="T18" fmla="*/ 193 w 194"/>
                <a:gd name="T19" fmla="*/ 24 h 25"/>
                <a:gd name="T20" fmla="*/ 39 w 194"/>
                <a:gd name="T2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25">
                  <a:moveTo>
                    <a:pt x="39" y="4"/>
                  </a:moveTo>
                  <a:lnTo>
                    <a:pt x="39" y="0"/>
                  </a:lnTo>
                  <a:lnTo>
                    <a:pt x="0" y="0"/>
                  </a:lnTo>
                  <a:lnTo>
                    <a:pt x="0" y="4"/>
                  </a:lnTo>
                  <a:lnTo>
                    <a:pt x="39" y="4"/>
                  </a:lnTo>
                  <a:lnTo>
                    <a:pt x="193" y="24"/>
                  </a:lnTo>
                  <a:lnTo>
                    <a:pt x="193" y="20"/>
                  </a:lnTo>
                  <a:lnTo>
                    <a:pt x="153" y="20"/>
                  </a:lnTo>
                  <a:lnTo>
                    <a:pt x="153" y="24"/>
                  </a:lnTo>
                  <a:lnTo>
                    <a:pt x="193" y="24"/>
                  </a:lnTo>
                  <a:lnTo>
                    <a:pt x="39" y="4"/>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2" name="Freeform 1334"/>
            <p:cNvSpPr>
              <a:spLocks/>
            </p:cNvSpPr>
            <p:nvPr/>
          </p:nvSpPr>
          <p:spPr bwMode="auto">
            <a:xfrm>
              <a:off x="1667" y="2436"/>
              <a:ext cx="207" cy="50"/>
            </a:xfrm>
            <a:custGeom>
              <a:avLst/>
              <a:gdLst>
                <a:gd name="T0" fmla="*/ 49 w 207"/>
                <a:gd name="T1" fmla="*/ 28 h 50"/>
                <a:gd name="T2" fmla="*/ 42 w 207"/>
                <a:gd name="T3" fmla="*/ 28 h 50"/>
                <a:gd name="T4" fmla="*/ 35 w 207"/>
                <a:gd name="T5" fmla="*/ 28 h 50"/>
                <a:gd name="T6" fmla="*/ 29 w 207"/>
                <a:gd name="T7" fmla="*/ 28 h 50"/>
                <a:gd name="T8" fmla="*/ 22 w 207"/>
                <a:gd name="T9" fmla="*/ 27 h 50"/>
                <a:gd name="T10" fmla="*/ 16 w 207"/>
                <a:gd name="T11" fmla="*/ 27 h 50"/>
                <a:gd name="T12" fmla="*/ 9 w 207"/>
                <a:gd name="T13" fmla="*/ 27 h 50"/>
                <a:gd name="T14" fmla="*/ 3 w 207"/>
                <a:gd name="T15" fmla="*/ 26 h 50"/>
                <a:gd name="T16" fmla="*/ 0 w 207"/>
                <a:gd name="T17" fmla="*/ 2 h 50"/>
                <a:gd name="T18" fmla="*/ 6 w 207"/>
                <a:gd name="T19" fmla="*/ 1 h 50"/>
                <a:gd name="T20" fmla="*/ 13 w 207"/>
                <a:gd name="T21" fmla="*/ 1 h 50"/>
                <a:gd name="T22" fmla="*/ 19 w 207"/>
                <a:gd name="T23" fmla="*/ 1 h 50"/>
                <a:gd name="T24" fmla="*/ 26 w 207"/>
                <a:gd name="T25" fmla="*/ 0 h 50"/>
                <a:gd name="T26" fmla="*/ 32 w 207"/>
                <a:gd name="T27" fmla="*/ 0 h 50"/>
                <a:gd name="T28" fmla="*/ 39 w 207"/>
                <a:gd name="T29" fmla="*/ 0 h 50"/>
                <a:gd name="T30" fmla="*/ 46 w 207"/>
                <a:gd name="T31" fmla="*/ 0 h 50"/>
                <a:gd name="T32" fmla="*/ 52 w 207"/>
                <a:gd name="T33" fmla="*/ 0 h 50"/>
                <a:gd name="T34" fmla="*/ 206 w 207"/>
                <a:gd name="T35" fmla="*/ 49 h 50"/>
                <a:gd name="T36" fmla="*/ 200 w 207"/>
                <a:gd name="T37" fmla="*/ 49 h 50"/>
                <a:gd name="T38" fmla="*/ 193 w 207"/>
                <a:gd name="T39" fmla="*/ 49 h 50"/>
                <a:gd name="T40" fmla="*/ 187 w 207"/>
                <a:gd name="T41" fmla="*/ 49 h 50"/>
                <a:gd name="T42" fmla="*/ 179 w 207"/>
                <a:gd name="T43" fmla="*/ 48 h 50"/>
                <a:gd name="T44" fmla="*/ 173 w 207"/>
                <a:gd name="T45" fmla="*/ 48 h 50"/>
                <a:gd name="T46" fmla="*/ 167 w 207"/>
                <a:gd name="T47" fmla="*/ 48 h 50"/>
                <a:gd name="T48" fmla="*/ 160 w 207"/>
                <a:gd name="T49" fmla="*/ 48 h 50"/>
                <a:gd name="T50" fmla="*/ 154 w 207"/>
                <a:gd name="T51" fmla="*/ 47 h 50"/>
                <a:gd name="T52" fmla="*/ 157 w 207"/>
                <a:gd name="T53" fmla="*/ 23 h 50"/>
                <a:gd name="T54" fmla="*/ 163 w 207"/>
                <a:gd name="T55" fmla="*/ 22 h 50"/>
                <a:gd name="T56" fmla="*/ 170 w 207"/>
                <a:gd name="T57" fmla="*/ 22 h 50"/>
                <a:gd name="T58" fmla="*/ 176 w 207"/>
                <a:gd name="T59" fmla="*/ 22 h 50"/>
                <a:gd name="T60" fmla="*/ 183 w 207"/>
                <a:gd name="T61" fmla="*/ 22 h 50"/>
                <a:gd name="T62" fmla="*/ 190 w 207"/>
                <a:gd name="T63" fmla="*/ 22 h 50"/>
                <a:gd name="T64" fmla="*/ 196 w 207"/>
                <a:gd name="T65" fmla="*/ 22 h 50"/>
                <a:gd name="T66" fmla="*/ 203 w 207"/>
                <a:gd name="T67" fmla="*/ 22 h 50"/>
                <a:gd name="T68" fmla="*/ 206 w 207"/>
                <a:gd name="T69"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50">
                  <a:moveTo>
                    <a:pt x="52" y="28"/>
                  </a:moveTo>
                  <a:lnTo>
                    <a:pt x="49" y="28"/>
                  </a:lnTo>
                  <a:lnTo>
                    <a:pt x="46" y="28"/>
                  </a:lnTo>
                  <a:lnTo>
                    <a:pt x="42" y="28"/>
                  </a:lnTo>
                  <a:lnTo>
                    <a:pt x="39" y="28"/>
                  </a:lnTo>
                  <a:lnTo>
                    <a:pt x="35" y="28"/>
                  </a:lnTo>
                  <a:lnTo>
                    <a:pt x="32" y="28"/>
                  </a:lnTo>
                  <a:lnTo>
                    <a:pt x="29" y="28"/>
                  </a:lnTo>
                  <a:lnTo>
                    <a:pt x="26" y="27"/>
                  </a:lnTo>
                  <a:lnTo>
                    <a:pt x="22" y="27"/>
                  </a:lnTo>
                  <a:lnTo>
                    <a:pt x="19" y="27"/>
                  </a:lnTo>
                  <a:lnTo>
                    <a:pt x="16" y="27"/>
                  </a:lnTo>
                  <a:lnTo>
                    <a:pt x="13" y="27"/>
                  </a:lnTo>
                  <a:lnTo>
                    <a:pt x="9" y="27"/>
                  </a:lnTo>
                  <a:lnTo>
                    <a:pt x="6" y="26"/>
                  </a:lnTo>
                  <a:lnTo>
                    <a:pt x="3" y="26"/>
                  </a:lnTo>
                  <a:lnTo>
                    <a:pt x="0" y="26"/>
                  </a:lnTo>
                  <a:lnTo>
                    <a:pt x="0" y="2"/>
                  </a:lnTo>
                  <a:lnTo>
                    <a:pt x="3" y="1"/>
                  </a:lnTo>
                  <a:lnTo>
                    <a:pt x="6" y="1"/>
                  </a:lnTo>
                  <a:lnTo>
                    <a:pt x="9" y="1"/>
                  </a:lnTo>
                  <a:lnTo>
                    <a:pt x="13" y="1"/>
                  </a:lnTo>
                  <a:lnTo>
                    <a:pt x="16" y="1"/>
                  </a:lnTo>
                  <a:lnTo>
                    <a:pt x="19" y="1"/>
                  </a:lnTo>
                  <a:lnTo>
                    <a:pt x="22" y="0"/>
                  </a:lnTo>
                  <a:lnTo>
                    <a:pt x="26" y="0"/>
                  </a:lnTo>
                  <a:lnTo>
                    <a:pt x="29" y="0"/>
                  </a:lnTo>
                  <a:lnTo>
                    <a:pt x="32" y="0"/>
                  </a:lnTo>
                  <a:lnTo>
                    <a:pt x="35" y="0"/>
                  </a:lnTo>
                  <a:lnTo>
                    <a:pt x="39" y="0"/>
                  </a:lnTo>
                  <a:lnTo>
                    <a:pt x="42" y="0"/>
                  </a:lnTo>
                  <a:lnTo>
                    <a:pt x="46" y="0"/>
                  </a:lnTo>
                  <a:lnTo>
                    <a:pt x="49" y="0"/>
                  </a:lnTo>
                  <a:lnTo>
                    <a:pt x="52" y="0"/>
                  </a:lnTo>
                  <a:lnTo>
                    <a:pt x="52" y="28"/>
                  </a:lnTo>
                  <a:lnTo>
                    <a:pt x="206" y="49"/>
                  </a:lnTo>
                  <a:lnTo>
                    <a:pt x="203" y="49"/>
                  </a:lnTo>
                  <a:lnTo>
                    <a:pt x="200" y="49"/>
                  </a:lnTo>
                  <a:lnTo>
                    <a:pt x="196" y="49"/>
                  </a:lnTo>
                  <a:lnTo>
                    <a:pt x="193" y="49"/>
                  </a:lnTo>
                  <a:lnTo>
                    <a:pt x="190" y="49"/>
                  </a:lnTo>
                  <a:lnTo>
                    <a:pt x="187" y="49"/>
                  </a:lnTo>
                  <a:lnTo>
                    <a:pt x="183" y="49"/>
                  </a:lnTo>
                  <a:lnTo>
                    <a:pt x="179" y="48"/>
                  </a:lnTo>
                  <a:lnTo>
                    <a:pt x="176" y="48"/>
                  </a:lnTo>
                  <a:lnTo>
                    <a:pt x="173" y="48"/>
                  </a:lnTo>
                  <a:lnTo>
                    <a:pt x="170" y="48"/>
                  </a:lnTo>
                  <a:lnTo>
                    <a:pt x="167" y="48"/>
                  </a:lnTo>
                  <a:lnTo>
                    <a:pt x="163" y="48"/>
                  </a:lnTo>
                  <a:lnTo>
                    <a:pt x="160" y="48"/>
                  </a:lnTo>
                  <a:lnTo>
                    <a:pt x="157" y="47"/>
                  </a:lnTo>
                  <a:lnTo>
                    <a:pt x="154" y="47"/>
                  </a:lnTo>
                  <a:lnTo>
                    <a:pt x="154" y="23"/>
                  </a:lnTo>
                  <a:lnTo>
                    <a:pt x="157" y="23"/>
                  </a:lnTo>
                  <a:lnTo>
                    <a:pt x="160" y="22"/>
                  </a:lnTo>
                  <a:lnTo>
                    <a:pt x="163" y="22"/>
                  </a:lnTo>
                  <a:lnTo>
                    <a:pt x="167" y="22"/>
                  </a:lnTo>
                  <a:lnTo>
                    <a:pt x="170" y="22"/>
                  </a:lnTo>
                  <a:lnTo>
                    <a:pt x="173" y="22"/>
                  </a:lnTo>
                  <a:lnTo>
                    <a:pt x="176" y="22"/>
                  </a:lnTo>
                  <a:lnTo>
                    <a:pt x="179" y="22"/>
                  </a:lnTo>
                  <a:lnTo>
                    <a:pt x="183" y="22"/>
                  </a:lnTo>
                  <a:lnTo>
                    <a:pt x="187" y="22"/>
                  </a:lnTo>
                  <a:lnTo>
                    <a:pt x="190" y="22"/>
                  </a:lnTo>
                  <a:lnTo>
                    <a:pt x="193" y="22"/>
                  </a:lnTo>
                  <a:lnTo>
                    <a:pt x="196" y="22"/>
                  </a:lnTo>
                  <a:lnTo>
                    <a:pt x="200" y="22"/>
                  </a:lnTo>
                  <a:lnTo>
                    <a:pt x="203" y="22"/>
                  </a:lnTo>
                  <a:lnTo>
                    <a:pt x="206" y="22"/>
                  </a:lnTo>
                  <a:lnTo>
                    <a:pt x="206" y="49"/>
                  </a:lnTo>
                  <a:lnTo>
                    <a:pt x="52" y="28"/>
                  </a:lnTo>
                </a:path>
              </a:pathLst>
            </a:custGeom>
            <a:solidFill>
              <a:srgbClr val="E5E5E5"/>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3" name="Freeform 1335"/>
            <p:cNvSpPr>
              <a:spLocks/>
            </p:cNvSpPr>
            <p:nvPr/>
          </p:nvSpPr>
          <p:spPr bwMode="auto">
            <a:xfrm>
              <a:off x="1667" y="2436"/>
              <a:ext cx="54" cy="31"/>
            </a:xfrm>
            <a:custGeom>
              <a:avLst/>
              <a:gdLst>
                <a:gd name="T0" fmla="*/ 53 w 54"/>
                <a:gd name="T1" fmla="*/ 30 h 31"/>
                <a:gd name="T2" fmla="*/ 53 w 54"/>
                <a:gd name="T3" fmla="*/ 30 h 31"/>
                <a:gd name="T4" fmla="*/ 50 w 54"/>
                <a:gd name="T5" fmla="*/ 30 h 31"/>
                <a:gd name="T6" fmla="*/ 46 w 54"/>
                <a:gd name="T7" fmla="*/ 30 h 31"/>
                <a:gd name="T8" fmla="*/ 43 w 54"/>
                <a:gd name="T9" fmla="*/ 30 h 31"/>
                <a:gd name="T10" fmla="*/ 39 w 54"/>
                <a:gd name="T11" fmla="*/ 30 h 31"/>
                <a:gd name="T12" fmla="*/ 36 w 54"/>
                <a:gd name="T13" fmla="*/ 30 h 31"/>
                <a:gd name="T14" fmla="*/ 33 w 54"/>
                <a:gd name="T15" fmla="*/ 30 h 31"/>
                <a:gd name="T16" fmla="*/ 30 w 54"/>
                <a:gd name="T17" fmla="*/ 30 h 31"/>
                <a:gd name="T18" fmla="*/ 26 w 54"/>
                <a:gd name="T19" fmla="*/ 29 h 31"/>
                <a:gd name="T20" fmla="*/ 23 w 54"/>
                <a:gd name="T21" fmla="*/ 29 h 31"/>
                <a:gd name="T22" fmla="*/ 19 w 54"/>
                <a:gd name="T23" fmla="*/ 29 h 31"/>
                <a:gd name="T24" fmla="*/ 16 w 54"/>
                <a:gd name="T25" fmla="*/ 29 h 31"/>
                <a:gd name="T26" fmla="*/ 13 w 54"/>
                <a:gd name="T27" fmla="*/ 28 h 31"/>
                <a:gd name="T28" fmla="*/ 9 w 54"/>
                <a:gd name="T29" fmla="*/ 28 h 31"/>
                <a:gd name="T30" fmla="*/ 6 w 54"/>
                <a:gd name="T31" fmla="*/ 28 h 31"/>
                <a:gd name="T32" fmla="*/ 3 w 54"/>
                <a:gd name="T33" fmla="*/ 28 h 31"/>
                <a:gd name="T34" fmla="*/ 0 w 54"/>
                <a:gd name="T35" fmla="*/ 28 h 31"/>
                <a:gd name="T36" fmla="*/ 0 w 54"/>
                <a:gd name="T37" fmla="*/ 2 h 31"/>
                <a:gd name="T38" fmla="*/ 3 w 54"/>
                <a:gd name="T39" fmla="*/ 2 h 31"/>
                <a:gd name="T40" fmla="*/ 6 w 54"/>
                <a:gd name="T41" fmla="*/ 2 h 31"/>
                <a:gd name="T42" fmla="*/ 9 w 54"/>
                <a:gd name="T43" fmla="*/ 2 h 31"/>
                <a:gd name="T44" fmla="*/ 13 w 54"/>
                <a:gd name="T45" fmla="*/ 1 h 31"/>
                <a:gd name="T46" fmla="*/ 16 w 54"/>
                <a:gd name="T47" fmla="*/ 1 h 31"/>
                <a:gd name="T48" fmla="*/ 19 w 54"/>
                <a:gd name="T49" fmla="*/ 1 h 31"/>
                <a:gd name="T50" fmla="*/ 23 w 54"/>
                <a:gd name="T51" fmla="*/ 0 h 31"/>
                <a:gd name="T52" fmla="*/ 26 w 54"/>
                <a:gd name="T53" fmla="*/ 0 h 31"/>
                <a:gd name="T54" fmla="*/ 30 w 54"/>
                <a:gd name="T55" fmla="*/ 0 h 31"/>
                <a:gd name="T56" fmla="*/ 33 w 54"/>
                <a:gd name="T57" fmla="*/ 0 h 31"/>
                <a:gd name="T58" fmla="*/ 36 w 54"/>
                <a:gd name="T59" fmla="*/ 0 h 31"/>
                <a:gd name="T60" fmla="*/ 39 w 54"/>
                <a:gd name="T61" fmla="*/ 0 h 31"/>
                <a:gd name="T62" fmla="*/ 43 w 54"/>
                <a:gd name="T63" fmla="*/ 0 h 31"/>
                <a:gd name="T64" fmla="*/ 46 w 54"/>
                <a:gd name="T65" fmla="*/ 0 h 31"/>
                <a:gd name="T66" fmla="*/ 50 w 54"/>
                <a:gd name="T67" fmla="*/ 0 h 31"/>
                <a:gd name="T68" fmla="*/ 53 w 54"/>
                <a:gd name="T69" fmla="*/ 0 h 31"/>
                <a:gd name="T70" fmla="*/ 53 w 54"/>
                <a:gd name="T7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31">
                  <a:moveTo>
                    <a:pt x="53" y="30"/>
                  </a:moveTo>
                  <a:lnTo>
                    <a:pt x="53" y="30"/>
                  </a:lnTo>
                  <a:lnTo>
                    <a:pt x="50" y="30"/>
                  </a:lnTo>
                  <a:lnTo>
                    <a:pt x="46" y="30"/>
                  </a:lnTo>
                  <a:lnTo>
                    <a:pt x="43" y="30"/>
                  </a:lnTo>
                  <a:lnTo>
                    <a:pt x="39" y="30"/>
                  </a:lnTo>
                  <a:lnTo>
                    <a:pt x="36" y="30"/>
                  </a:lnTo>
                  <a:lnTo>
                    <a:pt x="33" y="30"/>
                  </a:lnTo>
                  <a:lnTo>
                    <a:pt x="30" y="30"/>
                  </a:lnTo>
                  <a:lnTo>
                    <a:pt x="26" y="29"/>
                  </a:lnTo>
                  <a:lnTo>
                    <a:pt x="23" y="29"/>
                  </a:lnTo>
                  <a:lnTo>
                    <a:pt x="19" y="29"/>
                  </a:lnTo>
                  <a:lnTo>
                    <a:pt x="16" y="29"/>
                  </a:lnTo>
                  <a:lnTo>
                    <a:pt x="13" y="28"/>
                  </a:lnTo>
                  <a:lnTo>
                    <a:pt x="9" y="28"/>
                  </a:lnTo>
                  <a:lnTo>
                    <a:pt x="6" y="28"/>
                  </a:lnTo>
                  <a:lnTo>
                    <a:pt x="3" y="28"/>
                  </a:lnTo>
                  <a:lnTo>
                    <a:pt x="0" y="28"/>
                  </a:lnTo>
                  <a:lnTo>
                    <a:pt x="0" y="2"/>
                  </a:lnTo>
                  <a:lnTo>
                    <a:pt x="3" y="2"/>
                  </a:lnTo>
                  <a:lnTo>
                    <a:pt x="6" y="2"/>
                  </a:lnTo>
                  <a:lnTo>
                    <a:pt x="9" y="2"/>
                  </a:lnTo>
                  <a:lnTo>
                    <a:pt x="13" y="1"/>
                  </a:lnTo>
                  <a:lnTo>
                    <a:pt x="16" y="1"/>
                  </a:lnTo>
                  <a:lnTo>
                    <a:pt x="19" y="1"/>
                  </a:lnTo>
                  <a:lnTo>
                    <a:pt x="23" y="0"/>
                  </a:lnTo>
                  <a:lnTo>
                    <a:pt x="26" y="0"/>
                  </a:lnTo>
                  <a:lnTo>
                    <a:pt x="30" y="0"/>
                  </a:lnTo>
                  <a:lnTo>
                    <a:pt x="33" y="0"/>
                  </a:lnTo>
                  <a:lnTo>
                    <a:pt x="36" y="0"/>
                  </a:lnTo>
                  <a:lnTo>
                    <a:pt x="39" y="0"/>
                  </a:lnTo>
                  <a:lnTo>
                    <a:pt x="43" y="0"/>
                  </a:lnTo>
                  <a:lnTo>
                    <a:pt x="46" y="0"/>
                  </a:lnTo>
                  <a:lnTo>
                    <a:pt x="50" y="0"/>
                  </a:lnTo>
                  <a:lnTo>
                    <a:pt x="53" y="0"/>
                  </a:lnTo>
                  <a:lnTo>
                    <a:pt x="53" y="3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4" name="Freeform 1336"/>
            <p:cNvSpPr>
              <a:spLocks/>
            </p:cNvSpPr>
            <p:nvPr/>
          </p:nvSpPr>
          <p:spPr bwMode="auto">
            <a:xfrm>
              <a:off x="1823" y="2459"/>
              <a:ext cx="55" cy="31"/>
            </a:xfrm>
            <a:custGeom>
              <a:avLst/>
              <a:gdLst>
                <a:gd name="T0" fmla="*/ 54 w 55"/>
                <a:gd name="T1" fmla="*/ 30 h 31"/>
                <a:gd name="T2" fmla="*/ 54 w 55"/>
                <a:gd name="T3" fmla="*/ 30 h 31"/>
                <a:gd name="T4" fmla="*/ 51 w 55"/>
                <a:gd name="T5" fmla="*/ 30 h 31"/>
                <a:gd name="T6" fmla="*/ 48 w 55"/>
                <a:gd name="T7" fmla="*/ 30 h 31"/>
                <a:gd name="T8" fmla="*/ 44 w 55"/>
                <a:gd name="T9" fmla="*/ 30 h 31"/>
                <a:gd name="T10" fmla="*/ 40 w 55"/>
                <a:gd name="T11" fmla="*/ 30 h 31"/>
                <a:gd name="T12" fmla="*/ 37 w 55"/>
                <a:gd name="T13" fmla="*/ 30 h 31"/>
                <a:gd name="T14" fmla="*/ 34 w 55"/>
                <a:gd name="T15" fmla="*/ 30 h 31"/>
                <a:gd name="T16" fmla="*/ 30 w 55"/>
                <a:gd name="T17" fmla="*/ 30 h 31"/>
                <a:gd name="T18" fmla="*/ 26 w 55"/>
                <a:gd name="T19" fmla="*/ 29 h 31"/>
                <a:gd name="T20" fmla="*/ 23 w 55"/>
                <a:gd name="T21" fmla="*/ 29 h 31"/>
                <a:gd name="T22" fmla="*/ 20 w 55"/>
                <a:gd name="T23" fmla="*/ 29 h 31"/>
                <a:gd name="T24" fmla="*/ 17 w 55"/>
                <a:gd name="T25" fmla="*/ 29 h 31"/>
                <a:gd name="T26" fmla="*/ 14 w 55"/>
                <a:gd name="T27" fmla="*/ 28 h 31"/>
                <a:gd name="T28" fmla="*/ 10 w 55"/>
                <a:gd name="T29" fmla="*/ 28 h 31"/>
                <a:gd name="T30" fmla="*/ 6 w 55"/>
                <a:gd name="T31" fmla="*/ 28 h 31"/>
                <a:gd name="T32" fmla="*/ 3 w 55"/>
                <a:gd name="T33" fmla="*/ 28 h 31"/>
                <a:gd name="T34" fmla="*/ 0 w 55"/>
                <a:gd name="T35" fmla="*/ 28 h 31"/>
                <a:gd name="T36" fmla="*/ 0 w 55"/>
                <a:gd name="T37" fmla="*/ 2 h 31"/>
                <a:gd name="T38" fmla="*/ 3 w 55"/>
                <a:gd name="T39" fmla="*/ 2 h 31"/>
                <a:gd name="T40" fmla="*/ 6 w 55"/>
                <a:gd name="T41" fmla="*/ 2 h 31"/>
                <a:gd name="T42" fmla="*/ 10 w 55"/>
                <a:gd name="T43" fmla="*/ 2 h 31"/>
                <a:gd name="T44" fmla="*/ 14 w 55"/>
                <a:gd name="T45" fmla="*/ 1 h 31"/>
                <a:gd name="T46" fmla="*/ 17 w 55"/>
                <a:gd name="T47" fmla="*/ 1 h 31"/>
                <a:gd name="T48" fmla="*/ 20 w 55"/>
                <a:gd name="T49" fmla="*/ 1 h 31"/>
                <a:gd name="T50" fmla="*/ 23 w 55"/>
                <a:gd name="T51" fmla="*/ 1 h 31"/>
                <a:gd name="T52" fmla="*/ 26 w 55"/>
                <a:gd name="T53" fmla="*/ 0 h 31"/>
                <a:gd name="T54" fmla="*/ 30 w 55"/>
                <a:gd name="T55" fmla="*/ 0 h 31"/>
                <a:gd name="T56" fmla="*/ 34 w 55"/>
                <a:gd name="T57" fmla="*/ 0 h 31"/>
                <a:gd name="T58" fmla="*/ 37 w 55"/>
                <a:gd name="T59" fmla="*/ 0 h 31"/>
                <a:gd name="T60" fmla="*/ 40 w 55"/>
                <a:gd name="T61" fmla="*/ 0 h 31"/>
                <a:gd name="T62" fmla="*/ 44 w 55"/>
                <a:gd name="T63" fmla="*/ 0 h 31"/>
                <a:gd name="T64" fmla="*/ 48 w 55"/>
                <a:gd name="T65" fmla="*/ 0 h 31"/>
                <a:gd name="T66" fmla="*/ 51 w 55"/>
                <a:gd name="T67" fmla="*/ 0 h 31"/>
                <a:gd name="T68" fmla="*/ 54 w 55"/>
                <a:gd name="T69" fmla="*/ 0 h 31"/>
                <a:gd name="T70" fmla="*/ 54 w 55"/>
                <a:gd name="T7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31">
                  <a:moveTo>
                    <a:pt x="54" y="30"/>
                  </a:moveTo>
                  <a:lnTo>
                    <a:pt x="54" y="30"/>
                  </a:lnTo>
                  <a:lnTo>
                    <a:pt x="51" y="30"/>
                  </a:lnTo>
                  <a:lnTo>
                    <a:pt x="48" y="30"/>
                  </a:lnTo>
                  <a:lnTo>
                    <a:pt x="44" y="30"/>
                  </a:lnTo>
                  <a:lnTo>
                    <a:pt x="40" y="30"/>
                  </a:lnTo>
                  <a:lnTo>
                    <a:pt x="37" y="30"/>
                  </a:lnTo>
                  <a:lnTo>
                    <a:pt x="34" y="30"/>
                  </a:lnTo>
                  <a:lnTo>
                    <a:pt x="30" y="30"/>
                  </a:lnTo>
                  <a:lnTo>
                    <a:pt x="26" y="29"/>
                  </a:lnTo>
                  <a:lnTo>
                    <a:pt x="23" y="29"/>
                  </a:lnTo>
                  <a:lnTo>
                    <a:pt x="20" y="29"/>
                  </a:lnTo>
                  <a:lnTo>
                    <a:pt x="17" y="29"/>
                  </a:lnTo>
                  <a:lnTo>
                    <a:pt x="14" y="28"/>
                  </a:lnTo>
                  <a:lnTo>
                    <a:pt x="10" y="28"/>
                  </a:lnTo>
                  <a:lnTo>
                    <a:pt x="6" y="28"/>
                  </a:lnTo>
                  <a:lnTo>
                    <a:pt x="3" y="28"/>
                  </a:lnTo>
                  <a:lnTo>
                    <a:pt x="0" y="28"/>
                  </a:lnTo>
                  <a:lnTo>
                    <a:pt x="0" y="2"/>
                  </a:lnTo>
                  <a:lnTo>
                    <a:pt x="3" y="2"/>
                  </a:lnTo>
                  <a:lnTo>
                    <a:pt x="6" y="2"/>
                  </a:lnTo>
                  <a:lnTo>
                    <a:pt x="10" y="2"/>
                  </a:lnTo>
                  <a:lnTo>
                    <a:pt x="14" y="1"/>
                  </a:lnTo>
                  <a:lnTo>
                    <a:pt x="17" y="1"/>
                  </a:lnTo>
                  <a:lnTo>
                    <a:pt x="20" y="1"/>
                  </a:lnTo>
                  <a:lnTo>
                    <a:pt x="23" y="1"/>
                  </a:lnTo>
                  <a:lnTo>
                    <a:pt x="26" y="0"/>
                  </a:lnTo>
                  <a:lnTo>
                    <a:pt x="30" y="0"/>
                  </a:lnTo>
                  <a:lnTo>
                    <a:pt x="34" y="0"/>
                  </a:lnTo>
                  <a:lnTo>
                    <a:pt x="37" y="0"/>
                  </a:lnTo>
                  <a:lnTo>
                    <a:pt x="40" y="0"/>
                  </a:lnTo>
                  <a:lnTo>
                    <a:pt x="44" y="0"/>
                  </a:lnTo>
                  <a:lnTo>
                    <a:pt x="48" y="0"/>
                  </a:lnTo>
                  <a:lnTo>
                    <a:pt x="51" y="0"/>
                  </a:lnTo>
                  <a:lnTo>
                    <a:pt x="54" y="0"/>
                  </a:lnTo>
                  <a:lnTo>
                    <a:pt x="54" y="3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5" name="Freeform 1337"/>
            <p:cNvSpPr>
              <a:spLocks/>
            </p:cNvSpPr>
            <p:nvPr/>
          </p:nvSpPr>
          <p:spPr bwMode="auto">
            <a:xfrm>
              <a:off x="1667" y="2437"/>
              <a:ext cx="206" cy="29"/>
            </a:xfrm>
            <a:custGeom>
              <a:avLst/>
              <a:gdLst>
                <a:gd name="T0" fmla="*/ 51 w 206"/>
                <a:gd name="T1" fmla="*/ 9 h 29"/>
                <a:gd name="T2" fmla="*/ 0 w 206"/>
                <a:gd name="T3" fmla="*/ 9 h 29"/>
                <a:gd name="T4" fmla="*/ 0 w 206"/>
                <a:gd name="T5" fmla="*/ 2 h 29"/>
                <a:gd name="T6" fmla="*/ 3 w 206"/>
                <a:gd name="T7" fmla="*/ 2 h 29"/>
                <a:gd name="T8" fmla="*/ 6 w 206"/>
                <a:gd name="T9" fmla="*/ 1 h 29"/>
                <a:gd name="T10" fmla="*/ 10 w 206"/>
                <a:gd name="T11" fmla="*/ 1 h 29"/>
                <a:gd name="T12" fmla="*/ 13 w 206"/>
                <a:gd name="T13" fmla="*/ 1 h 29"/>
                <a:gd name="T14" fmla="*/ 16 w 206"/>
                <a:gd name="T15" fmla="*/ 1 h 29"/>
                <a:gd name="T16" fmla="*/ 19 w 206"/>
                <a:gd name="T17" fmla="*/ 1 h 29"/>
                <a:gd name="T18" fmla="*/ 22 w 206"/>
                <a:gd name="T19" fmla="*/ 1 h 29"/>
                <a:gd name="T20" fmla="*/ 25 w 206"/>
                <a:gd name="T21" fmla="*/ 0 h 29"/>
                <a:gd name="T22" fmla="*/ 28 w 206"/>
                <a:gd name="T23" fmla="*/ 0 h 29"/>
                <a:gd name="T24" fmla="*/ 31 w 206"/>
                <a:gd name="T25" fmla="*/ 0 h 29"/>
                <a:gd name="T26" fmla="*/ 35 w 206"/>
                <a:gd name="T27" fmla="*/ 0 h 29"/>
                <a:gd name="T28" fmla="*/ 38 w 206"/>
                <a:gd name="T29" fmla="*/ 0 h 29"/>
                <a:gd name="T30" fmla="*/ 41 w 206"/>
                <a:gd name="T31" fmla="*/ 0 h 29"/>
                <a:gd name="T32" fmla="*/ 45 w 206"/>
                <a:gd name="T33" fmla="*/ 0 h 29"/>
                <a:gd name="T34" fmla="*/ 48 w 206"/>
                <a:gd name="T35" fmla="*/ 0 h 29"/>
                <a:gd name="T36" fmla="*/ 51 w 206"/>
                <a:gd name="T37" fmla="*/ 0 h 29"/>
                <a:gd name="T38" fmla="*/ 51 w 206"/>
                <a:gd name="T39" fmla="*/ 9 h 29"/>
                <a:gd name="T40" fmla="*/ 205 w 206"/>
                <a:gd name="T41" fmla="*/ 28 h 29"/>
                <a:gd name="T42" fmla="*/ 153 w 206"/>
                <a:gd name="T43" fmla="*/ 28 h 29"/>
                <a:gd name="T44" fmla="*/ 153 w 206"/>
                <a:gd name="T45" fmla="*/ 21 h 29"/>
                <a:gd name="T46" fmla="*/ 157 w 206"/>
                <a:gd name="T47" fmla="*/ 21 h 29"/>
                <a:gd name="T48" fmla="*/ 160 w 206"/>
                <a:gd name="T49" fmla="*/ 21 h 29"/>
                <a:gd name="T50" fmla="*/ 163 w 206"/>
                <a:gd name="T51" fmla="*/ 21 h 29"/>
                <a:gd name="T52" fmla="*/ 166 w 206"/>
                <a:gd name="T53" fmla="*/ 21 h 29"/>
                <a:gd name="T54" fmla="*/ 169 w 206"/>
                <a:gd name="T55" fmla="*/ 20 h 29"/>
                <a:gd name="T56" fmla="*/ 173 w 206"/>
                <a:gd name="T57" fmla="*/ 20 h 29"/>
                <a:gd name="T58" fmla="*/ 176 w 206"/>
                <a:gd name="T59" fmla="*/ 20 h 29"/>
                <a:gd name="T60" fmla="*/ 179 w 206"/>
                <a:gd name="T61" fmla="*/ 20 h 29"/>
                <a:gd name="T62" fmla="*/ 183 w 206"/>
                <a:gd name="T63" fmla="*/ 20 h 29"/>
                <a:gd name="T64" fmla="*/ 186 w 206"/>
                <a:gd name="T65" fmla="*/ 20 h 29"/>
                <a:gd name="T66" fmla="*/ 189 w 206"/>
                <a:gd name="T67" fmla="*/ 20 h 29"/>
                <a:gd name="T68" fmla="*/ 192 w 206"/>
                <a:gd name="T69" fmla="*/ 20 h 29"/>
                <a:gd name="T70" fmla="*/ 195 w 206"/>
                <a:gd name="T71" fmla="*/ 20 h 29"/>
                <a:gd name="T72" fmla="*/ 199 w 206"/>
                <a:gd name="T73" fmla="*/ 20 h 29"/>
                <a:gd name="T74" fmla="*/ 202 w 206"/>
                <a:gd name="T75" fmla="*/ 20 h 29"/>
                <a:gd name="T76" fmla="*/ 205 w 206"/>
                <a:gd name="T77" fmla="*/ 20 h 29"/>
                <a:gd name="T78" fmla="*/ 205 w 206"/>
                <a:gd name="T79" fmla="*/ 28 h 29"/>
                <a:gd name="T80" fmla="*/ 51 w 206"/>
                <a:gd name="T8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9">
                  <a:moveTo>
                    <a:pt x="51" y="9"/>
                  </a:moveTo>
                  <a:lnTo>
                    <a:pt x="0" y="9"/>
                  </a:lnTo>
                  <a:lnTo>
                    <a:pt x="0" y="2"/>
                  </a:lnTo>
                  <a:lnTo>
                    <a:pt x="3" y="2"/>
                  </a:lnTo>
                  <a:lnTo>
                    <a:pt x="6" y="1"/>
                  </a:lnTo>
                  <a:lnTo>
                    <a:pt x="10" y="1"/>
                  </a:lnTo>
                  <a:lnTo>
                    <a:pt x="13" y="1"/>
                  </a:lnTo>
                  <a:lnTo>
                    <a:pt x="16" y="1"/>
                  </a:lnTo>
                  <a:lnTo>
                    <a:pt x="19" y="1"/>
                  </a:lnTo>
                  <a:lnTo>
                    <a:pt x="22" y="1"/>
                  </a:lnTo>
                  <a:lnTo>
                    <a:pt x="25" y="0"/>
                  </a:lnTo>
                  <a:lnTo>
                    <a:pt x="28" y="0"/>
                  </a:lnTo>
                  <a:lnTo>
                    <a:pt x="31" y="0"/>
                  </a:lnTo>
                  <a:lnTo>
                    <a:pt x="35" y="0"/>
                  </a:lnTo>
                  <a:lnTo>
                    <a:pt x="38" y="0"/>
                  </a:lnTo>
                  <a:lnTo>
                    <a:pt x="41" y="0"/>
                  </a:lnTo>
                  <a:lnTo>
                    <a:pt x="45" y="0"/>
                  </a:lnTo>
                  <a:lnTo>
                    <a:pt x="48" y="0"/>
                  </a:lnTo>
                  <a:lnTo>
                    <a:pt x="51" y="0"/>
                  </a:lnTo>
                  <a:lnTo>
                    <a:pt x="51" y="9"/>
                  </a:lnTo>
                  <a:lnTo>
                    <a:pt x="205" y="28"/>
                  </a:lnTo>
                  <a:lnTo>
                    <a:pt x="153" y="28"/>
                  </a:lnTo>
                  <a:lnTo>
                    <a:pt x="153" y="21"/>
                  </a:lnTo>
                  <a:lnTo>
                    <a:pt x="157" y="21"/>
                  </a:lnTo>
                  <a:lnTo>
                    <a:pt x="160" y="21"/>
                  </a:lnTo>
                  <a:lnTo>
                    <a:pt x="163" y="21"/>
                  </a:lnTo>
                  <a:lnTo>
                    <a:pt x="166" y="21"/>
                  </a:lnTo>
                  <a:lnTo>
                    <a:pt x="169" y="20"/>
                  </a:lnTo>
                  <a:lnTo>
                    <a:pt x="173" y="20"/>
                  </a:lnTo>
                  <a:lnTo>
                    <a:pt x="176" y="20"/>
                  </a:lnTo>
                  <a:lnTo>
                    <a:pt x="179" y="20"/>
                  </a:lnTo>
                  <a:lnTo>
                    <a:pt x="183" y="20"/>
                  </a:lnTo>
                  <a:lnTo>
                    <a:pt x="186" y="20"/>
                  </a:lnTo>
                  <a:lnTo>
                    <a:pt x="189" y="20"/>
                  </a:lnTo>
                  <a:lnTo>
                    <a:pt x="192" y="20"/>
                  </a:lnTo>
                  <a:lnTo>
                    <a:pt x="195" y="20"/>
                  </a:lnTo>
                  <a:lnTo>
                    <a:pt x="199" y="20"/>
                  </a:lnTo>
                  <a:lnTo>
                    <a:pt x="202" y="20"/>
                  </a:lnTo>
                  <a:lnTo>
                    <a:pt x="205" y="20"/>
                  </a:lnTo>
                  <a:lnTo>
                    <a:pt x="205" y="28"/>
                  </a:lnTo>
                  <a:lnTo>
                    <a:pt x="51" y="9"/>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6" name="Freeform 1338"/>
            <p:cNvSpPr>
              <a:spLocks/>
            </p:cNvSpPr>
            <p:nvPr/>
          </p:nvSpPr>
          <p:spPr bwMode="auto">
            <a:xfrm>
              <a:off x="1642" y="2440"/>
              <a:ext cx="179" cy="43"/>
            </a:xfrm>
            <a:custGeom>
              <a:avLst/>
              <a:gdLst>
                <a:gd name="T0" fmla="*/ 22 w 179"/>
                <a:gd name="T1" fmla="*/ 20 h 43"/>
                <a:gd name="T2" fmla="*/ 18 w 179"/>
                <a:gd name="T3" fmla="*/ 20 h 43"/>
                <a:gd name="T4" fmla="*/ 16 w 179"/>
                <a:gd name="T5" fmla="*/ 20 h 43"/>
                <a:gd name="T6" fmla="*/ 13 w 179"/>
                <a:gd name="T7" fmla="*/ 18 h 43"/>
                <a:gd name="T8" fmla="*/ 10 w 179"/>
                <a:gd name="T9" fmla="*/ 17 h 43"/>
                <a:gd name="T10" fmla="*/ 7 w 179"/>
                <a:gd name="T11" fmla="*/ 15 h 43"/>
                <a:gd name="T12" fmla="*/ 4 w 179"/>
                <a:gd name="T13" fmla="*/ 14 h 43"/>
                <a:gd name="T14" fmla="*/ 1 w 179"/>
                <a:gd name="T15" fmla="*/ 12 h 43"/>
                <a:gd name="T16" fmla="*/ 1 w 179"/>
                <a:gd name="T17" fmla="*/ 9 h 43"/>
                <a:gd name="T18" fmla="*/ 4 w 179"/>
                <a:gd name="T19" fmla="*/ 7 h 43"/>
                <a:gd name="T20" fmla="*/ 7 w 179"/>
                <a:gd name="T21" fmla="*/ 5 h 43"/>
                <a:gd name="T22" fmla="*/ 10 w 179"/>
                <a:gd name="T23" fmla="*/ 3 h 43"/>
                <a:gd name="T24" fmla="*/ 13 w 179"/>
                <a:gd name="T25" fmla="*/ 3 h 43"/>
                <a:gd name="T26" fmla="*/ 16 w 179"/>
                <a:gd name="T27" fmla="*/ 1 h 43"/>
                <a:gd name="T28" fmla="*/ 18 w 179"/>
                <a:gd name="T29" fmla="*/ 1 h 43"/>
                <a:gd name="T30" fmla="*/ 22 w 179"/>
                <a:gd name="T31" fmla="*/ 1 h 43"/>
                <a:gd name="T32" fmla="*/ 24 w 179"/>
                <a:gd name="T33" fmla="*/ 21 h 43"/>
                <a:gd name="T34" fmla="*/ 176 w 179"/>
                <a:gd name="T35" fmla="*/ 41 h 43"/>
                <a:gd name="T36" fmla="*/ 173 w 179"/>
                <a:gd name="T37" fmla="*/ 41 h 43"/>
                <a:gd name="T38" fmla="*/ 171 w 179"/>
                <a:gd name="T39" fmla="*/ 41 h 43"/>
                <a:gd name="T40" fmla="*/ 167 w 179"/>
                <a:gd name="T41" fmla="*/ 40 h 43"/>
                <a:gd name="T42" fmla="*/ 164 w 179"/>
                <a:gd name="T43" fmla="*/ 39 h 43"/>
                <a:gd name="T44" fmla="*/ 161 w 179"/>
                <a:gd name="T45" fmla="*/ 38 h 43"/>
                <a:gd name="T46" fmla="*/ 158 w 179"/>
                <a:gd name="T47" fmla="*/ 36 h 43"/>
                <a:gd name="T48" fmla="*/ 155 w 179"/>
                <a:gd name="T49" fmla="*/ 34 h 43"/>
                <a:gd name="T50" fmla="*/ 155 w 179"/>
                <a:gd name="T51" fmla="*/ 30 h 43"/>
                <a:gd name="T52" fmla="*/ 158 w 179"/>
                <a:gd name="T53" fmla="*/ 28 h 43"/>
                <a:gd name="T54" fmla="*/ 161 w 179"/>
                <a:gd name="T55" fmla="*/ 27 h 43"/>
                <a:gd name="T56" fmla="*/ 164 w 179"/>
                <a:gd name="T57" fmla="*/ 25 h 43"/>
                <a:gd name="T58" fmla="*/ 167 w 179"/>
                <a:gd name="T59" fmla="*/ 24 h 43"/>
                <a:gd name="T60" fmla="*/ 171 w 179"/>
                <a:gd name="T61" fmla="*/ 22 h 43"/>
                <a:gd name="T62" fmla="*/ 173 w 179"/>
                <a:gd name="T63" fmla="*/ 22 h 43"/>
                <a:gd name="T64" fmla="*/ 176 w 179"/>
                <a:gd name="T65" fmla="*/ 22 h 43"/>
                <a:gd name="T66" fmla="*/ 178 w 179"/>
                <a:gd name="T6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43">
                  <a:moveTo>
                    <a:pt x="24" y="21"/>
                  </a:moveTo>
                  <a:lnTo>
                    <a:pt x="22" y="20"/>
                  </a:lnTo>
                  <a:lnTo>
                    <a:pt x="21" y="20"/>
                  </a:lnTo>
                  <a:lnTo>
                    <a:pt x="18" y="20"/>
                  </a:lnTo>
                  <a:lnTo>
                    <a:pt x="18" y="20"/>
                  </a:lnTo>
                  <a:lnTo>
                    <a:pt x="16" y="20"/>
                  </a:lnTo>
                  <a:lnTo>
                    <a:pt x="14" y="19"/>
                  </a:lnTo>
                  <a:lnTo>
                    <a:pt x="13" y="18"/>
                  </a:lnTo>
                  <a:lnTo>
                    <a:pt x="11" y="18"/>
                  </a:lnTo>
                  <a:lnTo>
                    <a:pt x="10" y="17"/>
                  </a:lnTo>
                  <a:lnTo>
                    <a:pt x="8" y="17"/>
                  </a:lnTo>
                  <a:lnTo>
                    <a:pt x="7" y="15"/>
                  </a:lnTo>
                  <a:lnTo>
                    <a:pt x="5" y="15"/>
                  </a:lnTo>
                  <a:lnTo>
                    <a:pt x="4" y="14"/>
                  </a:lnTo>
                  <a:lnTo>
                    <a:pt x="2" y="13"/>
                  </a:lnTo>
                  <a:lnTo>
                    <a:pt x="1" y="12"/>
                  </a:lnTo>
                  <a:lnTo>
                    <a:pt x="0" y="10"/>
                  </a:lnTo>
                  <a:lnTo>
                    <a:pt x="1" y="9"/>
                  </a:lnTo>
                  <a:lnTo>
                    <a:pt x="2" y="8"/>
                  </a:lnTo>
                  <a:lnTo>
                    <a:pt x="4" y="7"/>
                  </a:lnTo>
                  <a:lnTo>
                    <a:pt x="5" y="6"/>
                  </a:lnTo>
                  <a:lnTo>
                    <a:pt x="7" y="5"/>
                  </a:lnTo>
                  <a:lnTo>
                    <a:pt x="8" y="3"/>
                  </a:lnTo>
                  <a:lnTo>
                    <a:pt x="10" y="3"/>
                  </a:lnTo>
                  <a:lnTo>
                    <a:pt x="11" y="3"/>
                  </a:lnTo>
                  <a:lnTo>
                    <a:pt x="13" y="3"/>
                  </a:lnTo>
                  <a:lnTo>
                    <a:pt x="14" y="2"/>
                  </a:lnTo>
                  <a:lnTo>
                    <a:pt x="16" y="1"/>
                  </a:lnTo>
                  <a:lnTo>
                    <a:pt x="18" y="1"/>
                  </a:lnTo>
                  <a:lnTo>
                    <a:pt x="18" y="1"/>
                  </a:lnTo>
                  <a:lnTo>
                    <a:pt x="21" y="1"/>
                  </a:lnTo>
                  <a:lnTo>
                    <a:pt x="22" y="1"/>
                  </a:lnTo>
                  <a:lnTo>
                    <a:pt x="24" y="0"/>
                  </a:lnTo>
                  <a:lnTo>
                    <a:pt x="24" y="21"/>
                  </a:lnTo>
                  <a:lnTo>
                    <a:pt x="178" y="42"/>
                  </a:lnTo>
                  <a:lnTo>
                    <a:pt x="176" y="41"/>
                  </a:lnTo>
                  <a:lnTo>
                    <a:pt x="175" y="41"/>
                  </a:lnTo>
                  <a:lnTo>
                    <a:pt x="173" y="41"/>
                  </a:lnTo>
                  <a:lnTo>
                    <a:pt x="172" y="41"/>
                  </a:lnTo>
                  <a:lnTo>
                    <a:pt x="171" y="41"/>
                  </a:lnTo>
                  <a:lnTo>
                    <a:pt x="168" y="40"/>
                  </a:lnTo>
                  <a:lnTo>
                    <a:pt x="167" y="40"/>
                  </a:lnTo>
                  <a:lnTo>
                    <a:pt x="165" y="40"/>
                  </a:lnTo>
                  <a:lnTo>
                    <a:pt x="164" y="39"/>
                  </a:lnTo>
                  <a:lnTo>
                    <a:pt x="162" y="39"/>
                  </a:lnTo>
                  <a:lnTo>
                    <a:pt x="161" y="38"/>
                  </a:lnTo>
                  <a:lnTo>
                    <a:pt x="159" y="36"/>
                  </a:lnTo>
                  <a:lnTo>
                    <a:pt x="158" y="36"/>
                  </a:lnTo>
                  <a:lnTo>
                    <a:pt x="156" y="34"/>
                  </a:lnTo>
                  <a:lnTo>
                    <a:pt x="155" y="34"/>
                  </a:lnTo>
                  <a:lnTo>
                    <a:pt x="154" y="32"/>
                  </a:lnTo>
                  <a:lnTo>
                    <a:pt x="155" y="30"/>
                  </a:lnTo>
                  <a:lnTo>
                    <a:pt x="156" y="29"/>
                  </a:lnTo>
                  <a:lnTo>
                    <a:pt x="158" y="28"/>
                  </a:lnTo>
                  <a:lnTo>
                    <a:pt x="159" y="27"/>
                  </a:lnTo>
                  <a:lnTo>
                    <a:pt x="161" y="27"/>
                  </a:lnTo>
                  <a:lnTo>
                    <a:pt x="162" y="26"/>
                  </a:lnTo>
                  <a:lnTo>
                    <a:pt x="164" y="25"/>
                  </a:lnTo>
                  <a:lnTo>
                    <a:pt x="165" y="24"/>
                  </a:lnTo>
                  <a:lnTo>
                    <a:pt x="167" y="24"/>
                  </a:lnTo>
                  <a:lnTo>
                    <a:pt x="168" y="23"/>
                  </a:lnTo>
                  <a:lnTo>
                    <a:pt x="171" y="22"/>
                  </a:lnTo>
                  <a:lnTo>
                    <a:pt x="172" y="22"/>
                  </a:lnTo>
                  <a:lnTo>
                    <a:pt x="173" y="22"/>
                  </a:lnTo>
                  <a:lnTo>
                    <a:pt x="175" y="22"/>
                  </a:lnTo>
                  <a:lnTo>
                    <a:pt x="176" y="22"/>
                  </a:lnTo>
                  <a:lnTo>
                    <a:pt x="178" y="21"/>
                  </a:lnTo>
                  <a:lnTo>
                    <a:pt x="178" y="42"/>
                  </a:lnTo>
                  <a:lnTo>
                    <a:pt x="24" y="21"/>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7" name="Freeform 1339"/>
            <p:cNvSpPr>
              <a:spLocks/>
            </p:cNvSpPr>
            <p:nvPr/>
          </p:nvSpPr>
          <p:spPr bwMode="auto">
            <a:xfrm>
              <a:off x="1642" y="2440"/>
              <a:ext cx="25" cy="23"/>
            </a:xfrm>
            <a:custGeom>
              <a:avLst/>
              <a:gdLst>
                <a:gd name="T0" fmla="*/ 24 w 25"/>
                <a:gd name="T1" fmla="*/ 22 h 23"/>
                <a:gd name="T2" fmla="*/ 24 w 25"/>
                <a:gd name="T3" fmla="*/ 22 h 23"/>
                <a:gd name="T4" fmla="*/ 22 w 25"/>
                <a:gd name="T5" fmla="*/ 21 h 23"/>
                <a:gd name="T6" fmla="*/ 21 w 25"/>
                <a:gd name="T7" fmla="*/ 21 h 23"/>
                <a:gd name="T8" fmla="*/ 19 w 25"/>
                <a:gd name="T9" fmla="*/ 21 h 23"/>
                <a:gd name="T10" fmla="*/ 18 w 25"/>
                <a:gd name="T11" fmla="*/ 20 h 23"/>
                <a:gd name="T12" fmla="*/ 16 w 25"/>
                <a:gd name="T13" fmla="*/ 20 h 23"/>
                <a:gd name="T14" fmla="*/ 14 w 25"/>
                <a:gd name="T15" fmla="*/ 20 h 23"/>
                <a:gd name="T16" fmla="*/ 13 w 25"/>
                <a:gd name="T17" fmla="*/ 20 h 23"/>
                <a:gd name="T18" fmla="*/ 11 w 25"/>
                <a:gd name="T19" fmla="*/ 20 h 23"/>
                <a:gd name="T20" fmla="*/ 9 w 25"/>
                <a:gd name="T21" fmla="*/ 19 h 23"/>
                <a:gd name="T22" fmla="*/ 8 w 25"/>
                <a:gd name="T23" fmla="*/ 18 h 23"/>
                <a:gd name="T24" fmla="*/ 7 w 25"/>
                <a:gd name="T25" fmla="*/ 17 h 23"/>
                <a:gd name="T26" fmla="*/ 5 w 25"/>
                <a:gd name="T27" fmla="*/ 16 h 23"/>
                <a:gd name="T28" fmla="*/ 4 w 25"/>
                <a:gd name="T29" fmla="*/ 14 h 23"/>
                <a:gd name="T30" fmla="*/ 2 w 25"/>
                <a:gd name="T31" fmla="*/ 14 h 23"/>
                <a:gd name="T32" fmla="*/ 1 w 25"/>
                <a:gd name="T33" fmla="*/ 13 h 23"/>
                <a:gd name="T34" fmla="*/ 0 w 25"/>
                <a:gd name="T35" fmla="*/ 11 h 23"/>
                <a:gd name="T36" fmla="*/ 1 w 25"/>
                <a:gd name="T37" fmla="*/ 9 h 23"/>
                <a:gd name="T38" fmla="*/ 2 w 25"/>
                <a:gd name="T39" fmla="*/ 8 h 23"/>
                <a:gd name="T40" fmla="*/ 4 w 25"/>
                <a:gd name="T41" fmla="*/ 8 h 23"/>
                <a:gd name="T42" fmla="*/ 5 w 25"/>
                <a:gd name="T43" fmla="*/ 6 h 23"/>
                <a:gd name="T44" fmla="*/ 7 w 25"/>
                <a:gd name="T45" fmla="*/ 5 h 23"/>
                <a:gd name="T46" fmla="*/ 8 w 25"/>
                <a:gd name="T47" fmla="*/ 4 h 23"/>
                <a:gd name="T48" fmla="*/ 9 w 25"/>
                <a:gd name="T49" fmla="*/ 3 h 23"/>
                <a:gd name="T50" fmla="*/ 11 w 25"/>
                <a:gd name="T51" fmla="*/ 3 h 23"/>
                <a:gd name="T52" fmla="*/ 13 w 25"/>
                <a:gd name="T53" fmla="*/ 3 h 23"/>
                <a:gd name="T54" fmla="*/ 14 w 25"/>
                <a:gd name="T55" fmla="*/ 2 h 23"/>
                <a:gd name="T56" fmla="*/ 16 w 25"/>
                <a:gd name="T57" fmla="*/ 2 h 23"/>
                <a:gd name="T58" fmla="*/ 18 w 25"/>
                <a:gd name="T59" fmla="*/ 2 h 23"/>
                <a:gd name="T60" fmla="*/ 19 w 25"/>
                <a:gd name="T61" fmla="*/ 1 h 23"/>
                <a:gd name="T62" fmla="*/ 21 w 25"/>
                <a:gd name="T63" fmla="*/ 1 h 23"/>
                <a:gd name="T64" fmla="*/ 22 w 25"/>
                <a:gd name="T65" fmla="*/ 1 h 23"/>
                <a:gd name="T66" fmla="*/ 24 w 25"/>
                <a:gd name="T67" fmla="*/ 0 h 23"/>
                <a:gd name="T68" fmla="*/ 24 w 25"/>
                <a:gd name="T6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3">
                  <a:moveTo>
                    <a:pt x="24" y="22"/>
                  </a:moveTo>
                  <a:lnTo>
                    <a:pt x="24" y="22"/>
                  </a:lnTo>
                  <a:lnTo>
                    <a:pt x="22" y="21"/>
                  </a:lnTo>
                  <a:lnTo>
                    <a:pt x="21" y="21"/>
                  </a:lnTo>
                  <a:lnTo>
                    <a:pt x="19" y="21"/>
                  </a:lnTo>
                  <a:lnTo>
                    <a:pt x="18" y="20"/>
                  </a:lnTo>
                  <a:lnTo>
                    <a:pt x="16" y="20"/>
                  </a:lnTo>
                  <a:lnTo>
                    <a:pt x="14" y="20"/>
                  </a:lnTo>
                  <a:lnTo>
                    <a:pt x="13" y="20"/>
                  </a:lnTo>
                  <a:lnTo>
                    <a:pt x="11" y="20"/>
                  </a:lnTo>
                  <a:lnTo>
                    <a:pt x="9" y="19"/>
                  </a:lnTo>
                  <a:lnTo>
                    <a:pt x="8" y="18"/>
                  </a:lnTo>
                  <a:lnTo>
                    <a:pt x="7" y="17"/>
                  </a:lnTo>
                  <a:lnTo>
                    <a:pt x="5" y="16"/>
                  </a:lnTo>
                  <a:lnTo>
                    <a:pt x="4" y="14"/>
                  </a:lnTo>
                  <a:lnTo>
                    <a:pt x="2" y="14"/>
                  </a:lnTo>
                  <a:lnTo>
                    <a:pt x="1" y="13"/>
                  </a:lnTo>
                  <a:lnTo>
                    <a:pt x="0" y="11"/>
                  </a:lnTo>
                  <a:lnTo>
                    <a:pt x="1" y="9"/>
                  </a:lnTo>
                  <a:lnTo>
                    <a:pt x="2" y="8"/>
                  </a:lnTo>
                  <a:lnTo>
                    <a:pt x="4" y="8"/>
                  </a:lnTo>
                  <a:lnTo>
                    <a:pt x="5" y="6"/>
                  </a:lnTo>
                  <a:lnTo>
                    <a:pt x="7" y="5"/>
                  </a:lnTo>
                  <a:lnTo>
                    <a:pt x="8" y="4"/>
                  </a:lnTo>
                  <a:lnTo>
                    <a:pt x="9" y="3"/>
                  </a:lnTo>
                  <a:lnTo>
                    <a:pt x="11" y="3"/>
                  </a:lnTo>
                  <a:lnTo>
                    <a:pt x="13" y="3"/>
                  </a:lnTo>
                  <a:lnTo>
                    <a:pt x="14" y="2"/>
                  </a:lnTo>
                  <a:lnTo>
                    <a:pt x="16" y="2"/>
                  </a:lnTo>
                  <a:lnTo>
                    <a:pt x="18" y="2"/>
                  </a:lnTo>
                  <a:lnTo>
                    <a:pt x="19" y="1"/>
                  </a:lnTo>
                  <a:lnTo>
                    <a:pt x="21" y="1"/>
                  </a:lnTo>
                  <a:lnTo>
                    <a:pt x="22" y="1"/>
                  </a:lnTo>
                  <a:lnTo>
                    <a:pt x="24" y="0"/>
                  </a:lnTo>
                  <a:lnTo>
                    <a:pt x="24" y="2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8" name="Freeform 1340"/>
            <p:cNvSpPr>
              <a:spLocks/>
            </p:cNvSpPr>
            <p:nvPr/>
          </p:nvSpPr>
          <p:spPr bwMode="auto">
            <a:xfrm>
              <a:off x="1799" y="2463"/>
              <a:ext cx="25" cy="23"/>
            </a:xfrm>
            <a:custGeom>
              <a:avLst/>
              <a:gdLst>
                <a:gd name="T0" fmla="*/ 24 w 25"/>
                <a:gd name="T1" fmla="*/ 22 h 23"/>
                <a:gd name="T2" fmla="*/ 24 w 25"/>
                <a:gd name="T3" fmla="*/ 22 h 23"/>
                <a:gd name="T4" fmla="*/ 22 w 25"/>
                <a:gd name="T5" fmla="*/ 21 h 23"/>
                <a:gd name="T6" fmla="*/ 21 w 25"/>
                <a:gd name="T7" fmla="*/ 21 h 23"/>
                <a:gd name="T8" fmla="*/ 19 w 25"/>
                <a:gd name="T9" fmla="*/ 21 h 23"/>
                <a:gd name="T10" fmla="*/ 18 w 25"/>
                <a:gd name="T11" fmla="*/ 20 h 23"/>
                <a:gd name="T12" fmla="*/ 17 w 25"/>
                <a:gd name="T13" fmla="*/ 20 h 23"/>
                <a:gd name="T14" fmla="*/ 14 w 25"/>
                <a:gd name="T15" fmla="*/ 20 h 23"/>
                <a:gd name="T16" fmla="*/ 14 w 25"/>
                <a:gd name="T17" fmla="*/ 20 h 23"/>
                <a:gd name="T18" fmla="*/ 11 w 25"/>
                <a:gd name="T19" fmla="*/ 20 h 23"/>
                <a:gd name="T20" fmla="*/ 10 w 25"/>
                <a:gd name="T21" fmla="*/ 19 h 23"/>
                <a:gd name="T22" fmla="*/ 8 w 25"/>
                <a:gd name="T23" fmla="*/ 18 h 23"/>
                <a:gd name="T24" fmla="*/ 7 w 25"/>
                <a:gd name="T25" fmla="*/ 17 h 23"/>
                <a:gd name="T26" fmla="*/ 5 w 25"/>
                <a:gd name="T27" fmla="*/ 16 h 23"/>
                <a:gd name="T28" fmla="*/ 4 w 25"/>
                <a:gd name="T29" fmla="*/ 15 h 23"/>
                <a:gd name="T30" fmla="*/ 2 w 25"/>
                <a:gd name="T31" fmla="*/ 14 h 23"/>
                <a:gd name="T32" fmla="*/ 1 w 25"/>
                <a:gd name="T33" fmla="*/ 13 h 23"/>
                <a:gd name="T34" fmla="*/ 0 w 25"/>
                <a:gd name="T35" fmla="*/ 11 h 23"/>
                <a:gd name="T36" fmla="*/ 1 w 25"/>
                <a:gd name="T37" fmla="*/ 9 h 23"/>
                <a:gd name="T38" fmla="*/ 2 w 25"/>
                <a:gd name="T39" fmla="*/ 8 h 23"/>
                <a:gd name="T40" fmla="*/ 4 w 25"/>
                <a:gd name="T41" fmla="*/ 8 h 23"/>
                <a:gd name="T42" fmla="*/ 5 w 25"/>
                <a:gd name="T43" fmla="*/ 6 h 23"/>
                <a:gd name="T44" fmla="*/ 7 w 25"/>
                <a:gd name="T45" fmla="*/ 5 h 23"/>
                <a:gd name="T46" fmla="*/ 8 w 25"/>
                <a:gd name="T47" fmla="*/ 5 h 23"/>
                <a:gd name="T48" fmla="*/ 10 w 25"/>
                <a:gd name="T49" fmla="*/ 3 h 23"/>
                <a:gd name="T50" fmla="*/ 11 w 25"/>
                <a:gd name="T51" fmla="*/ 3 h 23"/>
                <a:gd name="T52" fmla="*/ 14 w 25"/>
                <a:gd name="T53" fmla="*/ 3 h 23"/>
                <a:gd name="T54" fmla="*/ 14 w 25"/>
                <a:gd name="T55" fmla="*/ 2 h 23"/>
                <a:gd name="T56" fmla="*/ 17 w 25"/>
                <a:gd name="T57" fmla="*/ 2 h 23"/>
                <a:gd name="T58" fmla="*/ 18 w 25"/>
                <a:gd name="T59" fmla="*/ 2 h 23"/>
                <a:gd name="T60" fmla="*/ 19 w 25"/>
                <a:gd name="T61" fmla="*/ 1 h 23"/>
                <a:gd name="T62" fmla="*/ 21 w 25"/>
                <a:gd name="T63" fmla="*/ 1 h 23"/>
                <a:gd name="T64" fmla="*/ 22 w 25"/>
                <a:gd name="T65" fmla="*/ 1 h 23"/>
                <a:gd name="T66" fmla="*/ 24 w 25"/>
                <a:gd name="T67" fmla="*/ 0 h 23"/>
                <a:gd name="T68" fmla="*/ 24 w 25"/>
                <a:gd name="T6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3">
                  <a:moveTo>
                    <a:pt x="24" y="22"/>
                  </a:moveTo>
                  <a:lnTo>
                    <a:pt x="24" y="22"/>
                  </a:lnTo>
                  <a:lnTo>
                    <a:pt x="22" y="21"/>
                  </a:lnTo>
                  <a:lnTo>
                    <a:pt x="21" y="21"/>
                  </a:lnTo>
                  <a:lnTo>
                    <a:pt x="19" y="21"/>
                  </a:lnTo>
                  <a:lnTo>
                    <a:pt x="18" y="20"/>
                  </a:lnTo>
                  <a:lnTo>
                    <a:pt x="17" y="20"/>
                  </a:lnTo>
                  <a:lnTo>
                    <a:pt x="14" y="20"/>
                  </a:lnTo>
                  <a:lnTo>
                    <a:pt x="14" y="20"/>
                  </a:lnTo>
                  <a:lnTo>
                    <a:pt x="11" y="20"/>
                  </a:lnTo>
                  <a:lnTo>
                    <a:pt x="10" y="19"/>
                  </a:lnTo>
                  <a:lnTo>
                    <a:pt x="8" y="18"/>
                  </a:lnTo>
                  <a:lnTo>
                    <a:pt x="7" y="17"/>
                  </a:lnTo>
                  <a:lnTo>
                    <a:pt x="5" y="16"/>
                  </a:lnTo>
                  <a:lnTo>
                    <a:pt x="4" y="15"/>
                  </a:lnTo>
                  <a:lnTo>
                    <a:pt x="2" y="14"/>
                  </a:lnTo>
                  <a:lnTo>
                    <a:pt x="1" y="13"/>
                  </a:lnTo>
                  <a:lnTo>
                    <a:pt x="0" y="11"/>
                  </a:lnTo>
                  <a:lnTo>
                    <a:pt x="1" y="9"/>
                  </a:lnTo>
                  <a:lnTo>
                    <a:pt x="2" y="8"/>
                  </a:lnTo>
                  <a:lnTo>
                    <a:pt x="4" y="8"/>
                  </a:lnTo>
                  <a:lnTo>
                    <a:pt x="5" y="6"/>
                  </a:lnTo>
                  <a:lnTo>
                    <a:pt x="7" y="5"/>
                  </a:lnTo>
                  <a:lnTo>
                    <a:pt x="8" y="5"/>
                  </a:lnTo>
                  <a:lnTo>
                    <a:pt x="10" y="3"/>
                  </a:lnTo>
                  <a:lnTo>
                    <a:pt x="11" y="3"/>
                  </a:lnTo>
                  <a:lnTo>
                    <a:pt x="14" y="3"/>
                  </a:lnTo>
                  <a:lnTo>
                    <a:pt x="14" y="2"/>
                  </a:lnTo>
                  <a:lnTo>
                    <a:pt x="17" y="2"/>
                  </a:lnTo>
                  <a:lnTo>
                    <a:pt x="18" y="2"/>
                  </a:lnTo>
                  <a:lnTo>
                    <a:pt x="19" y="1"/>
                  </a:lnTo>
                  <a:lnTo>
                    <a:pt x="21" y="1"/>
                  </a:lnTo>
                  <a:lnTo>
                    <a:pt x="22" y="1"/>
                  </a:lnTo>
                  <a:lnTo>
                    <a:pt x="24" y="0"/>
                  </a:lnTo>
                  <a:lnTo>
                    <a:pt x="24" y="22"/>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89" name="Freeform 1341"/>
            <p:cNvSpPr>
              <a:spLocks/>
            </p:cNvSpPr>
            <p:nvPr/>
          </p:nvSpPr>
          <p:spPr bwMode="auto">
            <a:xfrm>
              <a:off x="1504" y="2389"/>
              <a:ext cx="49" cy="15"/>
            </a:xfrm>
            <a:custGeom>
              <a:avLst/>
              <a:gdLst>
                <a:gd name="T0" fmla="*/ 0 w 49"/>
                <a:gd name="T1" fmla="*/ 7 h 15"/>
                <a:gd name="T2" fmla="*/ 3 w 49"/>
                <a:gd name="T3" fmla="*/ 7 h 15"/>
                <a:gd name="T4" fmla="*/ 6 w 49"/>
                <a:gd name="T5" fmla="*/ 7 h 15"/>
                <a:gd name="T6" fmla="*/ 10 w 49"/>
                <a:gd name="T7" fmla="*/ 7 h 15"/>
                <a:gd name="T8" fmla="*/ 12 w 49"/>
                <a:gd name="T9" fmla="*/ 7 h 15"/>
                <a:gd name="T10" fmla="*/ 16 w 49"/>
                <a:gd name="T11" fmla="*/ 7 h 15"/>
                <a:gd name="T12" fmla="*/ 19 w 49"/>
                <a:gd name="T13" fmla="*/ 0 h 15"/>
                <a:gd name="T14" fmla="*/ 23 w 49"/>
                <a:gd name="T15" fmla="*/ 0 h 15"/>
                <a:gd name="T16" fmla="*/ 26 w 49"/>
                <a:gd name="T17" fmla="*/ 0 h 15"/>
                <a:gd name="T18" fmla="*/ 29 w 49"/>
                <a:gd name="T19" fmla="*/ 0 h 15"/>
                <a:gd name="T20" fmla="*/ 33 w 49"/>
                <a:gd name="T21" fmla="*/ 0 h 15"/>
                <a:gd name="T22" fmla="*/ 36 w 49"/>
                <a:gd name="T23" fmla="*/ 0 h 15"/>
                <a:gd name="T24" fmla="*/ 38 w 49"/>
                <a:gd name="T25" fmla="*/ 0 h 15"/>
                <a:gd name="T26" fmla="*/ 41 w 49"/>
                <a:gd name="T27" fmla="*/ 0 h 15"/>
                <a:gd name="T28" fmla="*/ 44 w 49"/>
                <a:gd name="T29" fmla="*/ 0 h 15"/>
                <a:gd name="T30" fmla="*/ 46 w 49"/>
                <a:gd name="T31" fmla="*/ 7 h 15"/>
                <a:gd name="T32" fmla="*/ 48 w 49"/>
                <a:gd name="T33" fmla="*/ 7 h 15"/>
                <a:gd name="T34" fmla="*/ 46 w 49"/>
                <a:gd name="T35" fmla="*/ 14 h 15"/>
                <a:gd name="T36" fmla="*/ 44 w 49"/>
                <a:gd name="T37" fmla="*/ 14 h 15"/>
                <a:gd name="T38" fmla="*/ 41 w 49"/>
                <a:gd name="T39" fmla="*/ 14 h 15"/>
                <a:gd name="T40" fmla="*/ 39 w 49"/>
                <a:gd name="T41" fmla="*/ 14 h 15"/>
                <a:gd name="T42" fmla="*/ 36 w 49"/>
                <a:gd name="T43" fmla="*/ 14 h 15"/>
                <a:gd name="T44" fmla="*/ 33 w 49"/>
                <a:gd name="T45" fmla="*/ 14 h 15"/>
                <a:gd name="T46" fmla="*/ 29 w 49"/>
                <a:gd name="T47" fmla="*/ 14 h 15"/>
                <a:gd name="T48" fmla="*/ 26 w 49"/>
                <a:gd name="T49" fmla="*/ 14 h 15"/>
                <a:gd name="T50" fmla="*/ 23 w 49"/>
                <a:gd name="T51" fmla="*/ 14 h 15"/>
                <a:gd name="T52" fmla="*/ 19 w 49"/>
                <a:gd name="T53" fmla="*/ 14 h 15"/>
                <a:gd name="T54" fmla="*/ 16 w 49"/>
                <a:gd name="T55" fmla="*/ 14 h 15"/>
                <a:gd name="T56" fmla="*/ 12 w 49"/>
                <a:gd name="T57" fmla="*/ 7 h 15"/>
                <a:gd name="T58" fmla="*/ 10 w 49"/>
                <a:gd name="T59" fmla="*/ 7 h 15"/>
                <a:gd name="T60" fmla="*/ 6 w 49"/>
                <a:gd name="T61" fmla="*/ 7 h 15"/>
                <a:gd name="T62" fmla="*/ 3 w 49"/>
                <a:gd name="T63" fmla="*/ 7 h 15"/>
                <a:gd name="T64" fmla="*/ 0 w 49"/>
                <a:gd name="T6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15">
                  <a:moveTo>
                    <a:pt x="0" y="7"/>
                  </a:moveTo>
                  <a:lnTo>
                    <a:pt x="3" y="7"/>
                  </a:lnTo>
                  <a:lnTo>
                    <a:pt x="6" y="7"/>
                  </a:lnTo>
                  <a:lnTo>
                    <a:pt x="10" y="7"/>
                  </a:lnTo>
                  <a:lnTo>
                    <a:pt x="12" y="7"/>
                  </a:lnTo>
                  <a:lnTo>
                    <a:pt x="16" y="7"/>
                  </a:lnTo>
                  <a:lnTo>
                    <a:pt x="19" y="0"/>
                  </a:lnTo>
                  <a:lnTo>
                    <a:pt x="23" y="0"/>
                  </a:lnTo>
                  <a:lnTo>
                    <a:pt x="26" y="0"/>
                  </a:lnTo>
                  <a:lnTo>
                    <a:pt x="29" y="0"/>
                  </a:lnTo>
                  <a:lnTo>
                    <a:pt x="33" y="0"/>
                  </a:lnTo>
                  <a:lnTo>
                    <a:pt x="36" y="0"/>
                  </a:lnTo>
                  <a:lnTo>
                    <a:pt x="38" y="0"/>
                  </a:lnTo>
                  <a:lnTo>
                    <a:pt x="41" y="0"/>
                  </a:lnTo>
                  <a:lnTo>
                    <a:pt x="44" y="0"/>
                  </a:lnTo>
                  <a:lnTo>
                    <a:pt x="46" y="7"/>
                  </a:lnTo>
                  <a:lnTo>
                    <a:pt x="48" y="7"/>
                  </a:lnTo>
                  <a:lnTo>
                    <a:pt x="46" y="14"/>
                  </a:lnTo>
                  <a:lnTo>
                    <a:pt x="44" y="14"/>
                  </a:lnTo>
                  <a:lnTo>
                    <a:pt x="41" y="14"/>
                  </a:lnTo>
                  <a:lnTo>
                    <a:pt x="39" y="14"/>
                  </a:lnTo>
                  <a:lnTo>
                    <a:pt x="36" y="14"/>
                  </a:lnTo>
                  <a:lnTo>
                    <a:pt x="33" y="14"/>
                  </a:lnTo>
                  <a:lnTo>
                    <a:pt x="29" y="14"/>
                  </a:lnTo>
                  <a:lnTo>
                    <a:pt x="26" y="14"/>
                  </a:lnTo>
                  <a:lnTo>
                    <a:pt x="23" y="14"/>
                  </a:lnTo>
                  <a:lnTo>
                    <a:pt x="19" y="14"/>
                  </a:lnTo>
                  <a:lnTo>
                    <a:pt x="16" y="14"/>
                  </a:lnTo>
                  <a:lnTo>
                    <a:pt x="12" y="7"/>
                  </a:lnTo>
                  <a:lnTo>
                    <a:pt x="10" y="7"/>
                  </a:lnTo>
                  <a:lnTo>
                    <a:pt x="6" y="7"/>
                  </a:lnTo>
                  <a:lnTo>
                    <a:pt x="3" y="7"/>
                  </a:lnTo>
                  <a:lnTo>
                    <a:pt x="0" y="7"/>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90" name="Freeform 1342"/>
            <p:cNvSpPr>
              <a:spLocks/>
            </p:cNvSpPr>
            <p:nvPr/>
          </p:nvSpPr>
          <p:spPr bwMode="auto">
            <a:xfrm>
              <a:off x="1504" y="2391"/>
              <a:ext cx="53" cy="15"/>
            </a:xfrm>
            <a:custGeom>
              <a:avLst/>
              <a:gdLst>
                <a:gd name="T0" fmla="*/ 0 w 53"/>
                <a:gd name="T1" fmla="*/ 9 h 15"/>
                <a:gd name="T2" fmla="*/ 0 w 53"/>
                <a:gd name="T3" fmla="*/ 9 h 15"/>
                <a:gd name="T4" fmla="*/ 3 w 53"/>
                <a:gd name="T5" fmla="*/ 9 h 15"/>
                <a:gd name="T6" fmla="*/ 6 w 53"/>
                <a:gd name="T7" fmla="*/ 4 h 15"/>
                <a:gd name="T8" fmla="*/ 10 w 53"/>
                <a:gd name="T9" fmla="*/ 4 h 15"/>
                <a:gd name="T10" fmla="*/ 14 w 53"/>
                <a:gd name="T11" fmla="*/ 4 h 15"/>
                <a:gd name="T12" fmla="*/ 18 w 53"/>
                <a:gd name="T13" fmla="*/ 4 h 15"/>
                <a:gd name="T14" fmla="*/ 21 w 53"/>
                <a:gd name="T15" fmla="*/ 0 h 15"/>
                <a:gd name="T16" fmla="*/ 24 w 53"/>
                <a:gd name="T17" fmla="*/ 0 h 15"/>
                <a:gd name="T18" fmla="*/ 28 w 53"/>
                <a:gd name="T19" fmla="*/ 0 h 15"/>
                <a:gd name="T20" fmla="*/ 32 w 53"/>
                <a:gd name="T21" fmla="*/ 0 h 15"/>
                <a:gd name="T22" fmla="*/ 36 w 53"/>
                <a:gd name="T23" fmla="*/ 0 h 15"/>
                <a:gd name="T24" fmla="*/ 39 w 53"/>
                <a:gd name="T25" fmla="*/ 0 h 15"/>
                <a:gd name="T26" fmla="*/ 41 w 53"/>
                <a:gd name="T27" fmla="*/ 0 h 15"/>
                <a:gd name="T28" fmla="*/ 45 w 53"/>
                <a:gd name="T29" fmla="*/ 0 h 15"/>
                <a:gd name="T30" fmla="*/ 47 w 53"/>
                <a:gd name="T31" fmla="*/ 0 h 15"/>
                <a:gd name="T32" fmla="*/ 50 w 53"/>
                <a:gd name="T33" fmla="*/ 4 h 15"/>
                <a:gd name="T34" fmla="*/ 52 w 53"/>
                <a:gd name="T35" fmla="*/ 9 h 15"/>
                <a:gd name="T36" fmla="*/ 50 w 53"/>
                <a:gd name="T37" fmla="*/ 9 h 15"/>
                <a:gd name="T38" fmla="*/ 47 w 53"/>
                <a:gd name="T39" fmla="*/ 9 h 15"/>
                <a:gd name="T40" fmla="*/ 45 w 53"/>
                <a:gd name="T41" fmla="*/ 9 h 15"/>
                <a:gd name="T42" fmla="*/ 42 w 53"/>
                <a:gd name="T43" fmla="*/ 14 h 15"/>
                <a:gd name="T44" fmla="*/ 39 w 53"/>
                <a:gd name="T45" fmla="*/ 14 h 15"/>
                <a:gd name="T46" fmla="*/ 36 w 53"/>
                <a:gd name="T47" fmla="*/ 14 h 15"/>
                <a:gd name="T48" fmla="*/ 32 w 53"/>
                <a:gd name="T49" fmla="*/ 14 h 15"/>
                <a:gd name="T50" fmla="*/ 28 w 53"/>
                <a:gd name="T51" fmla="*/ 9 h 15"/>
                <a:gd name="T52" fmla="*/ 24 w 53"/>
                <a:gd name="T53" fmla="*/ 9 h 15"/>
                <a:gd name="T54" fmla="*/ 21 w 53"/>
                <a:gd name="T55" fmla="*/ 9 h 15"/>
                <a:gd name="T56" fmla="*/ 18 w 53"/>
                <a:gd name="T57" fmla="*/ 9 h 15"/>
                <a:gd name="T58" fmla="*/ 14 w 53"/>
                <a:gd name="T59" fmla="*/ 9 h 15"/>
                <a:gd name="T60" fmla="*/ 10 w 53"/>
                <a:gd name="T61" fmla="*/ 9 h 15"/>
                <a:gd name="T62" fmla="*/ 6 w 53"/>
                <a:gd name="T63" fmla="*/ 9 h 15"/>
                <a:gd name="T64" fmla="*/ 3 w 53"/>
                <a:gd name="T65" fmla="*/ 9 h 15"/>
                <a:gd name="T66" fmla="*/ 0 w 53"/>
                <a:gd name="T6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15">
                  <a:moveTo>
                    <a:pt x="0" y="9"/>
                  </a:moveTo>
                  <a:lnTo>
                    <a:pt x="0" y="9"/>
                  </a:lnTo>
                  <a:lnTo>
                    <a:pt x="3" y="9"/>
                  </a:lnTo>
                  <a:lnTo>
                    <a:pt x="6" y="4"/>
                  </a:lnTo>
                  <a:lnTo>
                    <a:pt x="10" y="4"/>
                  </a:lnTo>
                  <a:lnTo>
                    <a:pt x="14" y="4"/>
                  </a:lnTo>
                  <a:lnTo>
                    <a:pt x="18" y="4"/>
                  </a:lnTo>
                  <a:lnTo>
                    <a:pt x="21" y="0"/>
                  </a:lnTo>
                  <a:lnTo>
                    <a:pt x="24" y="0"/>
                  </a:lnTo>
                  <a:lnTo>
                    <a:pt x="28" y="0"/>
                  </a:lnTo>
                  <a:lnTo>
                    <a:pt x="32" y="0"/>
                  </a:lnTo>
                  <a:lnTo>
                    <a:pt x="36" y="0"/>
                  </a:lnTo>
                  <a:lnTo>
                    <a:pt x="39" y="0"/>
                  </a:lnTo>
                  <a:lnTo>
                    <a:pt x="41" y="0"/>
                  </a:lnTo>
                  <a:lnTo>
                    <a:pt x="45" y="0"/>
                  </a:lnTo>
                  <a:lnTo>
                    <a:pt x="47" y="0"/>
                  </a:lnTo>
                  <a:lnTo>
                    <a:pt x="50" y="4"/>
                  </a:lnTo>
                  <a:lnTo>
                    <a:pt x="52" y="9"/>
                  </a:lnTo>
                  <a:lnTo>
                    <a:pt x="50" y="9"/>
                  </a:lnTo>
                  <a:lnTo>
                    <a:pt x="47" y="9"/>
                  </a:lnTo>
                  <a:lnTo>
                    <a:pt x="45" y="9"/>
                  </a:lnTo>
                  <a:lnTo>
                    <a:pt x="42" y="14"/>
                  </a:lnTo>
                  <a:lnTo>
                    <a:pt x="39" y="14"/>
                  </a:lnTo>
                  <a:lnTo>
                    <a:pt x="36" y="14"/>
                  </a:lnTo>
                  <a:lnTo>
                    <a:pt x="32" y="14"/>
                  </a:lnTo>
                  <a:lnTo>
                    <a:pt x="28" y="9"/>
                  </a:lnTo>
                  <a:lnTo>
                    <a:pt x="24" y="9"/>
                  </a:lnTo>
                  <a:lnTo>
                    <a:pt x="21" y="9"/>
                  </a:lnTo>
                  <a:lnTo>
                    <a:pt x="18" y="9"/>
                  </a:lnTo>
                  <a:lnTo>
                    <a:pt x="14" y="9"/>
                  </a:lnTo>
                  <a:lnTo>
                    <a:pt x="10" y="9"/>
                  </a:lnTo>
                  <a:lnTo>
                    <a:pt x="6" y="9"/>
                  </a:lnTo>
                  <a:lnTo>
                    <a:pt x="3" y="9"/>
                  </a:lnTo>
                  <a:lnTo>
                    <a:pt x="0" y="9"/>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791" name="Group 1343"/>
          <p:cNvGrpSpPr>
            <a:grpSpLocks/>
          </p:cNvGrpSpPr>
          <p:nvPr/>
        </p:nvGrpSpPr>
        <p:grpSpPr bwMode="auto">
          <a:xfrm>
            <a:off x="6200775" y="2863850"/>
            <a:ext cx="2095500" cy="555625"/>
            <a:chOff x="3906" y="2179"/>
            <a:chExt cx="1320" cy="350"/>
          </a:xfrm>
        </p:grpSpPr>
        <p:grpSp>
          <p:nvGrpSpPr>
            <p:cNvPr id="361792" name="Group 1344"/>
            <p:cNvGrpSpPr>
              <a:grpSpLocks/>
            </p:cNvGrpSpPr>
            <p:nvPr/>
          </p:nvGrpSpPr>
          <p:grpSpPr bwMode="auto">
            <a:xfrm>
              <a:off x="3906" y="2179"/>
              <a:ext cx="1285" cy="304"/>
              <a:chOff x="3906" y="2179"/>
              <a:chExt cx="1285" cy="304"/>
            </a:xfrm>
          </p:grpSpPr>
          <p:sp>
            <p:nvSpPr>
              <p:cNvPr id="361793" name="Freeform 1345"/>
              <p:cNvSpPr>
                <a:spLocks/>
              </p:cNvSpPr>
              <p:nvPr/>
            </p:nvSpPr>
            <p:spPr bwMode="auto">
              <a:xfrm>
                <a:off x="3906" y="2179"/>
                <a:ext cx="1285" cy="304"/>
              </a:xfrm>
              <a:custGeom>
                <a:avLst/>
                <a:gdLst>
                  <a:gd name="T0" fmla="*/ 1220 w 1285"/>
                  <a:gd name="T1" fmla="*/ 0 h 304"/>
                  <a:gd name="T2" fmla="*/ 1046 w 1285"/>
                  <a:gd name="T3" fmla="*/ 177 h 304"/>
                  <a:gd name="T4" fmla="*/ 1031 w 1285"/>
                  <a:gd name="T5" fmla="*/ 185 h 304"/>
                  <a:gd name="T6" fmla="*/ 494 w 1285"/>
                  <a:gd name="T7" fmla="*/ 185 h 304"/>
                  <a:gd name="T8" fmla="*/ 124 w 1285"/>
                  <a:gd name="T9" fmla="*/ 179 h 304"/>
                  <a:gd name="T10" fmla="*/ 107 w 1285"/>
                  <a:gd name="T11" fmla="*/ 179 h 304"/>
                  <a:gd name="T12" fmla="*/ 89 w 1285"/>
                  <a:gd name="T13" fmla="*/ 185 h 304"/>
                  <a:gd name="T14" fmla="*/ 74 w 1285"/>
                  <a:gd name="T15" fmla="*/ 191 h 304"/>
                  <a:gd name="T16" fmla="*/ 60 w 1285"/>
                  <a:gd name="T17" fmla="*/ 198 h 304"/>
                  <a:gd name="T18" fmla="*/ 49 w 1285"/>
                  <a:gd name="T19" fmla="*/ 207 h 304"/>
                  <a:gd name="T20" fmla="*/ 37 w 1285"/>
                  <a:gd name="T21" fmla="*/ 222 h 304"/>
                  <a:gd name="T22" fmla="*/ 25 w 1285"/>
                  <a:gd name="T23" fmla="*/ 228 h 304"/>
                  <a:gd name="T24" fmla="*/ 15 w 1285"/>
                  <a:gd name="T25" fmla="*/ 234 h 304"/>
                  <a:gd name="T26" fmla="*/ 7 w 1285"/>
                  <a:gd name="T27" fmla="*/ 240 h 304"/>
                  <a:gd name="T28" fmla="*/ 2 w 1285"/>
                  <a:gd name="T29" fmla="*/ 247 h 304"/>
                  <a:gd name="T30" fmla="*/ 0 w 1285"/>
                  <a:gd name="T31" fmla="*/ 252 h 304"/>
                  <a:gd name="T32" fmla="*/ 1 w 1285"/>
                  <a:gd name="T33" fmla="*/ 258 h 304"/>
                  <a:gd name="T34" fmla="*/ 6 w 1285"/>
                  <a:gd name="T35" fmla="*/ 265 h 304"/>
                  <a:gd name="T36" fmla="*/ 15 w 1285"/>
                  <a:gd name="T37" fmla="*/ 273 h 304"/>
                  <a:gd name="T38" fmla="*/ 35 w 1285"/>
                  <a:gd name="T39" fmla="*/ 279 h 304"/>
                  <a:gd name="T40" fmla="*/ 54 w 1285"/>
                  <a:gd name="T41" fmla="*/ 283 h 304"/>
                  <a:gd name="T42" fmla="*/ 81 w 1285"/>
                  <a:gd name="T43" fmla="*/ 286 h 304"/>
                  <a:gd name="T44" fmla="*/ 113 w 1285"/>
                  <a:gd name="T45" fmla="*/ 289 h 304"/>
                  <a:gd name="T46" fmla="*/ 229 w 1285"/>
                  <a:gd name="T47" fmla="*/ 290 h 304"/>
                  <a:gd name="T48" fmla="*/ 794 w 1285"/>
                  <a:gd name="T49" fmla="*/ 302 h 304"/>
                  <a:gd name="T50" fmla="*/ 940 w 1285"/>
                  <a:gd name="T51" fmla="*/ 303 h 304"/>
                  <a:gd name="T52" fmla="*/ 1021 w 1285"/>
                  <a:gd name="T53" fmla="*/ 295 h 304"/>
                  <a:gd name="T54" fmla="*/ 1068 w 1285"/>
                  <a:gd name="T55" fmla="*/ 289 h 304"/>
                  <a:gd name="T56" fmla="*/ 1100 w 1285"/>
                  <a:gd name="T57" fmla="*/ 283 h 304"/>
                  <a:gd name="T58" fmla="*/ 1215 w 1285"/>
                  <a:gd name="T59" fmla="*/ 254 h 304"/>
                  <a:gd name="T60" fmla="*/ 1274 w 1285"/>
                  <a:gd name="T61" fmla="*/ 234 h 304"/>
                  <a:gd name="T62" fmla="*/ 1247 w 1285"/>
                  <a:gd name="T63" fmla="*/ 220 h 304"/>
                  <a:gd name="T64" fmla="*/ 1232 w 1285"/>
                  <a:gd name="T65" fmla="*/ 143 h 304"/>
                  <a:gd name="T66" fmla="*/ 1284 w 1285"/>
                  <a:gd name="T6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5" h="304">
                    <a:moveTo>
                      <a:pt x="1284" y="0"/>
                    </a:moveTo>
                    <a:lnTo>
                      <a:pt x="1220" y="0"/>
                    </a:lnTo>
                    <a:lnTo>
                      <a:pt x="1051" y="173"/>
                    </a:lnTo>
                    <a:lnTo>
                      <a:pt x="1046" y="177"/>
                    </a:lnTo>
                    <a:lnTo>
                      <a:pt x="1039" y="182"/>
                    </a:lnTo>
                    <a:lnTo>
                      <a:pt x="1031" y="185"/>
                    </a:lnTo>
                    <a:lnTo>
                      <a:pt x="704" y="187"/>
                    </a:lnTo>
                    <a:lnTo>
                      <a:pt x="494" y="185"/>
                    </a:lnTo>
                    <a:lnTo>
                      <a:pt x="133" y="177"/>
                    </a:lnTo>
                    <a:lnTo>
                      <a:pt x="124" y="179"/>
                    </a:lnTo>
                    <a:lnTo>
                      <a:pt x="116" y="179"/>
                    </a:lnTo>
                    <a:lnTo>
                      <a:pt x="107" y="179"/>
                    </a:lnTo>
                    <a:lnTo>
                      <a:pt x="98" y="182"/>
                    </a:lnTo>
                    <a:lnTo>
                      <a:pt x="89" y="185"/>
                    </a:lnTo>
                    <a:lnTo>
                      <a:pt x="81" y="188"/>
                    </a:lnTo>
                    <a:lnTo>
                      <a:pt x="74" y="191"/>
                    </a:lnTo>
                    <a:lnTo>
                      <a:pt x="67" y="195"/>
                    </a:lnTo>
                    <a:lnTo>
                      <a:pt x="60" y="198"/>
                    </a:lnTo>
                    <a:lnTo>
                      <a:pt x="54" y="202"/>
                    </a:lnTo>
                    <a:lnTo>
                      <a:pt x="49" y="207"/>
                    </a:lnTo>
                    <a:lnTo>
                      <a:pt x="42" y="213"/>
                    </a:lnTo>
                    <a:lnTo>
                      <a:pt x="37" y="222"/>
                    </a:lnTo>
                    <a:lnTo>
                      <a:pt x="32" y="224"/>
                    </a:lnTo>
                    <a:lnTo>
                      <a:pt x="25" y="228"/>
                    </a:lnTo>
                    <a:lnTo>
                      <a:pt x="18" y="232"/>
                    </a:lnTo>
                    <a:lnTo>
                      <a:pt x="15" y="234"/>
                    </a:lnTo>
                    <a:lnTo>
                      <a:pt x="11" y="237"/>
                    </a:lnTo>
                    <a:lnTo>
                      <a:pt x="7" y="240"/>
                    </a:lnTo>
                    <a:lnTo>
                      <a:pt x="5" y="243"/>
                    </a:lnTo>
                    <a:lnTo>
                      <a:pt x="2" y="247"/>
                    </a:lnTo>
                    <a:lnTo>
                      <a:pt x="1" y="250"/>
                    </a:lnTo>
                    <a:lnTo>
                      <a:pt x="0" y="252"/>
                    </a:lnTo>
                    <a:lnTo>
                      <a:pt x="0" y="254"/>
                    </a:lnTo>
                    <a:lnTo>
                      <a:pt x="1" y="258"/>
                    </a:lnTo>
                    <a:lnTo>
                      <a:pt x="2" y="262"/>
                    </a:lnTo>
                    <a:lnTo>
                      <a:pt x="6" y="265"/>
                    </a:lnTo>
                    <a:lnTo>
                      <a:pt x="10" y="268"/>
                    </a:lnTo>
                    <a:lnTo>
                      <a:pt x="15" y="273"/>
                    </a:lnTo>
                    <a:lnTo>
                      <a:pt x="24" y="276"/>
                    </a:lnTo>
                    <a:lnTo>
                      <a:pt x="35" y="279"/>
                    </a:lnTo>
                    <a:lnTo>
                      <a:pt x="44" y="281"/>
                    </a:lnTo>
                    <a:lnTo>
                      <a:pt x="54" y="283"/>
                    </a:lnTo>
                    <a:lnTo>
                      <a:pt x="67" y="284"/>
                    </a:lnTo>
                    <a:lnTo>
                      <a:pt x="81" y="286"/>
                    </a:lnTo>
                    <a:lnTo>
                      <a:pt x="99" y="287"/>
                    </a:lnTo>
                    <a:lnTo>
                      <a:pt x="113" y="289"/>
                    </a:lnTo>
                    <a:lnTo>
                      <a:pt x="143" y="289"/>
                    </a:lnTo>
                    <a:lnTo>
                      <a:pt x="229" y="290"/>
                    </a:lnTo>
                    <a:lnTo>
                      <a:pt x="414" y="292"/>
                    </a:lnTo>
                    <a:lnTo>
                      <a:pt x="794" y="302"/>
                    </a:lnTo>
                    <a:lnTo>
                      <a:pt x="814" y="303"/>
                    </a:lnTo>
                    <a:lnTo>
                      <a:pt x="940" y="303"/>
                    </a:lnTo>
                    <a:lnTo>
                      <a:pt x="970" y="300"/>
                    </a:lnTo>
                    <a:lnTo>
                      <a:pt x="1021" y="295"/>
                    </a:lnTo>
                    <a:lnTo>
                      <a:pt x="1048" y="292"/>
                    </a:lnTo>
                    <a:lnTo>
                      <a:pt x="1068" y="289"/>
                    </a:lnTo>
                    <a:lnTo>
                      <a:pt x="1085" y="287"/>
                    </a:lnTo>
                    <a:lnTo>
                      <a:pt x="1100" y="283"/>
                    </a:lnTo>
                    <a:lnTo>
                      <a:pt x="1120" y="279"/>
                    </a:lnTo>
                    <a:lnTo>
                      <a:pt x="1215" y="254"/>
                    </a:lnTo>
                    <a:lnTo>
                      <a:pt x="1237" y="247"/>
                    </a:lnTo>
                    <a:lnTo>
                      <a:pt x="1274" y="234"/>
                    </a:lnTo>
                    <a:lnTo>
                      <a:pt x="1274" y="227"/>
                    </a:lnTo>
                    <a:lnTo>
                      <a:pt x="1247" y="220"/>
                    </a:lnTo>
                    <a:lnTo>
                      <a:pt x="1211" y="202"/>
                    </a:lnTo>
                    <a:lnTo>
                      <a:pt x="1232" y="143"/>
                    </a:lnTo>
                    <a:lnTo>
                      <a:pt x="1252" y="88"/>
                    </a:lnTo>
                    <a:lnTo>
                      <a:pt x="1284" y="0"/>
                    </a:lnTo>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794" name="Group 1346"/>
              <p:cNvGrpSpPr>
                <a:grpSpLocks/>
              </p:cNvGrpSpPr>
              <p:nvPr/>
            </p:nvGrpSpPr>
            <p:grpSpPr bwMode="auto">
              <a:xfrm>
                <a:off x="4014" y="2379"/>
                <a:ext cx="952" cy="51"/>
                <a:chOff x="4014" y="2379"/>
                <a:chExt cx="952" cy="51"/>
              </a:xfrm>
            </p:grpSpPr>
            <p:sp>
              <p:nvSpPr>
                <p:cNvPr id="361795" name="Freeform 1347"/>
                <p:cNvSpPr>
                  <a:spLocks/>
                </p:cNvSpPr>
                <p:nvPr/>
              </p:nvSpPr>
              <p:spPr bwMode="auto">
                <a:xfrm>
                  <a:off x="4014" y="2379"/>
                  <a:ext cx="23" cy="48"/>
                </a:xfrm>
                <a:custGeom>
                  <a:avLst/>
                  <a:gdLst>
                    <a:gd name="T0" fmla="*/ 22 w 23"/>
                    <a:gd name="T1" fmla="*/ 0 h 48"/>
                    <a:gd name="T2" fmla="*/ 3 w 23"/>
                    <a:gd name="T3" fmla="*/ 0 h 48"/>
                    <a:gd name="T4" fmla="*/ 2 w 23"/>
                    <a:gd name="T5" fmla="*/ 1 h 48"/>
                    <a:gd name="T6" fmla="*/ 1 w 23"/>
                    <a:gd name="T7" fmla="*/ 5 h 48"/>
                    <a:gd name="T8" fmla="*/ 1 w 23"/>
                    <a:gd name="T9" fmla="*/ 8 h 48"/>
                    <a:gd name="T10" fmla="*/ 0 w 23"/>
                    <a:gd name="T11" fmla="*/ 13 h 48"/>
                    <a:gd name="T12" fmla="*/ 1 w 23"/>
                    <a:gd name="T13" fmla="*/ 36 h 48"/>
                    <a:gd name="T14" fmla="*/ 1 w 23"/>
                    <a:gd name="T15" fmla="*/ 42 h 48"/>
                    <a:gd name="T16" fmla="*/ 3 w 23"/>
                    <a:gd name="T17" fmla="*/ 47 h 48"/>
                    <a:gd name="T18" fmla="*/ 22 w 23"/>
                    <a:gd name="T19" fmla="*/ 47 h 48"/>
                    <a:gd name="T20" fmla="*/ 22 w 23"/>
                    <a:gd name="T21" fmla="*/ 42 h 48"/>
                    <a:gd name="T22" fmla="*/ 21 w 23"/>
                    <a:gd name="T23" fmla="*/ 37 h 48"/>
                    <a:gd name="T24" fmla="*/ 20 w 23"/>
                    <a:gd name="T25" fmla="*/ 13 h 48"/>
                    <a:gd name="T26" fmla="*/ 20 w 23"/>
                    <a:gd name="T27" fmla="*/ 8 h 48"/>
                    <a:gd name="T28" fmla="*/ 21 w 23"/>
                    <a:gd name="T29" fmla="*/ 3 h 48"/>
                    <a:gd name="T30" fmla="*/ 22 w 23"/>
                    <a:gd name="T31" fmla="*/ 1 h 48"/>
                    <a:gd name="T32" fmla="*/ 22 w 23"/>
                    <a:gd name="T3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8">
                      <a:moveTo>
                        <a:pt x="22" y="0"/>
                      </a:moveTo>
                      <a:lnTo>
                        <a:pt x="3" y="0"/>
                      </a:lnTo>
                      <a:lnTo>
                        <a:pt x="2" y="1"/>
                      </a:lnTo>
                      <a:lnTo>
                        <a:pt x="1" y="5"/>
                      </a:lnTo>
                      <a:lnTo>
                        <a:pt x="1" y="8"/>
                      </a:lnTo>
                      <a:lnTo>
                        <a:pt x="0" y="13"/>
                      </a:lnTo>
                      <a:lnTo>
                        <a:pt x="1" y="36"/>
                      </a:lnTo>
                      <a:lnTo>
                        <a:pt x="1" y="42"/>
                      </a:lnTo>
                      <a:lnTo>
                        <a:pt x="3" y="47"/>
                      </a:lnTo>
                      <a:lnTo>
                        <a:pt x="22" y="47"/>
                      </a:lnTo>
                      <a:lnTo>
                        <a:pt x="22" y="42"/>
                      </a:lnTo>
                      <a:lnTo>
                        <a:pt x="21" y="37"/>
                      </a:lnTo>
                      <a:lnTo>
                        <a:pt x="20" y="13"/>
                      </a:lnTo>
                      <a:lnTo>
                        <a:pt x="20" y="8"/>
                      </a:lnTo>
                      <a:lnTo>
                        <a:pt x="21" y="3"/>
                      </a:lnTo>
                      <a:lnTo>
                        <a:pt x="22" y="1"/>
                      </a:lnTo>
                      <a:lnTo>
                        <a:pt x="22" y="0"/>
                      </a:lnTo>
                    </a:path>
                  </a:pathLst>
                </a:custGeom>
                <a:solidFill>
                  <a:srgbClr val="BFBFB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96" name="Freeform 1348"/>
                <p:cNvSpPr>
                  <a:spLocks/>
                </p:cNvSpPr>
                <p:nvPr/>
              </p:nvSpPr>
              <p:spPr bwMode="auto">
                <a:xfrm>
                  <a:off x="4272" y="2380"/>
                  <a:ext cx="24" cy="50"/>
                </a:xfrm>
                <a:custGeom>
                  <a:avLst/>
                  <a:gdLst>
                    <a:gd name="T0" fmla="*/ 23 w 24"/>
                    <a:gd name="T1" fmla="*/ 0 h 50"/>
                    <a:gd name="T2" fmla="*/ 4 w 24"/>
                    <a:gd name="T3" fmla="*/ 0 h 50"/>
                    <a:gd name="T4" fmla="*/ 2 w 24"/>
                    <a:gd name="T5" fmla="*/ 3 h 50"/>
                    <a:gd name="T6" fmla="*/ 2 w 24"/>
                    <a:gd name="T7" fmla="*/ 5 h 50"/>
                    <a:gd name="T8" fmla="*/ 2 w 24"/>
                    <a:gd name="T9" fmla="*/ 9 h 50"/>
                    <a:gd name="T10" fmla="*/ 0 w 24"/>
                    <a:gd name="T11" fmla="*/ 13 h 50"/>
                    <a:gd name="T12" fmla="*/ 2 w 24"/>
                    <a:gd name="T13" fmla="*/ 38 h 50"/>
                    <a:gd name="T14" fmla="*/ 2 w 24"/>
                    <a:gd name="T15" fmla="*/ 43 h 50"/>
                    <a:gd name="T16" fmla="*/ 4 w 24"/>
                    <a:gd name="T17" fmla="*/ 49 h 50"/>
                    <a:gd name="T18" fmla="*/ 23 w 24"/>
                    <a:gd name="T19" fmla="*/ 49 h 50"/>
                    <a:gd name="T20" fmla="*/ 23 w 24"/>
                    <a:gd name="T21" fmla="*/ 44 h 50"/>
                    <a:gd name="T22" fmla="*/ 22 w 24"/>
                    <a:gd name="T23" fmla="*/ 38 h 50"/>
                    <a:gd name="T24" fmla="*/ 21 w 24"/>
                    <a:gd name="T25" fmla="*/ 13 h 50"/>
                    <a:gd name="T26" fmla="*/ 21 w 24"/>
                    <a:gd name="T27" fmla="*/ 9 h 50"/>
                    <a:gd name="T28" fmla="*/ 22 w 24"/>
                    <a:gd name="T29" fmla="*/ 5 h 50"/>
                    <a:gd name="T30" fmla="*/ 23 w 24"/>
                    <a:gd name="T31" fmla="*/ 3 h 50"/>
                    <a:gd name="T32" fmla="*/ 23 w 24"/>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50">
                      <a:moveTo>
                        <a:pt x="23" y="0"/>
                      </a:moveTo>
                      <a:lnTo>
                        <a:pt x="4" y="0"/>
                      </a:lnTo>
                      <a:lnTo>
                        <a:pt x="2" y="3"/>
                      </a:lnTo>
                      <a:lnTo>
                        <a:pt x="2" y="5"/>
                      </a:lnTo>
                      <a:lnTo>
                        <a:pt x="2" y="9"/>
                      </a:lnTo>
                      <a:lnTo>
                        <a:pt x="0" y="13"/>
                      </a:lnTo>
                      <a:lnTo>
                        <a:pt x="2" y="38"/>
                      </a:lnTo>
                      <a:lnTo>
                        <a:pt x="2" y="43"/>
                      </a:lnTo>
                      <a:lnTo>
                        <a:pt x="4" y="49"/>
                      </a:lnTo>
                      <a:lnTo>
                        <a:pt x="23" y="49"/>
                      </a:lnTo>
                      <a:lnTo>
                        <a:pt x="23" y="44"/>
                      </a:lnTo>
                      <a:lnTo>
                        <a:pt x="22" y="38"/>
                      </a:lnTo>
                      <a:lnTo>
                        <a:pt x="21" y="13"/>
                      </a:lnTo>
                      <a:lnTo>
                        <a:pt x="21" y="9"/>
                      </a:lnTo>
                      <a:lnTo>
                        <a:pt x="22" y="5"/>
                      </a:lnTo>
                      <a:lnTo>
                        <a:pt x="23" y="3"/>
                      </a:lnTo>
                      <a:lnTo>
                        <a:pt x="23" y="0"/>
                      </a:lnTo>
                    </a:path>
                  </a:pathLst>
                </a:custGeom>
                <a:solidFill>
                  <a:srgbClr val="BFBFB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97" name="Freeform 1349"/>
                <p:cNvSpPr>
                  <a:spLocks/>
                </p:cNvSpPr>
                <p:nvPr/>
              </p:nvSpPr>
              <p:spPr bwMode="auto">
                <a:xfrm>
                  <a:off x="4711" y="2382"/>
                  <a:ext cx="24" cy="45"/>
                </a:xfrm>
                <a:custGeom>
                  <a:avLst/>
                  <a:gdLst>
                    <a:gd name="T0" fmla="*/ 23 w 24"/>
                    <a:gd name="T1" fmla="*/ 0 h 45"/>
                    <a:gd name="T2" fmla="*/ 2 w 24"/>
                    <a:gd name="T3" fmla="*/ 0 h 45"/>
                    <a:gd name="T4" fmla="*/ 2 w 24"/>
                    <a:gd name="T5" fmla="*/ 3 h 45"/>
                    <a:gd name="T6" fmla="*/ 2 w 24"/>
                    <a:gd name="T7" fmla="*/ 5 h 45"/>
                    <a:gd name="T8" fmla="*/ 0 w 24"/>
                    <a:gd name="T9" fmla="*/ 8 h 45"/>
                    <a:gd name="T10" fmla="*/ 0 w 24"/>
                    <a:gd name="T11" fmla="*/ 13 h 45"/>
                    <a:gd name="T12" fmla="*/ 2 w 24"/>
                    <a:gd name="T13" fmla="*/ 39 h 45"/>
                    <a:gd name="T14" fmla="*/ 2 w 24"/>
                    <a:gd name="T15" fmla="*/ 44 h 45"/>
                    <a:gd name="T16" fmla="*/ 22 w 24"/>
                    <a:gd name="T17" fmla="*/ 44 h 45"/>
                    <a:gd name="T18" fmla="*/ 21 w 24"/>
                    <a:gd name="T19" fmla="*/ 39 h 45"/>
                    <a:gd name="T20" fmla="*/ 21 w 24"/>
                    <a:gd name="T21" fmla="*/ 13 h 45"/>
                    <a:gd name="T22" fmla="*/ 21 w 24"/>
                    <a:gd name="T23" fmla="*/ 8 h 45"/>
                    <a:gd name="T24" fmla="*/ 22 w 24"/>
                    <a:gd name="T25" fmla="*/ 5 h 45"/>
                    <a:gd name="T26" fmla="*/ 22 w 24"/>
                    <a:gd name="T27" fmla="*/ 3 h 45"/>
                    <a:gd name="T28" fmla="*/ 23 w 24"/>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45">
                      <a:moveTo>
                        <a:pt x="23" y="0"/>
                      </a:moveTo>
                      <a:lnTo>
                        <a:pt x="2" y="0"/>
                      </a:lnTo>
                      <a:lnTo>
                        <a:pt x="2" y="3"/>
                      </a:lnTo>
                      <a:lnTo>
                        <a:pt x="2" y="5"/>
                      </a:lnTo>
                      <a:lnTo>
                        <a:pt x="0" y="8"/>
                      </a:lnTo>
                      <a:lnTo>
                        <a:pt x="0" y="13"/>
                      </a:lnTo>
                      <a:lnTo>
                        <a:pt x="2" y="39"/>
                      </a:lnTo>
                      <a:lnTo>
                        <a:pt x="2" y="44"/>
                      </a:lnTo>
                      <a:lnTo>
                        <a:pt x="22" y="44"/>
                      </a:lnTo>
                      <a:lnTo>
                        <a:pt x="21" y="39"/>
                      </a:lnTo>
                      <a:lnTo>
                        <a:pt x="21" y="13"/>
                      </a:lnTo>
                      <a:lnTo>
                        <a:pt x="21" y="8"/>
                      </a:lnTo>
                      <a:lnTo>
                        <a:pt x="22" y="5"/>
                      </a:lnTo>
                      <a:lnTo>
                        <a:pt x="22" y="3"/>
                      </a:lnTo>
                      <a:lnTo>
                        <a:pt x="23" y="0"/>
                      </a:lnTo>
                    </a:path>
                  </a:pathLst>
                </a:custGeom>
                <a:solidFill>
                  <a:srgbClr val="BFBFB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798" name="Freeform 1350"/>
                <p:cNvSpPr>
                  <a:spLocks/>
                </p:cNvSpPr>
                <p:nvPr/>
              </p:nvSpPr>
              <p:spPr bwMode="auto">
                <a:xfrm>
                  <a:off x="4942" y="2387"/>
                  <a:ext cx="24" cy="43"/>
                </a:xfrm>
                <a:custGeom>
                  <a:avLst/>
                  <a:gdLst>
                    <a:gd name="T0" fmla="*/ 0 w 24"/>
                    <a:gd name="T1" fmla="*/ 0 h 43"/>
                    <a:gd name="T2" fmla="*/ 19 w 24"/>
                    <a:gd name="T3" fmla="*/ 0 h 43"/>
                    <a:gd name="T4" fmla="*/ 21 w 24"/>
                    <a:gd name="T5" fmla="*/ 1 h 43"/>
                    <a:gd name="T6" fmla="*/ 22 w 24"/>
                    <a:gd name="T7" fmla="*/ 3 h 43"/>
                    <a:gd name="T8" fmla="*/ 22 w 24"/>
                    <a:gd name="T9" fmla="*/ 8 h 43"/>
                    <a:gd name="T10" fmla="*/ 23 w 24"/>
                    <a:gd name="T11" fmla="*/ 11 h 43"/>
                    <a:gd name="T12" fmla="*/ 22 w 24"/>
                    <a:gd name="T13" fmla="*/ 36 h 43"/>
                    <a:gd name="T14" fmla="*/ 22 w 24"/>
                    <a:gd name="T15" fmla="*/ 42 h 43"/>
                    <a:gd name="T16" fmla="*/ 2 w 24"/>
                    <a:gd name="T17" fmla="*/ 42 h 43"/>
                    <a:gd name="T18" fmla="*/ 2 w 24"/>
                    <a:gd name="T19" fmla="*/ 37 h 43"/>
                    <a:gd name="T20" fmla="*/ 2 w 24"/>
                    <a:gd name="T21" fmla="*/ 13 h 43"/>
                    <a:gd name="T22" fmla="*/ 2 w 24"/>
                    <a:gd name="T23" fmla="*/ 8 h 43"/>
                    <a:gd name="T24" fmla="*/ 2 w 24"/>
                    <a:gd name="T25" fmla="*/ 3 h 43"/>
                    <a:gd name="T26" fmla="*/ 0 w 24"/>
                    <a:gd name="T27" fmla="*/ 1 h 43"/>
                    <a:gd name="T28" fmla="*/ 0 w 24"/>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43">
                      <a:moveTo>
                        <a:pt x="0" y="0"/>
                      </a:moveTo>
                      <a:lnTo>
                        <a:pt x="19" y="0"/>
                      </a:lnTo>
                      <a:lnTo>
                        <a:pt x="21" y="1"/>
                      </a:lnTo>
                      <a:lnTo>
                        <a:pt x="22" y="3"/>
                      </a:lnTo>
                      <a:lnTo>
                        <a:pt x="22" y="8"/>
                      </a:lnTo>
                      <a:lnTo>
                        <a:pt x="23" y="11"/>
                      </a:lnTo>
                      <a:lnTo>
                        <a:pt x="22" y="36"/>
                      </a:lnTo>
                      <a:lnTo>
                        <a:pt x="22" y="42"/>
                      </a:lnTo>
                      <a:lnTo>
                        <a:pt x="2" y="42"/>
                      </a:lnTo>
                      <a:lnTo>
                        <a:pt x="2" y="37"/>
                      </a:lnTo>
                      <a:lnTo>
                        <a:pt x="2" y="13"/>
                      </a:lnTo>
                      <a:lnTo>
                        <a:pt x="2" y="8"/>
                      </a:lnTo>
                      <a:lnTo>
                        <a:pt x="2" y="3"/>
                      </a:lnTo>
                      <a:lnTo>
                        <a:pt x="0" y="1"/>
                      </a:lnTo>
                      <a:lnTo>
                        <a:pt x="0" y="0"/>
                      </a:lnTo>
                    </a:path>
                  </a:pathLst>
                </a:custGeom>
                <a:solidFill>
                  <a:srgbClr val="BFBFBF"/>
                </a:solidFill>
                <a:ln w="127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799" name="Group 1351"/>
              <p:cNvGrpSpPr>
                <a:grpSpLocks/>
              </p:cNvGrpSpPr>
              <p:nvPr/>
            </p:nvGrpSpPr>
            <p:grpSpPr bwMode="auto">
              <a:xfrm>
                <a:off x="4066" y="2392"/>
                <a:ext cx="873" cy="30"/>
                <a:chOff x="4066" y="2392"/>
                <a:chExt cx="873" cy="30"/>
              </a:xfrm>
            </p:grpSpPr>
            <p:grpSp>
              <p:nvGrpSpPr>
                <p:cNvPr id="361800" name="Group 1352"/>
                <p:cNvGrpSpPr>
                  <a:grpSpLocks/>
                </p:cNvGrpSpPr>
                <p:nvPr/>
              </p:nvGrpSpPr>
              <p:grpSpPr bwMode="auto">
                <a:xfrm>
                  <a:off x="4754" y="2403"/>
                  <a:ext cx="101" cy="18"/>
                  <a:chOff x="4754" y="2403"/>
                  <a:chExt cx="101" cy="18"/>
                </a:xfrm>
              </p:grpSpPr>
              <p:sp>
                <p:nvSpPr>
                  <p:cNvPr id="361801" name="Oval 1353"/>
                  <p:cNvSpPr>
                    <a:spLocks noChangeArrowheads="1"/>
                  </p:cNvSpPr>
                  <p:nvPr/>
                </p:nvSpPr>
                <p:spPr bwMode="auto">
                  <a:xfrm>
                    <a:off x="4754" y="240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2" name="Oval 1354"/>
                  <p:cNvSpPr>
                    <a:spLocks noChangeArrowheads="1"/>
                  </p:cNvSpPr>
                  <p:nvPr/>
                </p:nvSpPr>
                <p:spPr bwMode="auto">
                  <a:xfrm>
                    <a:off x="4768" y="240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3" name="Oval 1355"/>
                  <p:cNvSpPr>
                    <a:spLocks noChangeArrowheads="1"/>
                  </p:cNvSpPr>
                  <p:nvPr/>
                </p:nvSpPr>
                <p:spPr bwMode="auto">
                  <a:xfrm>
                    <a:off x="4781" y="240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4" name="Oval 1356"/>
                  <p:cNvSpPr>
                    <a:spLocks noChangeArrowheads="1"/>
                  </p:cNvSpPr>
                  <p:nvPr/>
                </p:nvSpPr>
                <p:spPr bwMode="auto">
                  <a:xfrm>
                    <a:off x="4795" y="240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5" name="Oval 1357"/>
                  <p:cNvSpPr>
                    <a:spLocks noChangeArrowheads="1"/>
                  </p:cNvSpPr>
                  <p:nvPr/>
                </p:nvSpPr>
                <p:spPr bwMode="auto">
                  <a:xfrm>
                    <a:off x="4810" y="240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6" name="Oval 1358"/>
                  <p:cNvSpPr>
                    <a:spLocks noChangeArrowheads="1"/>
                  </p:cNvSpPr>
                  <p:nvPr/>
                </p:nvSpPr>
                <p:spPr bwMode="auto">
                  <a:xfrm>
                    <a:off x="4824" y="24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07" name="Oval 1359"/>
                  <p:cNvSpPr>
                    <a:spLocks noChangeArrowheads="1"/>
                  </p:cNvSpPr>
                  <p:nvPr/>
                </p:nvSpPr>
                <p:spPr bwMode="auto">
                  <a:xfrm>
                    <a:off x="4839" y="24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61808" name="Group 1360"/>
                <p:cNvGrpSpPr>
                  <a:grpSpLocks/>
                </p:cNvGrpSpPr>
                <p:nvPr/>
              </p:nvGrpSpPr>
              <p:grpSpPr bwMode="auto">
                <a:xfrm>
                  <a:off x="4066" y="2392"/>
                  <a:ext cx="355" cy="22"/>
                  <a:chOff x="4066" y="2392"/>
                  <a:chExt cx="355" cy="22"/>
                </a:xfrm>
              </p:grpSpPr>
              <p:grpSp>
                <p:nvGrpSpPr>
                  <p:cNvPr id="361809" name="Group 1361"/>
                  <p:cNvGrpSpPr>
                    <a:grpSpLocks/>
                  </p:cNvGrpSpPr>
                  <p:nvPr/>
                </p:nvGrpSpPr>
                <p:grpSpPr bwMode="auto">
                  <a:xfrm>
                    <a:off x="4066" y="2392"/>
                    <a:ext cx="106" cy="17"/>
                    <a:chOff x="4066" y="2392"/>
                    <a:chExt cx="106" cy="17"/>
                  </a:xfrm>
                </p:grpSpPr>
                <p:sp>
                  <p:nvSpPr>
                    <p:cNvPr id="361810" name="Oval 1362"/>
                    <p:cNvSpPr>
                      <a:spLocks noChangeArrowheads="1"/>
                    </p:cNvSpPr>
                    <p:nvPr/>
                  </p:nvSpPr>
                  <p:spPr bwMode="auto">
                    <a:xfrm>
                      <a:off x="4066"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1" name="Oval 1363"/>
                    <p:cNvSpPr>
                      <a:spLocks noChangeArrowheads="1"/>
                    </p:cNvSpPr>
                    <p:nvPr/>
                  </p:nvSpPr>
                  <p:spPr bwMode="auto">
                    <a:xfrm>
                      <a:off x="4081"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2" name="Oval 1364"/>
                    <p:cNvSpPr>
                      <a:spLocks noChangeArrowheads="1"/>
                    </p:cNvSpPr>
                    <p:nvPr/>
                  </p:nvSpPr>
                  <p:spPr bwMode="auto">
                    <a:xfrm>
                      <a:off x="4095"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3" name="Oval 1365"/>
                    <p:cNvSpPr>
                      <a:spLocks noChangeArrowheads="1"/>
                    </p:cNvSpPr>
                    <p:nvPr/>
                  </p:nvSpPr>
                  <p:spPr bwMode="auto">
                    <a:xfrm>
                      <a:off x="4111"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4" name="Oval 1366"/>
                    <p:cNvSpPr>
                      <a:spLocks noChangeArrowheads="1"/>
                    </p:cNvSpPr>
                    <p:nvPr/>
                  </p:nvSpPr>
                  <p:spPr bwMode="auto">
                    <a:xfrm>
                      <a:off x="4127"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5" name="Oval 1367"/>
                    <p:cNvSpPr>
                      <a:spLocks noChangeArrowheads="1"/>
                    </p:cNvSpPr>
                    <p:nvPr/>
                  </p:nvSpPr>
                  <p:spPr bwMode="auto">
                    <a:xfrm>
                      <a:off x="4141" y="2392"/>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6" name="Oval 1368"/>
                    <p:cNvSpPr>
                      <a:spLocks noChangeArrowheads="1"/>
                    </p:cNvSpPr>
                    <p:nvPr/>
                  </p:nvSpPr>
                  <p:spPr bwMode="auto">
                    <a:xfrm>
                      <a:off x="4156" y="239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61817" name="Group 1369"/>
                  <p:cNvGrpSpPr>
                    <a:grpSpLocks/>
                  </p:cNvGrpSpPr>
                  <p:nvPr/>
                </p:nvGrpSpPr>
                <p:grpSpPr bwMode="auto">
                  <a:xfrm>
                    <a:off x="4170" y="2393"/>
                    <a:ext cx="105" cy="18"/>
                    <a:chOff x="4170" y="2393"/>
                    <a:chExt cx="105" cy="18"/>
                  </a:xfrm>
                </p:grpSpPr>
                <p:sp>
                  <p:nvSpPr>
                    <p:cNvPr id="361818" name="Oval 1370"/>
                    <p:cNvSpPr>
                      <a:spLocks noChangeArrowheads="1"/>
                    </p:cNvSpPr>
                    <p:nvPr/>
                  </p:nvSpPr>
                  <p:spPr bwMode="auto">
                    <a:xfrm>
                      <a:off x="4170" y="239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19" name="Oval 1371"/>
                    <p:cNvSpPr>
                      <a:spLocks noChangeArrowheads="1"/>
                    </p:cNvSpPr>
                    <p:nvPr/>
                  </p:nvSpPr>
                  <p:spPr bwMode="auto">
                    <a:xfrm>
                      <a:off x="4185" y="239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0" name="Oval 1372"/>
                    <p:cNvSpPr>
                      <a:spLocks noChangeArrowheads="1"/>
                    </p:cNvSpPr>
                    <p:nvPr/>
                  </p:nvSpPr>
                  <p:spPr bwMode="auto">
                    <a:xfrm>
                      <a:off x="4199" y="2393"/>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1" name="Oval 1373"/>
                    <p:cNvSpPr>
                      <a:spLocks noChangeArrowheads="1"/>
                    </p:cNvSpPr>
                    <p:nvPr/>
                  </p:nvSpPr>
                  <p:spPr bwMode="auto">
                    <a:xfrm>
                      <a:off x="4215" y="239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2" name="Oval 1374"/>
                    <p:cNvSpPr>
                      <a:spLocks noChangeArrowheads="1"/>
                    </p:cNvSpPr>
                    <p:nvPr/>
                  </p:nvSpPr>
                  <p:spPr bwMode="auto">
                    <a:xfrm>
                      <a:off x="4230" y="239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3" name="Oval 1375"/>
                    <p:cNvSpPr>
                      <a:spLocks noChangeArrowheads="1"/>
                    </p:cNvSpPr>
                    <p:nvPr/>
                  </p:nvSpPr>
                  <p:spPr bwMode="auto">
                    <a:xfrm>
                      <a:off x="4245" y="239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4" name="Oval 1376"/>
                    <p:cNvSpPr>
                      <a:spLocks noChangeArrowheads="1"/>
                    </p:cNvSpPr>
                    <p:nvPr/>
                  </p:nvSpPr>
                  <p:spPr bwMode="auto">
                    <a:xfrm>
                      <a:off x="4259" y="239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61825" name="Group 1377"/>
                  <p:cNvGrpSpPr>
                    <a:grpSpLocks/>
                  </p:cNvGrpSpPr>
                  <p:nvPr/>
                </p:nvGrpSpPr>
                <p:grpSpPr bwMode="auto">
                  <a:xfrm>
                    <a:off x="4317" y="2396"/>
                    <a:ext cx="104" cy="18"/>
                    <a:chOff x="4317" y="2396"/>
                    <a:chExt cx="104" cy="18"/>
                  </a:xfrm>
                </p:grpSpPr>
                <p:sp>
                  <p:nvSpPr>
                    <p:cNvPr id="361826" name="Oval 1378"/>
                    <p:cNvSpPr>
                      <a:spLocks noChangeArrowheads="1"/>
                    </p:cNvSpPr>
                    <p:nvPr/>
                  </p:nvSpPr>
                  <p:spPr bwMode="auto">
                    <a:xfrm>
                      <a:off x="4317" y="239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7" name="Oval 1379"/>
                    <p:cNvSpPr>
                      <a:spLocks noChangeArrowheads="1"/>
                    </p:cNvSpPr>
                    <p:nvPr/>
                  </p:nvSpPr>
                  <p:spPr bwMode="auto">
                    <a:xfrm>
                      <a:off x="4330" y="239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8" name="Oval 1380"/>
                    <p:cNvSpPr>
                      <a:spLocks noChangeArrowheads="1"/>
                    </p:cNvSpPr>
                    <p:nvPr/>
                  </p:nvSpPr>
                  <p:spPr bwMode="auto">
                    <a:xfrm>
                      <a:off x="4346" y="239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29" name="Oval 1381"/>
                    <p:cNvSpPr>
                      <a:spLocks noChangeArrowheads="1"/>
                    </p:cNvSpPr>
                    <p:nvPr/>
                  </p:nvSpPr>
                  <p:spPr bwMode="auto">
                    <a:xfrm>
                      <a:off x="4361" y="239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0" name="Oval 1382"/>
                    <p:cNvSpPr>
                      <a:spLocks noChangeArrowheads="1"/>
                    </p:cNvSpPr>
                    <p:nvPr/>
                  </p:nvSpPr>
                  <p:spPr bwMode="auto">
                    <a:xfrm>
                      <a:off x="4374" y="239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1" name="Oval 1383"/>
                    <p:cNvSpPr>
                      <a:spLocks noChangeArrowheads="1"/>
                    </p:cNvSpPr>
                    <p:nvPr/>
                  </p:nvSpPr>
                  <p:spPr bwMode="auto">
                    <a:xfrm>
                      <a:off x="4405" y="2398"/>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nvGrpSpPr>
                <p:cNvPr id="361832" name="Group 1384"/>
                <p:cNvGrpSpPr>
                  <a:grpSpLocks/>
                </p:cNvGrpSpPr>
                <p:nvPr/>
              </p:nvGrpSpPr>
              <p:grpSpPr bwMode="auto">
                <a:xfrm>
                  <a:off x="4431" y="2397"/>
                  <a:ext cx="84" cy="16"/>
                  <a:chOff x="4431" y="2397"/>
                  <a:chExt cx="84" cy="16"/>
                </a:xfrm>
              </p:grpSpPr>
              <p:sp>
                <p:nvSpPr>
                  <p:cNvPr id="361833" name="Oval 1385"/>
                  <p:cNvSpPr>
                    <a:spLocks noChangeArrowheads="1"/>
                  </p:cNvSpPr>
                  <p:nvPr/>
                </p:nvSpPr>
                <p:spPr bwMode="auto">
                  <a:xfrm>
                    <a:off x="4431"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4" name="Oval 1386"/>
                  <p:cNvSpPr>
                    <a:spLocks noChangeArrowheads="1"/>
                  </p:cNvSpPr>
                  <p:nvPr/>
                </p:nvSpPr>
                <p:spPr bwMode="auto">
                  <a:xfrm>
                    <a:off x="4445"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5" name="Oval 1387"/>
                  <p:cNvSpPr>
                    <a:spLocks noChangeArrowheads="1"/>
                  </p:cNvSpPr>
                  <p:nvPr/>
                </p:nvSpPr>
                <p:spPr bwMode="auto">
                  <a:xfrm>
                    <a:off x="4458"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6" name="Oval 1388"/>
                  <p:cNvSpPr>
                    <a:spLocks noChangeArrowheads="1"/>
                  </p:cNvSpPr>
                  <p:nvPr/>
                </p:nvSpPr>
                <p:spPr bwMode="auto">
                  <a:xfrm>
                    <a:off x="4472"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7" name="Oval 1389"/>
                  <p:cNvSpPr>
                    <a:spLocks noChangeArrowheads="1"/>
                  </p:cNvSpPr>
                  <p:nvPr/>
                </p:nvSpPr>
                <p:spPr bwMode="auto">
                  <a:xfrm>
                    <a:off x="4487"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38" name="Oval 1390"/>
                  <p:cNvSpPr>
                    <a:spLocks noChangeArrowheads="1"/>
                  </p:cNvSpPr>
                  <p:nvPr/>
                </p:nvSpPr>
                <p:spPr bwMode="auto">
                  <a:xfrm>
                    <a:off x="4499" y="2397"/>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61839" name="Group 1391"/>
                <p:cNvGrpSpPr>
                  <a:grpSpLocks/>
                </p:cNvGrpSpPr>
                <p:nvPr/>
              </p:nvGrpSpPr>
              <p:grpSpPr bwMode="auto">
                <a:xfrm>
                  <a:off x="4854" y="2405"/>
                  <a:ext cx="85" cy="17"/>
                  <a:chOff x="4854" y="2405"/>
                  <a:chExt cx="85" cy="17"/>
                </a:xfrm>
              </p:grpSpPr>
              <p:sp>
                <p:nvSpPr>
                  <p:cNvPr id="361840" name="Oval 1392"/>
                  <p:cNvSpPr>
                    <a:spLocks noChangeArrowheads="1"/>
                  </p:cNvSpPr>
                  <p:nvPr/>
                </p:nvSpPr>
                <p:spPr bwMode="auto">
                  <a:xfrm>
                    <a:off x="4854" y="24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41" name="Oval 1393"/>
                  <p:cNvSpPr>
                    <a:spLocks noChangeArrowheads="1"/>
                  </p:cNvSpPr>
                  <p:nvPr/>
                </p:nvSpPr>
                <p:spPr bwMode="auto">
                  <a:xfrm>
                    <a:off x="4868" y="2405"/>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42" name="Oval 1394"/>
                  <p:cNvSpPr>
                    <a:spLocks noChangeArrowheads="1"/>
                  </p:cNvSpPr>
                  <p:nvPr/>
                </p:nvSpPr>
                <p:spPr bwMode="auto">
                  <a:xfrm>
                    <a:off x="4881" y="240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43" name="Oval 1395"/>
                  <p:cNvSpPr>
                    <a:spLocks noChangeArrowheads="1"/>
                  </p:cNvSpPr>
                  <p:nvPr/>
                </p:nvSpPr>
                <p:spPr bwMode="auto">
                  <a:xfrm>
                    <a:off x="4895" y="240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44" name="Oval 1396"/>
                  <p:cNvSpPr>
                    <a:spLocks noChangeArrowheads="1"/>
                  </p:cNvSpPr>
                  <p:nvPr/>
                </p:nvSpPr>
                <p:spPr bwMode="auto">
                  <a:xfrm>
                    <a:off x="4909" y="240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45" name="Oval 1397"/>
                  <p:cNvSpPr>
                    <a:spLocks noChangeArrowheads="1"/>
                  </p:cNvSpPr>
                  <p:nvPr/>
                </p:nvSpPr>
                <p:spPr bwMode="auto">
                  <a:xfrm>
                    <a:off x="4923" y="2406"/>
                    <a:ext cx="16" cy="16"/>
                  </a:xfrm>
                  <a:prstGeom prst="ellipse">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sp>
          <p:nvSpPr>
            <p:cNvPr id="361846" name="Freeform 1398"/>
            <p:cNvSpPr>
              <a:spLocks/>
            </p:cNvSpPr>
            <p:nvPr/>
          </p:nvSpPr>
          <p:spPr bwMode="auto">
            <a:xfrm>
              <a:off x="3906" y="2289"/>
              <a:ext cx="1246" cy="166"/>
            </a:xfrm>
            <a:custGeom>
              <a:avLst/>
              <a:gdLst>
                <a:gd name="T0" fmla="*/ 1245 w 1246"/>
                <a:gd name="T1" fmla="*/ 0 h 166"/>
                <a:gd name="T2" fmla="*/ 1142 w 1246"/>
                <a:gd name="T3" fmla="*/ 99 h 166"/>
                <a:gd name="T4" fmla="*/ 1131 w 1246"/>
                <a:gd name="T5" fmla="*/ 109 h 166"/>
                <a:gd name="T6" fmla="*/ 1129 w 1246"/>
                <a:gd name="T7" fmla="*/ 111 h 166"/>
                <a:gd name="T8" fmla="*/ 1125 w 1246"/>
                <a:gd name="T9" fmla="*/ 113 h 166"/>
                <a:gd name="T10" fmla="*/ 1122 w 1246"/>
                <a:gd name="T11" fmla="*/ 116 h 166"/>
                <a:gd name="T12" fmla="*/ 1118 w 1246"/>
                <a:gd name="T13" fmla="*/ 117 h 166"/>
                <a:gd name="T14" fmla="*/ 1113 w 1246"/>
                <a:gd name="T15" fmla="*/ 119 h 166"/>
                <a:gd name="T16" fmla="*/ 1107 w 1246"/>
                <a:gd name="T17" fmla="*/ 122 h 166"/>
                <a:gd name="T18" fmla="*/ 1102 w 1246"/>
                <a:gd name="T19" fmla="*/ 123 h 166"/>
                <a:gd name="T20" fmla="*/ 1096 w 1246"/>
                <a:gd name="T21" fmla="*/ 124 h 166"/>
                <a:gd name="T22" fmla="*/ 1088 w 1246"/>
                <a:gd name="T23" fmla="*/ 126 h 166"/>
                <a:gd name="T24" fmla="*/ 1077 w 1246"/>
                <a:gd name="T25" fmla="*/ 127 h 166"/>
                <a:gd name="T26" fmla="*/ 113 w 1246"/>
                <a:gd name="T27" fmla="*/ 121 h 166"/>
                <a:gd name="T28" fmla="*/ 91 w 1246"/>
                <a:gd name="T29" fmla="*/ 119 h 166"/>
                <a:gd name="T30" fmla="*/ 65 w 1246"/>
                <a:gd name="T31" fmla="*/ 118 h 166"/>
                <a:gd name="T32" fmla="*/ 32 w 1246"/>
                <a:gd name="T33" fmla="*/ 116 h 166"/>
                <a:gd name="T34" fmla="*/ 27 w 1246"/>
                <a:gd name="T35" fmla="*/ 118 h 166"/>
                <a:gd name="T36" fmla="*/ 22 w 1246"/>
                <a:gd name="T37" fmla="*/ 121 h 166"/>
                <a:gd name="T38" fmla="*/ 17 w 1246"/>
                <a:gd name="T39" fmla="*/ 124 h 166"/>
                <a:gd name="T40" fmla="*/ 12 w 1246"/>
                <a:gd name="T41" fmla="*/ 127 h 166"/>
                <a:gd name="T42" fmla="*/ 7 w 1246"/>
                <a:gd name="T43" fmla="*/ 130 h 166"/>
                <a:gd name="T44" fmla="*/ 5 w 1246"/>
                <a:gd name="T45" fmla="*/ 133 h 166"/>
                <a:gd name="T46" fmla="*/ 2 w 1246"/>
                <a:gd name="T47" fmla="*/ 138 h 166"/>
                <a:gd name="T48" fmla="*/ 1 w 1246"/>
                <a:gd name="T49" fmla="*/ 139 h 166"/>
                <a:gd name="T50" fmla="*/ 0 w 1246"/>
                <a:gd name="T51" fmla="*/ 144 h 166"/>
                <a:gd name="T52" fmla="*/ 1 w 1246"/>
                <a:gd name="T53" fmla="*/ 148 h 166"/>
                <a:gd name="T54" fmla="*/ 2 w 1246"/>
                <a:gd name="T55" fmla="*/ 151 h 166"/>
                <a:gd name="T56" fmla="*/ 6 w 1246"/>
                <a:gd name="T57" fmla="*/ 154 h 166"/>
                <a:gd name="T58" fmla="*/ 12 w 1246"/>
                <a:gd name="T59" fmla="*/ 159 h 166"/>
                <a:gd name="T60" fmla="*/ 15 w 1246"/>
                <a:gd name="T61" fmla="*/ 162 h 166"/>
                <a:gd name="T62" fmla="*/ 20 w 1246"/>
                <a:gd name="T63" fmla="*/ 163 h 166"/>
                <a:gd name="T64" fmla="*/ 29 w 1246"/>
                <a:gd name="T65" fmla="*/ 165 h 166"/>
                <a:gd name="T66" fmla="*/ 30 w 1246"/>
                <a:gd name="T67" fmla="*/ 160 h 166"/>
                <a:gd name="T68" fmla="*/ 32 w 1246"/>
                <a:gd name="T69" fmla="*/ 156 h 166"/>
                <a:gd name="T70" fmla="*/ 35 w 1246"/>
                <a:gd name="T71" fmla="*/ 152 h 166"/>
                <a:gd name="T72" fmla="*/ 39 w 1246"/>
                <a:gd name="T73" fmla="*/ 148 h 166"/>
                <a:gd name="T74" fmla="*/ 42 w 1246"/>
                <a:gd name="T75" fmla="*/ 145 h 166"/>
                <a:gd name="T76" fmla="*/ 46 w 1246"/>
                <a:gd name="T77" fmla="*/ 142 h 166"/>
                <a:gd name="T78" fmla="*/ 51 w 1246"/>
                <a:gd name="T79" fmla="*/ 139 h 166"/>
                <a:gd name="T80" fmla="*/ 55 w 1246"/>
                <a:gd name="T81" fmla="*/ 136 h 166"/>
                <a:gd name="T82" fmla="*/ 61 w 1246"/>
                <a:gd name="T83" fmla="*/ 133 h 166"/>
                <a:gd name="T84" fmla="*/ 67 w 1246"/>
                <a:gd name="T85" fmla="*/ 132 h 166"/>
                <a:gd name="T86" fmla="*/ 74 w 1246"/>
                <a:gd name="T87" fmla="*/ 129 h 166"/>
                <a:gd name="T88" fmla="*/ 83 w 1246"/>
                <a:gd name="T89" fmla="*/ 127 h 166"/>
                <a:gd name="T90" fmla="*/ 100 w 1246"/>
                <a:gd name="T91" fmla="*/ 129 h 166"/>
                <a:gd name="T92" fmla="*/ 112 w 1246"/>
                <a:gd name="T93" fmla="*/ 130 h 166"/>
                <a:gd name="T94" fmla="*/ 123 w 1246"/>
                <a:gd name="T95" fmla="*/ 130 h 166"/>
                <a:gd name="T96" fmla="*/ 1078 w 1246"/>
                <a:gd name="T97" fmla="*/ 138 h 166"/>
                <a:gd name="T98" fmla="*/ 1088 w 1246"/>
                <a:gd name="T99" fmla="*/ 138 h 166"/>
                <a:gd name="T100" fmla="*/ 1098 w 1246"/>
                <a:gd name="T101" fmla="*/ 136 h 166"/>
                <a:gd name="T102" fmla="*/ 1107 w 1246"/>
                <a:gd name="T103" fmla="*/ 136 h 166"/>
                <a:gd name="T104" fmla="*/ 1113 w 1246"/>
                <a:gd name="T105" fmla="*/ 135 h 166"/>
                <a:gd name="T106" fmla="*/ 1119 w 1246"/>
                <a:gd name="T107" fmla="*/ 135 h 166"/>
                <a:gd name="T108" fmla="*/ 1127 w 1246"/>
                <a:gd name="T109" fmla="*/ 133 h 166"/>
                <a:gd name="T110" fmla="*/ 1134 w 1246"/>
                <a:gd name="T111" fmla="*/ 133 h 166"/>
                <a:gd name="T112" fmla="*/ 1139 w 1246"/>
                <a:gd name="T113" fmla="*/ 130 h 166"/>
                <a:gd name="T114" fmla="*/ 1230 w 1246"/>
                <a:gd name="T115" fmla="*/ 41 h 166"/>
                <a:gd name="T116" fmla="*/ 1245 w 1246"/>
                <a:gd name="T1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6" h="166">
                  <a:moveTo>
                    <a:pt x="1245" y="0"/>
                  </a:moveTo>
                  <a:lnTo>
                    <a:pt x="1142" y="99"/>
                  </a:lnTo>
                  <a:lnTo>
                    <a:pt x="1131" y="109"/>
                  </a:lnTo>
                  <a:lnTo>
                    <a:pt x="1129" y="111"/>
                  </a:lnTo>
                  <a:lnTo>
                    <a:pt x="1125" y="113"/>
                  </a:lnTo>
                  <a:lnTo>
                    <a:pt x="1122" y="116"/>
                  </a:lnTo>
                  <a:lnTo>
                    <a:pt x="1118" y="117"/>
                  </a:lnTo>
                  <a:lnTo>
                    <a:pt x="1113" y="119"/>
                  </a:lnTo>
                  <a:lnTo>
                    <a:pt x="1107" y="122"/>
                  </a:lnTo>
                  <a:lnTo>
                    <a:pt x="1102" y="123"/>
                  </a:lnTo>
                  <a:lnTo>
                    <a:pt x="1096" y="124"/>
                  </a:lnTo>
                  <a:lnTo>
                    <a:pt x="1088" y="126"/>
                  </a:lnTo>
                  <a:lnTo>
                    <a:pt x="1077" y="127"/>
                  </a:lnTo>
                  <a:lnTo>
                    <a:pt x="113" y="121"/>
                  </a:lnTo>
                  <a:lnTo>
                    <a:pt x="91" y="119"/>
                  </a:lnTo>
                  <a:lnTo>
                    <a:pt x="65" y="118"/>
                  </a:lnTo>
                  <a:lnTo>
                    <a:pt x="32" y="116"/>
                  </a:lnTo>
                  <a:lnTo>
                    <a:pt x="27" y="118"/>
                  </a:lnTo>
                  <a:lnTo>
                    <a:pt x="22" y="121"/>
                  </a:lnTo>
                  <a:lnTo>
                    <a:pt x="17" y="124"/>
                  </a:lnTo>
                  <a:lnTo>
                    <a:pt x="12" y="127"/>
                  </a:lnTo>
                  <a:lnTo>
                    <a:pt x="7" y="130"/>
                  </a:lnTo>
                  <a:lnTo>
                    <a:pt x="5" y="133"/>
                  </a:lnTo>
                  <a:lnTo>
                    <a:pt x="2" y="138"/>
                  </a:lnTo>
                  <a:lnTo>
                    <a:pt x="1" y="139"/>
                  </a:lnTo>
                  <a:lnTo>
                    <a:pt x="0" y="144"/>
                  </a:lnTo>
                  <a:lnTo>
                    <a:pt x="1" y="148"/>
                  </a:lnTo>
                  <a:lnTo>
                    <a:pt x="2" y="151"/>
                  </a:lnTo>
                  <a:lnTo>
                    <a:pt x="6" y="154"/>
                  </a:lnTo>
                  <a:lnTo>
                    <a:pt x="12" y="159"/>
                  </a:lnTo>
                  <a:lnTo>
                    <a:pt x="15" y="162"/>
                  </a:lnTo>
                  <a:lnTo>
                    <a:pt x="20" y="163"/>
                  </a:lnTo>
                  <a:lnTo>
                    <a:pt x="29" y="165"/>
                  </a:lnTo>
                  <a:lnTo>
                    <a:pt x="30" y="160"/>
                  </a:lnTo>
                  <a:lnTo>
                    <a:pt x="32" y="156"/>
                  </a:lnTo>
                  <a:lnTo>
                    <a:pt x="35" y="152"/>
                  </a:lnTo>
                  <a:lnTo>
                    <a:pt x="39" y="148"/>
                  </a:lnTo>
                  <a:lnTo>
                    <a:pt x="42" y="145"/>
                  </a:lnTo>
                  <a:lnTo>
                    <a:pt x="46" y="142"/>
                  </a:lnTo>
                  <a:lnTo>
                    <a:pt x="51" y="139"/>
                  </a:lnTo>
                  <a:lnTo>
                    <a:pt x="55" y="136"/>
                  </a:lnTo>
                  <a:lnTo>
                    <a:pt x="61" y="133"/>
                  </a:lnTo>
                  <a:lnTo>
                    <a:pt x="67" y="132"/>
                  </a:lnTo>
                  <a:lnTo>
                    <a:pt x="74" y="129"/>
                  </a:lnTo>
                  <a:lnTo>
                    <a:pt x="83" y="127"/>
                  </a:lnTo>
                  <a:lnTo>
                    <a:pt x="100" y="129"/>
                  </a:lnTo>
                  <a:lnTo>
                    <a:pt x="112" y="130"/>
                  </a:lnTo>
                  <a:lnTo>
                    <a:pt x="123" y="130"/>
                  </a:lnTo>
                  <a:lnTo>
                    <a:pt x="1078" y="138"/>
                  </a:lnTo>
                  <a:lnTo>
                    <a:pt x="1088" y="138"/>
                  </a:lnTo>
                  <a:lnTo>
                    <a:pt x="1098" y="136"/>
                  </a:lnTo>
                  <a:lnTo>
                    <a:pt x="1107" y="136"/>
                  </a:lnTo>
                  <a:lnTo>
                    <a:pt x="1113" y="135"/>
                  </a:lnTo>
                  <a:lnTo>
                    <a:pt x="1119" y="135"/>
                  </a:lnTo>
                  <a:lnTo>
                    <a:pt x="1127" y="133"/>
                  </a:lnTo>
                  <a:lnTo>
                    <a:pt x="1134" y="133"/>
                  </a:lnTo>
                  <a:lnTo>
                    <a:pt x="1139" y="130"/>
                  </a:lnTo>
                  <a:lnTo>
                    <a:pt x="1230" y="41"/>
                  </a:lnTo>
                  <a:lnTo>
                    <a:pt x="1245"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47" name="Group 1399"/>
            <p:cNvGrpSpPr>
              <a:grpSpLocks/>
            </p:cNvGrpSpPr>
            <p:nvPr/>
          </p:nvGrpSpPr>
          <p:grpSpPr bwMode="auto">
            <a:xfrm>
              <a:off x="3944" y="2393"/>
              <a:ext cx="37" cy="15"/>
              <a:chOff x="3944" y="2393"/>
              <a:chExt cx="37" cy="15"/>
            </a:xfrm>
          </p:grpSpPr>
          <p:sp>
            <p:nvSpPr>
              <p:cNvPr id="361848" name="Freeform 1400"/>
              <p:cNvSpPr>
                <a:spLocks/>
              </p:cNvSpPr>
              <p:nvPr/>
            </p:nvSpPr>
            <p:spPr bwMode="auto">
              <a:xfrm>
                <a:off x="3966" y="2393"/>
                <a:ext cx="15" cy="15"/>
              </a:xfrm>
              <a:custGeom>
                <a:avLst/>
                <a:gdLst>
                  <a:gd name="T0" fmla="*/ 14 w 15"/>
                  <a:gd name="T1" fmla="*/ 0 h 15"/>
                  <a:gd name="T2" fmla="*/ 14 w 15"/>
                  <a:gd name="T3" fmla="*/ 0 h 15"/>
                  <a:gd name="T4" fmla="*/ 0 w 15"/>
                  <a:gd name="T5" fmla="*/ 14 h 15"/>
                  <a:gd name="T6" fmla="*/ 14 w 15"/>
                  <a:gd name="T7" fmla="*/ 14 h 15"/>
                  <a:gd name="T8" fmla="*/ 14 w 15"/>
                  <a:gd name="T9" fmla="*/ 0 h 15"/>
                </a:gdLst>
                <a:ahLst/>
                <a:cxnLst>
                  <a:cxn ang="0">
                    <a:pos x="T0" y="T1"/>
                  </a:cxn>
                  <a:cxn ang="0">
                    <a:pos x="T2" y="T3"/>
                  </a:cxn>
                  <a:cxn ang="0">
                    <a:pos x="T4" y="T5"/>
                  </a:cxn>
                  <a:cxn ang="0">
                    <a:pos x="T6" y="T7"/>
                  </a:cxn>
                  <a:cxn ang="0">
                    <a:pos x="T8" y="T9"/>
                  </a:cxn>
                </a:cxnLst>
                <a:rect l="0" t="0" r="r" b="b"/>
                <a:pathLst>
                  <a:path w="15" h="15">
                    <a:moveTo>
                      <a:pt x="14" y="0"/>
                    </a:moveTo>
                    <a:lnTo>
                      <a:pt x="14" y="0"/>
                    </a:lnTo>
                    <a:lnTo>
                      <a:pt x="0" y="14"/>
                    </a:lnTo>
                    <a:lnTo>
                      <a:pt x="14" y="14"/>
                    </a:lnTo>
                    <a:lnTo>
                      <a:pt x="1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49" name="Freeform 1401"/>
              <p:cNvSpPr>
                <a:spLocks/>
              </p:cNvSpPr>
              <p:nvPr/>
            </p:nvSpPr>
            <p:spPr bwMode="auto">
              <a:xfrm>
                <a:off x="3955" y="2393"/>
                <a:ext cx="15" cy="15"/>
              </a:xfrm>
              <a:custGeom>
                <a:avLst/>
                <a:gdLst>
                  <a:gd name="T0" fmla="*/ 14 w 15"/>
                  <a:gd name="T1" fmla="*/ 0 h 15"/>
                  <a:gd name="T2" fmla="*/ 8 w 15"/>
                  <a:gd name="T3" fmla="*/ 0 h 15"/>
                  <a:gd name="T4" fmla="*/ 0 w 15"/>
                  <a:gd name="T5" fmla="*/ 14 h 15"/>
                  <a:gd name="T6" fmla="*/ 9 w 15"/>
                  <a:gd name="T7" fmla="*/ 14 h 15"/>
                  <a:gd name="T8" fmla="*/ 14 w 15"/>
                  <a:gd name="T9" fmla="*/ 0 h 15"/>
                </a:gdLst>
                <a:ahLst/>
                <a:cxnLst>
                  <a:cxn ang="0">
                    <a:pos x="T0" y="T1"/>
                  </a:cxn>
                  <a:cxn ang="0">
                    <a:pos x="T2" y="T3"/>
                  </a:cxn>
                  <a:cxn ang="0">
                    <a:pos x="T4" y="T5"/>
                  </a:cxn>
                  <a:cxn ang="0">
                    <a:pos x="T6" y="T7"/>
                  </a:cxn>
                  <a:cxn ang="0">
                    <a:pos x="T8" y="T9"/>
                  </a:cxn>
                </a:cxnLst>
                <a:rect l="0" t="0" r="r" b="b"/>
                <a:pathLst>
                  <a:path w="15" h="15">
                    <a:moveTo>
                      <a:pt x="14" y="0"/>
                    </a:moveTo>
                    <a:lnTo>
                      <a:pt x="8" y="0"/>
                    </a:lnTo>
                    <a:lnTo>
                      <a:pt x="0" y="14"/>
                    </a:lnTo>
                    <a:lnTo>
                      <a:pt x="9" y="14"/>
                    </a:lnTo>
                    <a:lnTo>
                      <a:pt x="1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50" name="Freeform 1402"/>
              <p:cNvSpPr>
                <a:spLocks/>
              </p:cNvSpPr>
              <p:nvPr/>
            </p:nvSpPr>
            <p:spPr bwMode="auto">
              <a:xfrm>
                <a:off x="3944" y="2393"/>
                <a:ext cx="15" cy="15"/>
              </a:xfrm>
              <a:custGeom>
                <a:avLst/>
                <a:gdLst>
                  <a:gd name="T0" fmla="*/ 14 w 15"/>
                  <a:gd name="T1" fmla="*/ 0 h 15"/>
                  <a:gd name="T2" fmla="*/ 10 w 15"/>
                  <a:gd name="T3" fmla="*/ 0 h 15"/>
                  <a:gd name="T4" fmla="*/ 8 w 15"/>
                  <a:gd name="T5" fmla="*/ 2 h 15"/>
                  <a:gd name="T6" fmla="*/ 5 w 15"/>
                  <a:gd name="T7" fmla="*/ 5 h 15"/>
                  <a:gd name="T8" fmla="*/ 3 w 15"/>
                  <a:gd name="T9" fmla="*/ 5 h 15"/>
                  <a:gd name="T10" fmla="*/ 3 w 15"/>
                  <a:gd name="T11" fmla="*/ 11 h 15"/>
                  <a:gd name="T12" fmla="*/ 0 w 15"/>
                  <a:gd name="T13" fmla="*/ 14 h 15"/>
                  <a:gd name="T14" fmla="*/ 2 w 15"/>
                  <a:gd name="T15" fmla="*/ 14 h 15"/>
                  <a:gd name="T16" fmla="*/ 3 w 15"/>
                  <a:gd name="T17" fmla="*/ 14 h 15"/>
                  <a:gd name="T18" fmla="*/ 8 w 15"/>
                  <a:gd name="T19" fmla="*/ 14 h 15"/>
                  <a:gd name="T20" fmla="*/ 14 w 15"/>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4" y="0"/>
                    </a:moveTo>
                    <a:lnTo>
                      <a:pt x="10" y="0"/>
                    </a:lnTo>
                    <a:lnTo>
                      <a:pt x="8" y="2"/>
                    </a:lnTo>
                    <a:lnTo>
                      <a:pt x="5" y="5"/>
                    </a:lnTo>
                    <a:lnTo>
                      <a:pt x="3" y="5"/>
                    </a:lnTo>
                    <a:lnTo>
                      <a:pt x="3" y="11"/>
                    </a:lnTo>
                    <a:lnTo>
                      <a:pt x="0" y="14"/>
                    </a:lnTo>
                    <a:lnTo>
                      <a:pt x="2" y="14"/>
                    </a:lnTo>
                    <a:lnTo>
                      <a:pt x="3" y="14"/>
                    </a:lnTo>
                    <a:lnTo>
                      <a:pt x="8" y="14"/>
                    </a:lnTo>
                    <a:lnTo>
                      <a:pt x="14"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851" name="Arc 1403"/>
            <p:cNvSpPr>
              <a:spLocks/>
            </p:cNvSpPr>
            <p:nvPr/>
          </p:nvSpPr>
          <p:spPr bwMode="auto">
            <a:xfrm>
              <a:off x="5186" y="2407"/>
              <a:ext cx="8" cy="16"/>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rgbClr val="BFBFB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52" name="Freeform 1404"/>
            <p:cNvSpPr>
              <a:spLocks/>
            </p:cNvSpPr>
            <p:nvPr/>
          </p:nvSpPr>
          <p:spPr bwMode="auto">
            <a:xfrm>
              <a:off x="4439" y="2417"/>
              <a:ext cx="137" cy="25"/>
            </a:xfrm>
            <a:custGeom>
              <a:avLst/>
              <a:gdLst>
                <a:gd name="T0" fmla="*/ 136 w 137"/>
                <a:gd name="T1" fmla="*/ 5 h 25"/>
                <a:gd name="T2" fmla="*/ 100 w 137"/>
                <a:gd name="T3" fmla="*/ 8 h 25"/>
                <a:gd name="T4" fmla="*/ 80 w 137"/>
                <a:gd name="T5" fmla="*/ 7 h 25"/>
                <a:gd name="T6" fmla="*/ 62 w 137"/>
                <a:gd name="T7" fmla="*/ 4 h 25"/>
                <a:gd name="T8" fmla="*/ 49 w 137"/>
                <a:gd name="T9" fmla="*/ 4 h 25"/>
                <a:gd name="T10" fmla="*/ 36 w 137"/>
                <a:gd name="T11" fmla="*/ 1 h 25"/>
                <a:gd name="T12" fmla="*/ 28 w 137"/>
                <a:gd name="T13" fmla="*/ 0 h 25"/>
                <a:gd name="T14" fmla="*/ 20 w 137"/>
                <a:gd name="T15" fmla="*/ 1 h 25"/>
                <a:gd name="T16" fmla="*/ 14 w 137"/>
                <a:gd name="T17" fmla="*/ 2 h 25"/>
                <a:gd name="T18" fmla="*/ 8 w 137"/>
                <a:gd name="T19" fmla="*/ 4 h 25"/>
                <a:gd name="T20" fmla="*/ 3 w 137"/>
                <a:gd name="T21" fmla="*/ 7 h 25"/>
                <a:gd name="T22" fmla="*/ 0 w 137"/>
                <a:gd name="T23" fmla="*/ 14 h 25"/>
                <a:gd name="T24" fmla="*/ 6 w 137"/>
                <a:gd name="T25" fmla="*/ 21 h 25"/>
                <a:gd name="T26" fmla="*/ 62 w 137"/>
                <a:gd name="T27" fmla="*/ 24 h 25"/>
                <a:gd name="T28" fmla="*/ 79 w 137"/>
                <a:gd name="T29" fmla="*/ 22 h 25"/>
                <a:gd name="T30" fmla="*/ 92 w 137"/>
                <a:gd name="T31" fmla="*/ 21 h 25"/>
                <a:gd name="T32" fmla="*/ 111 w 137"/>
                <a:gd name="T33" fmla="*/ 16 h 25"/>
                <a:gd name="T34" fmla="*/ 136 w 137"/>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25">
                  <a:moveTo>
                    <a:pt x="136" y="5"/>
                  </a:moveTo>
                  <a:lnTo>
                    <a:pt x="100" y="8"/>
                  </a:lnTo>
                  <a:lnTo>
                    <a:pt x="80" y="7"/>
                  </a:lnTo>
                  <a:lnTo>
                    <a:pt x="62" y="4"/>
                  </a:lnTo>
                  <a:lnTo>
                    <a:pt x="49" y="4"/>
                  </a:lnTo>
                  <a:lnTo>
                    <a:pt x="36" y="1"/>
                  </a:lnTo>
                  <a:lnTo>
                    <a:pt x="28" y="0"/>
                  </a:lnTo>
                  <a:lnTo>
                    <a:pt x="20" y="1"/>
                  </a:lnTo>
                  <a:lnTo>
                    <a:pt x="14" y="2"/>
                  </a:lnTo>
                  <a:lnTo>
                    <a:pt x="8" y="4"/>
                  </a:lnTo>
                  <a:lnTo>
                    <a:pt x="3" y="7"/>
                  </a:lnTo>
                  <a:lnTo>
                    <a:pt x="0" y="14"/>
                  </a:lnTo>
                  <a:lnTo>
                    <a:pt x="6" y="21"/>
                  </a:lnTo>
                  <a:lnTo>
                    <a:pt x="62" y="24"/>
                  </a:lnTo>
                  <a:lnTo>
                    <a:pt x="79" y="22"/>
                  </a:lnTo>
                  <a:lnTo>
                    <a:pt x="92" y="21"/>
                  </a:lnTo>
                  <a:lnTo>
                    <a:pt x="111" y="16"/>
                  </a:lnTo>
                  <a:lnTo>
                    <a:pt x="136" y="5"/>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53" name="Group 1405"/>
            <p:cNvGrpSpPr>
              <a:grpSpLocks/>
            </p:cNvGrpSpPr>
            <p:nvPr/>
          </p:nvGrpSpPr>
          <p:grpSpPr bwMode="auto">
            <a:xfrm>
              <a:off x="4321" y="2415"/>
              <a:ext cx="419" cy="114"/>
              <a:chOff x="4321" y="2415"/>
              <a:chExt cx="419" cy="114"/>
            </a:xfrm>
          </p:grpSpPr>
          <p:grpSp>
            <p:nvGrpSpPr>
              <p:cNvPr id="361854" name="Group 1406"/>
              <p:cNvGrpSpPr>
                <a:grpSpLocks/>
              </p:cNvGrpSpPr>
              <p:nvPr/>
            </p:nvGrpSpPr>
            <p:grpSpPr bwMode="auto">
              <a:xfrm>
                <a:off x="4321" y="2415"/>
                <a:ext cx="419" cy="70"/>
                <a:chOff x="4321" y="2415"/>
                <a:chExt cx="419" cy="70"/>
              </a:xfrm>
            </p:grpSpPr>
            <p:sp>
              <p:nvSpPr>
                <p:cNvPr id="361855" name="Freeform 1407"/>
                <p:cNvSpPr>
                  <a:spLocks/>
                </p:cNvSpPr>
                <p:nvPr/>
              </p:nvSpPr>
              <p:spPr bwMode="auto">
                <a:xfrm>
                  <a:off x="4321" y="2415"/>
                  <a:ext cx="419" cy="70"/>
                </a:xfrm>
                <a:custGeom>
                  <a:avLst/>
                  <a:gdLst>
                    <a:gd name="T0" fmla="*/ 312 w 419"/>
                    <a:gd name="T1" fmla="*/ 10 h 70"/>
                    <a:gd name="T2" fmla="*/ 329 w 419"/>
                    <a:gd name="T3" fmla="*/ 14 h 70"/>
                    <a:gd name="T4" fmla="*/ 344 w 419"/>
                    <a:gd name="T5" fmla="*/ 20 h 70"/>
                    <a:gd name="T6" fmla="*/ 359 w 419"/>
                    <a:gd name="T7" fmla="*/ 23 h 70"/>
                    <a:gd name="T8" fmla="*/ 378 w 419"/>
                    <a:gd name="T9" fmla="*/ 26 h 70"/>
                    <a:gd name="T10" fmla="*/ 393 w 419"/>
                    <a:gd name="T11" fmla="*/ 32 h 70"/>
                    <a:gd name="T12" fmla="*/ 406 w 419"/>
                    <a:gd name="T13" fmla="*/ 38 h 70"/>
                    <a:gd name="T14" fmla="*/ 413 w 419"/>
                    <a:gd name="T15" fmla="*/ 41 h 70"/>
                    <a:gd name="T16" fmla="*/ 416 w 419"/>
                    <a:gd name="T17" fmla="*/ 46 h 70"/>
                    <a:gd name="T18" fmla="*/ 417 w 419"/>
                    <a:gd name="T19" fmla="*/ 48 h 70"/>
                    <a:gd name="T20" fmla="*/ 418 w 419"/>
                    <a:gd name="T21" fmla="*/ 52 h 70"/>
                    <a:gd name="T22" fmla="*/ 413 w 419"/>
                    <a:gd name="T23" fmla="*/ 57 h 70"/>
                    <a:gd name="T24" fmla="*/ 408 w 419"/>
                    <a:gd name="T25" fmla="*/ 59 h 70"/>
                    <a:gd name="T26" fmla="*/ 400 w 419"/>
                    <a:gd name="T27" fmla="*/ 61 h 70"/>
                    <a:gd name="T28" fmla="*/ 391 w 419"/>
                    <a:gd name="T29" fmla="*/ 62 h 70"/>
                    <a:gd name="T30" fmla="*/ 377 w 419"/>
                    <a:gd name="T31" fmla="*/ 63 h 70"/>
                    <a:gd name="T32" fmla="*/ 359 w 419"/>
                    <a:gd name="T33" fmla="*/ 66 h 70"/>
                    <a:gd name="T34" fmla="*/ 347 w 419"/>
                    <a:gd name="T35" fmla="*/ 67 h 70"/>
                    <a:gd name="T36" fmla="*/ 304 w 419"/>
                    <a:gd name="T37" fmla="*/ 69 h 70"/>
                    <a:gd name="T38" fmla="*/ 269 w 419"/>
                    <a:gd name="T39" fmla="*/ 69 h 70"/>
                    <a:gd name="T40" fmla="*/ 221 w 419"/>
                    <a:gd name="T41" fmla="*/ 69 h 70"/>
                    <a:gd name="T42" fmla="*/ 180 w 419"/>
                    <a:gd name="T43" fmla="*/ 69 h 70"/>
                    <a:gd name="T44" fmla="*/ 82 w 419"/>
                    <a:gd name="T45" fmla="*/ 69 h 70"/>
                    <a:gd name="T46" fmla="*/ 55 w 419"/>
                    <a:gd name="T47" fmla="*/ 66 h 70"/>
                    <a:gd name="T48" fmla="*/ 45 w 419"/>
                    <a:gd name="T49" fmla="*/ 65 h 70"/>
                    <a:gd name="T50" fmla="*/ 31 w 419"/>
                    <a:gd name="T51" fmla="*/ 61 h 70"/>
                    <a:gd name="T52" fmla="*/ 20 w 419"/>
                    <a:gd name="T53" fmla="*/ 57 h 70"/>
                    <a:gd name="T54" fmla="*/ 10 w 419"/>
                    <a:gd name="T55" fmla="*/ 51 h 70"/>
                    <a:gd name="T56" fmla="*/ 2 w 419"/>
                    <a:gd name="T57" fmla="*/ 44 h 70"/>
                    <a:gd name="T58" fmla="*/ 0 w 419"/>
                    <a:gd name="T59" fmla="*/ 37 h 70"/>
                    <a:gd name="T60" fmla="*/ 2 w 419"/>
                    <a:gd name="T61" fmla="*/ 32 h 70"/>
                    <a:gd name="T62" fmla="*/ 7 w 419"/>
                    <a:gd name="T63" fmla="*/ 26 h 70"/>
                    <a:gd name="T64" fmla="*/ 17 w 419"/>
                    <a:gd name="T65" fmla="*/ 20 h 70"/>
                    <a:gd name="T66" fmla="*/ 26 w 419"/>
                    <a:gd name="T67" fmla="*/ 15 h 70"/>
                    <a:gd name="T68" fmla="*/ 38 w 419"/>
                    <a:gd name="T69" fmla="*/ 12 h 70"/>
                    <a:gd name="T70" fmla="*/ 52 w 419"/>
                    <a:gd name="T71" fmla="*/ 9 h 70"/>
                    <a:gd name="T72" fmla="*/ 65 w 419"/>
                    <a:gd name="T73" fmla="*/ 8 h 70"/>
                    <a:gd name="T74" fmla="*/ 73 w 419"/>
                    <a:gd name="T75" fmla="*/ 9 h 70"/>
                    <a:gd name="T76" fmla="*/ 78 w 419"/>
                    <a:gd name="T77" fmla="*/ 6 h 70"/>
                    <a:gd name="T78" fmla="*/ 91 w 419"/>
                    <a:gd name="T79" fmla="*/ 3 h 70"/>
                    <a:gd name="T80" fmla="*/ 107 w 419"/>
                    <a:gd name="T81" fmla="*/ 1 h 70"/>
                    <a:gd name="T82" fmla="*/ 128 w 419"/>
                    <a:gd name="T83" fmla="*/ 0 h 70"/>
                    <a:gd name="T84" fmla="*/ 153 w 419"/>
                    <a:gd name="T85" fmla="*/ 3 h 70"/>
                    <a:gd name="T86" fmla="*/ 312 w 419"/>
                    <a:gd name="T8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70">
                      <a:moveTo>
                        <a:pt x="312" y="10"/>
                      </a:moveTo>
                      <a:lnTo>
                        <a:pt x="329" y="14"/>
                      </a:lnTo>
                      <a:lnTo>
                        <a:pt x="344" y="20"/>
                      </a:lnTo>
                      <a:lnTo>
                        <a:pt x="359" y="23"/>
                      </a:lnTo>
                      <a:lnTo>
                        <a:pt x="378" y="26"/>
                      </a:lnTo>
                      <a:lnTo>
                        <a:pt x="393" y="32"/>
                      </a:lnTo>
                      <a:lnTo>
                        <a:pt x="406" y="38"/>
                      </a:lnTo>
                      <a:lnTo>
                        <a:pt x="413" y="41"/>
                      </a:lnTo>
                      <a:lnTo>
                        <a:pt x="416" y="46"/>
                      </a:lnTo>
                      <a:lnTo>
                        <a:pt x="417" y="48"/>
                      </a:lnTo>
                      <a:lnTo>
                        <a:pt x="418" y="52"/>
                      </a:lnTo>
                      <a:lnTo>
                        <a:pt x="413" y="57"/>
                      </a:lnTo>
                      <a:lnTo>
                        <a:pt x="408" y="59"/>
                      </a:lnTo>
                      <a:lnTo>
                        <a:pt x="400" y="61"/>
                      </a:lnTo>
                      <a:lnTo>
                        <a:pt x="391" y="62"/>
                      </a:lnTo>
                      <a:lnTo>
                        <a:pt x="377" y="63"/>
                      </a:lnTo>
                      <a:lnTo>
                        <a:pt x="359" y="66"/>
                      </a:lnTo>
                      <a:lnTo>
                        <a:pt x="347" y="67"/>
                      </a:lnTo>
                      <a:lnTo>
                        <a:pt x="304" y="69"/>
                      </a:lnTo>
                      <a:lnTo>
                        <a:pt x="269" y="69"/>
                      </a:lnTo>
                      <a:lnTo>
                        <a:pt x="221" y="69"/>
                      </a:lnTo>
                      <a:lnTo>
                        <a:pt x="180" y="69"/>
                      </a:lnTo>
                      <a:lnTo>
                        <a:pt x="82" y="69"/>
                      </a:lnTo>
                      <a:lnTo>
                        <a:pt x="55" y="66"/>
                      </a:lnTo>
                      <a:lnTo>
                        <a:pt x="45" y="65"/>
                      </a:lnTo>
                      <a:lnTo>
                        <a:pt x="31" y="61"/>
                      </a:lnTo>
                      <a:lnTo>
                        <a:pt x="20" y="57"/>
                      </a:lnTo>
                      <a:lnTo>
                        <a:pt x="10" y="51"/>
                      </a:lnTo>
                      <a:lnTo>
                        <a:pt x="2" y="44"/>
                      </a:lnTo>
                      <a:lnTo>
                        <a:pt x="0" y="37"/>
                      </a:lnTo>
                      <a:lnTo>
                        <a:pt x="2" y="32"/>
                      </a:lnTo>
                      <a:lnTo>
                        <a:pt x="7" y="26"/>
                      </a:lnTo>
                      <a:lnTo>
                        <a:pt x="17" y="20"/>
                      </a:lnTo>
                      <a:lnTo>
                        <a:pt x="26" y="15"/>
                      </a:lnTo>
                      <a:lnTo>
                        <a:pt x="38" y="12"/>
                      </a:lnTo>
                      <a:lnTo>
                        <a:pt x="52" y="9"/>
                      </a:lnTo>
                      <a:lnTo>
                        <a:pt x="65" y="8"/>
                      </a:lnTo>
                      <a:lnTo>
                        <a:pt x="73" y="9"/>
                      </a:lnTo>
                      <a:lnTo>
                        <a:pt x="78" y="6"/>
                      </a:lnTo>
                      <a:lnTo>
                        <a:pt x="91" y="3"/>
                      </a:lnTo>
                      <a:lnTo>
                        <a:pt x="107" y="1"/>
                      </a:lnTo>
                      <a:lnTo>
                        <a:pt x="128" y="0"/>
                      </a:lnTo>
                      <a:lnTo>
                        <a:pt x="153" y="3"/>
                      </a:lnTo>
                      <a:lnTo>
                        <a:pt x="312" y="10"/>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56" name="Freeform 1408"/>
                <p:cNvSpPr>
                  <a:spLocks/>
                </p:cNvSpPr>
                <p:nvPr/>
              </p:nvSpPr>
              <p:spPr bwMode="auto">
                <a:xfrm>
                  <a:off x="4323" y="2424"/>
                  <a:ext cx="417" cy="61"/>
                </a:xfrm>
                <a:custGeom>
                  <a:avLst/>
                  <a:gdLst>
                    <a:gd name="T0" fmla="*/ 312 w 417"/>
                    <a:gd name="T1" fmla="*/ 0 h 61"/>
                    <a:gd name="T2" fmla="*/ 310 w 417"/>
                    <a:gd name="T3" fmla="*/ 4 h 61"/>
                    <a:gd name="T4" fmla="*/ 307 w 417"/>
                    <a:gd name="T5" fmla="*/ 13 h 61"/>
                    <a:gd name="T6" fmla="*/ 307 w 417"/>
                    <a:gd name="T7" fmla="*/ 18 h 61"/>
                    <a:gd name="T8" fmla="*/ 309 w 417"/>
                    <a:gd name="T9" fmla="*/ 25 h 61"/>
                    <a:gd name="T10" fmla="*/ 312 w 417"/>
                    <a:gd name="T11" fmla="*/ 31 h 61"/>
                    <a:gd name="T12" fmla="*/ 317 w 417"/>
                    <a:gd name="T13" fmla="*/ 37 h 61"/>
                    <a:gd name="T14" fmla="*/ 320 w 417"/>
                    <a:gd name="T15" fmla="*/ 41 h 61"/>
                    <a:gd name="T16" fmla="*/ 335 w 417"/>
                    <a:gd name="T17" fmla="*/ 42 h 61"/>
                    <a:gd name="T18" fmla="*/ 347 w 417"/>
                    <a:gd name="T19" fmla="*/ 42 h 61"/>
                    <a:gd name="T20" fmla="*/ 360 w 417"/>
                    <a:gd name="T21" fmla="*/ 42 h 61"/>
                    <a:gd name="T22" fmla="*/ 368 w 417"/>
                    <a:gd name="T23" fmla="*/ 42 h 61"/>
                    <a:gd name="T24" fmla="*/ 384 w 417"/>
                    <a:gd name="T25" fmla="*/ 39 h 61"/>
                    <a:gd name="T26" fmla="*/ 394 w 417"/>
                    <a:gd name="T27" fmla="*/ 38 h 61"/>
                    <a:gd name="T28" fmla="*/ 402 w 417"/>
                    <a:gd name="T29" fmla="*/ 37 h 61"/>
                    <a:gd name="T30" fmla="*/ 414 w 417"/>
                    <a:gd name="T31" fmla="*/ 36 h 61"/>
                    <a:gd name="T32" fmla="*/ 415 w 417"/>
                    <a:gd name="T33" fmla="*/ 38 h 61"/>
                    <a:gd name="T34" fmla="*/ 416 w 417"/>
                    <a:gd name="T35" fmla="*/ 42 h 61"/>
                    <a:gd name="T36" fmla="*/ 416 w 417"/>
                    <a:gd name="T37" fmla="*/ 44 h 61"/>
                    <a:gd name="T38" fmla="*/ 415 w 417"/>
                    <a:gd name="T39" fmla="*/ 46 h 61"/>
                    <a:gd name="T40" fmla="*/ 413 w 417"/>
                    <a:gd name="T41" fmla="*/ 48 h 61"/>
                    <a:gd name="T42" fmla="*/ 408 w 417"/>
                    <a:gd name="T43" fmla="*/ 49 h 61"/>
                    <a:gd name="T44" fmla="*/ 399 w 417"/>
                    <a:gd name="T45" fmla="*/ 52 h 61"/>
                    <a:gd name="T46" fmla="*/ 390 w 417"/>
                    <a:gd name="T47" fmla="*/ 53 h 61"/>
                    <a:gd name="T48" fmla="*/ 377 w 417"/>
                    <a:gd name="T49" fmla="*/ 56 h 61"/>
                    <a:gd name="T50" fmla="*/ 361 w 417"/>
                    <a:gd name="T51" fmla="*/ 57 h 61"/>
                    <a:gd name="T52" fmla="*/ 345 w 417"/>
                    <a:gd name="T53" fmla="*/ 58 h 61"/>
                    <a:gd name="T54" fmla="*/ 272 w 417"/>
                    <a:gd name="T55" fmla="*/ 59 h 61"/>
                    <a:gd name="T56" fmla="*/ 216 w 417"/>
                    <a:gd name="T57" fmla="*/ 60 h 61"/>
                    <a:gd name="T58" fmla="*/ 176 w 417"/>
                    <a:gd name="T59" fmla="*/ 59 h 61"/>
                    <a:gd name="T60" fmla="*/ 83 w 417"/>
                    <a:gd name="T61" fmla="*/ 59 h 61"/>
                    <a:gd name="T62" fmla="*/ 58 w 417"/>
                    <a:gd name="T63" fmla="*/ 57 h 61"/>
                    <a:gd name="T64" fmla="*/ 48 w 417"/>
                    <a:gd name="T65" fmla="*/ 56 h 61"/>
                    <a:gd name="T66" fmla="*/ 38 w 417"/>
                    <a:gd name="T67" fmla="*/ 53 h 61"/>
                    <a:gd name="T68" fmla="*/ 28 w 417"/>
                    <a:gd name="T69" fmla="*/ 52 h 61"/>
                    <a:gd name="T70" fmla="*/ 19 w 417"/>
                    <a:gd name="T71" fmla="*/ 48 h 61"/>
                    <a:gd name="T72" fmla="*/ 10 w 417"/>
                    <a:gd name="T73" fmla="*/ 44 h 61"/>
                    <a:gd name="T74" fmla="*/ 5 w 417"/>
                    <a:gd name="T75" fmla="*/ 39 h 61"/>
                    <a:gd name="T76" fmla="*/ 0 w 417"/>
                    <a:gd name="T77" fmla="*/ 35 h 61"/>
                    <a:gd name="T78" fmla="*/ 0 w 417"/>
                    <a:gd name="T79" fmla="*/ 29 h 61"/>
                    <a:gd name="T80" fmla="*/ 1 w 417"/>
                    <a:gd name="T81" fmla="*/ 24 h 61"/>
                    <a:gd name="T82" fmla="*/ 7 w 417"/>
                    <a:gd name="T83" fmla="*/ 19 h 61"/>
                    <a:gd name="T84" fmla="*/ 12 w 417"/>
                    <a:gd name="T85" fmla="*/ 23 h 61"/>
                    <a:gd name="T86" fmla="*/ 18 w 417"/>
                    <a:gd name="T87" fmla="*/ 29 h 61"/>
                    <a:gd name="T88" fmla="*/ 23 w 417"/>
                    <a:gd name="T89" fmla="*/ 30 h 61"/>
                    <a:gd name="T90" fmla="*/ 30 w 417"/>
                    <a:gd name="T91" fmla="*/ 33 h 61"/>
                    <a:gd name="T92" fmla="*/ 45 w 417"/>
                    <a:gd name="T93" fmla="*/ 33 h 61"/>
                    <a:gd name="T94" fmla="*/ 59 w 417"/>
                    <a:gd name="T95" fmla="*/ 34 h 61"/>
                    <a:gd name="T96" fmla="*/ 177 w 417"/>
                    <a:gd name="T97" fmla="*/ 21 h 61"/>
                    <a:gd name="T98" fmla="*/ 190 w 417"/>
                    <a:gd name="T99" fmla="*/ 21 h 61"/>
                    <a:gd name="T100" fmla="*/ 209 w 417"/>
                    <a:gd name="T101" fmla="*/ 19 h 61"/>
                    <a:gd name="T102" fmla="*/ 228 w 417"/>
                    <a:gd name="T103" fmla="*/ 13 h 61"/>
                    <a:gd name="T104" fmla="*/ 236 w 417"/>
                    <a:gd name="T105" fmla="*/ 10 h 61"/>
                    <a:gd name="T106" fmla="*/ 248 w 417"/>
                    <a:gd name="T107" fmla="*/ 4 h 61"/>
                    <a:gd name="T108" fmla="*/ 249 w 417"/>
                    <a:gd name="T109" fmla="*/ 4 h 61"/>
                    <a:gd name="T110" fmla="*/ 273 w 417"/>
                    <a:gd name="T111" fmla="*/ 3 h 61"/>
                    <a:gd name="T112" fmla="*/ 294 w 417"/>
                    <a:gd name="T113" fmla="*/ 1 h 61"/>
                    <a:gd name="T114" fmla="*/ 312 w 417"/>
                    <a:gd name="T11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7" h="61">
                      <a:moveTo>
                        <a:pt x="312" y="0"/>
                      </a:moveTo>
                      <a:lnTo>
                        <a:pt x="310" y="4"/>
                      </a:lnTo>
                      <a:lnTo>
                        <a:pt x="307" y="13"/>
                      </a:lnTo>
                      <a:lnTo>
                        <a:pt x="307" y="18"/>
                      </a:lnTo>
                      <a:lnTo>
                        <a:pt x="309" y="25"/>
                      </a:lnTo>
                      <a:lnTo>
                        <a:pt x="312" y="31"/>
                      </a:lnTo>
                      <a:lnTo>
                        <a:pt x="317" y="37"/>
                      </a:lnTo>
                      <a:lnTo>
                        <a:pt x="320" y="41"/>
                      </a:lnTo>
                      <a:lnTo>
                        <a:pt x="335" y="42"/>
                      </a:lnTo>
                      <a:lnTo>
                        <a:pt x="347" y="42"/>
                      </a:lnTo>
                      <a:lnTo>
                        <a:pt x="360" y="42"/>
                      </a:lnTo>
                      <a:lnTo>
                        <a:pt x="368" y="42"/>
                      </a:lnTo>
                      <a:lnTo>
                        <a:pt x="384" y="39"/>
                      </a:lnTo>
                      <a:lnTo>
                        <a:pt x="394" y="38"/>
                      </a:lnTo>
                      <a:lnTo>
                        <a:pt x="402" y="37"/>
                      </a:lnTo>
                      <a:lnTo>
                        <a:pt x="414" y="36"/>
                      </a:lnTo>
                      <a:lnTo>
                        <a:pt x="415" y="38"/>
                      </a:lnTo>
                      <a:lnTo>
                        <a:pt x="416" y="42"/>
                      </a:lnTo>
                      <a:lnTo>
                        <a:pt x="416" y="44"/>
                      </a:lnTo>
                      <a:lnTo>
                        <a:pt x="415" y="46"/>
                      </a:lnTo>
                      <a:lnTo>
                        <a:pt x="413" y="48"/>
                      </a:lnTo>
                      <a:lnTo>
                        <a:pt x="408" y="49"/>
                      </a:lnTo>
                      <a:lnTo>
                        <a:pt x="399" y="52"/>
                      </a:lnTo>
                      <a:lnTo>
                        <a:pt x="390" y="53"/>
                      </a:lnTo>
                      <a:lnTo>
                        <a:pt x="377" y="56"/>
                      </a:lnTo>
                      <a:lnTo>
                        <a:pt x="361" y="57"/>
                      </a:lnTo>
                      <a:lnTo>
                        <a:pt x="345" y="58"/>
                      </a:lnTo>
                      <a:lnTo>
                        <a:pt x="272" y="59"/>
                      </a:lnTo>
                      <a:lnTo>
                        <a:pt x="216" y="60"/>
                      </a:lnTo>
                      <a:lnTo>
                        <a:pt x="176" y="59"/>
                      </a:lnTo>
                      <a:lnTo>
                        <a:pt x="83" y="59"/>
                      </a:lnTo>
                      <a:lnTo>
                        <a:pt x="58" y="57"/>
                      </a:lnTo>
                      <a:lnTo>
                        <a:pt x="48" y="56"/>
                      </a:lnTo>
                      <a:lnTo>
                        <a:pt x="38" y="53"/>
                      </a:lnTo>
                      <a:lnTo>
                        <a:pt x="28" y="52"/>
                      </a:lnTo>
                      <a:lnTo>
                        <a:pt x="19" y="48"/>
                      </a:lnTo>
                      <a:lnTo>
                        <a:pt x="10" y="44"/>
                      </a:lnTo>
                      <a:lnTo>
                        <a:pt x="5" y="39"/>
                      </a:lnTo>
                      <a:lnTo>
                        <a:pt x="0" y="35"/>
                      </a:lnTo>
                      <a:lnTo>
                        <a:pt x="0" y="29"/>
                      </a:lnTo>
                      <a:lnTo>
                        <a:pt x="1" y="24"/>
                      </a:lnTo>
                      <a:lnTo>
                        <a:pt x="7" y="19"/>
                      </a:lnTo>
                      <a:lnTo>
                        <a:pt x="12" y="23"/>
                      </a:lnTo>
                      <a:lnTo>
                        <a:pt x="18" y="29"/>
                      </a:lnTo>
                      <a:lnTo>
                        <a:pt x="23" y="30"/>
                      </a:lnTo>
                      <a:lnTo>
                        <a:pt x="30" y="33"/>
                      </a:lnTo>
                      <a:lnTo>
                        <a:pt x="45" y="33"/>
                      </a:lnTo>
                      <a:lnTo>
                        <a:pt x="59" y="34"/>
                      </a:lnTo>
                      <a:lnTo>
                        <a:pt x="177" y="21"/>
                      </a:lnTo>
                      <a:lnTo>
                        <a:pt x="190" y="21"/>
                      </a:lnTo>
                      <a:lnTo>
                        <a:pt x="209" y="19"/>
                      </a:lnTo>
                      <a:lnTo>
                        <a:pt x="228" y="13"/>
                      </a:lnTo>
                      <a:lnTo>
                        <a:pt x="236" y="10"/>
                      </a:lnTo>
                      <a:lnTo>
                        <a:pt x="248" y="4"/>
                      </a:lnTo>
                      <a:lnTo>
                        <a:pt x="249" y="4"/>
                      </a:lnTo>
                      <a:lnTo>
                        <a:pt x="273" y="3"/>
                      </a:lnTo>
                      <a:lnTo>
                        <a:pt x="294" y="1"/>
                      </a:lnTo>
                      <a:lnTo>
                        <a:pt x="312" y="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857" name="Group 1409"/>
              <p:cNvGrpSpPr>
                <a:grpSpLocks/>
              </p:cNvGrpSpPr>
              <p:nvPr/>
            </p:nvGrpSpPr>
            <p:grpSpPr bwMode="auto">
              <a:xfrm>
                <a:off x="4379" y="2490"/>
                <a:ext cx="120" cy="39"/>
                <a:chOff x="4379" y="2490"/>
                <a:chExt cx="120" cy="39"/>
              </a:xfrm>
            </p:grpSpPr>
            <p:grpSp>
              <p:nvGrpSpPr>
                <p:cNvPr id="361858" name="Group 1410"/>
                <p:cNvGrpSpPr>
                  <a:grpSpLocks/>
                </p:cNvGrpSpPr>
                <p:nvPr/>
              </p:nvGrpSpPr>
              <p:grpSpPr bwMode="auto">
                <a:xfrm>
                  <a:off x="4379" y="2490"/>
                  <a:ext cx="120" cy="39"/>
                  <a:chOff x="4379" y="2490"/>
                  <a:chExt cx="120" cy="39"/>
                </a:xfrm>
              </p:grpSpPr>
              <p:grpSp>
                <p:nvGrpSpPr>
                  <p:cNvPr id="361859" name="Group 1411"/>
                  <p:cNvGrpSpPr>
                    <a:grpSpLocks/>
                  </p:cNvGrpSpPr>
                  <p:nvPr/>
                </p:nvGrpSpPr>
                <p:grpSpPr bwMode="auto">
                  <a:xfrm>
                    <a:off x="4480" y="2490"/>
                    <a:ext cx="19" cy="26"/>
                    <a:chOff x="4480" y="2490"/>
                    <a:chExt cx="19" cy="26"/>
                  </a:xfrm>
                </p:grpSpPr>
                <p:sp>
                  <p:nvSpPr>
                    <p:cNvPr id="361860" name="Freeform 1412"/>
                    <p:cNvSpPr>
                      <a:spLocks/>
                    </p:cNvSpPr>
                    <p:nvPr/>
                  </p:nvSpPr>
                  <p:spPr bwMode="auto">
                    <a:xfrm>
                      <a:off x="4480" y="2490"/>
                      <a:ext cx="19" cy="26"/>
                    </a:xfrm>
                    <a:custGeom>
                      <a:avLst/>
                      <a:gdLst>
                        <a:gd name="T0" fmla="*/ 11 w 19"/>
                        <a:gd name="T1" fmla="*/ 2 h 26"/>
                        <a:gd name="T2" fmla="*/ 16 w 19"/>
                        <a:gd name="T3" fmla="*/ 3 h 26"/>
                        <a:gd name="T4" fmla="*/ 17 w 19"/>
                        <a:gd name="T5" fmla="*/ 5 h 26"/>
                        <a:gd name="T6" fmla="*/ 18 w 19"/>
                        <a:gd name="T7" fmla="*/ 10 h 26"/>
                        <a:gd name="T8" fmla="*/ 18 w 19"/>
                        <a:gd name="T9" fmla="*/ 12 h 26"/>
                        <a:gd name="T10" fmla="*/ 18 w 19"/>
                        <a:gd name="T11" fmla="*/ 16 h 26"/>
                        <a:gd name="T12" fmla="*/ 17 w 19"/>
                        <a:gd name="T13" fmla="*/ 20 h 26"/>
                        <a:gd name="T14" fmla="*/ 0 w 19"/>
                        <a:gd name="T15" fmla="*/ 25 h 26"/>
                        <a:gd name="T16" fmla="*/ 2 w 19"/>
                        <a:gd name="T17" fmla="*/ 0 h 26"/>
                        <a:gd name="T18" fmla="*/ 11 w 19"/>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6">
                          <a:moveTo>
                            <a:pt x="11" y="2"/>
                          </a:moveTo>
                          <a:lnTo>
                            <a:pt x="16" y="3"/>
                          </a:lnTo>
                          <a:lnTo>
                            <a:pt x="17" y="5"/>
                          </a:lnTo>
                          <a:lnTo>
                            <a:pt x="18" y="10"/>
                          </a:lnTo>
                          <a:lnTo>
                            <a:pt x="18" y="12"/>
                          </a:lnTo>
                          <a:lnTo>
                            <a:pt x="18" y="16"/>
                          </a:lnTo>
                          <a:lnTo>
                            <a:pt x="17" y="20"/>
                          </a:lnTo>
                          <a:lnTo>
                            <a:pt x="0" y="25"/>
                          </a:lnTo>
                          <a:lnTo>
                            <a:pt x="2" y="0"/>
                          </a:lnTo>
                          <a:lnTo>
                            <a:pt x="11" y="2"/>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61" name="Freeform 1413"/>
                    <p:cNvSpPr>
                      <a:spLocks/>
                    </p:cNvSpPr>
                    <p:nvPr/>
                  </p:nvSpPr>
                  <p:spPr bwMode="auto">
                    <a:xfrm>
                      <a:off x="4481" y="2503"/>
                      <a:ext cx="18" cy="1"/>
                    </a:xfrm>
                    <a:custGeom>
                      <a:avLst/>
                      <a:gdLst>
                        <a:gd name="T0" fmla="*/ 17 w 18"/>
                        <a:gd name="T1" fmla="*/ 0 h 1"/>
                        <a:gd name="T2" fmla="*/ 1 w 18"/>
                        <a:gd name="T3" fmla="*/ 0 h 1"/>
                        <a:gd name="T4" fmla="*/ 0 w 18"/>
                        <a:gd name="T5" fmla="*/ 0 h 1"/>
                        <a:gd name="T6" fmla="*/ 17 w 18"/>
                        <a:gd name="T7" fmla="*/ 0 h 1"/>
                      </a:gdLst>
                      <a:ahLst/>
                      <a:cxnLst>
                        <a:cxn ang="0">
                          <a:pos x="T0" y="T1"/>
                        </a:cxn>
                        <a:cxn ang="0">
                          <a:pos x="T2" y="T3"/>
                        </a:cxn>
                        <a:cxn ang="0">
                          <a:pos x="T4" y="T5"/>
                        </a:cxn>
                        <a:cxn ang="0">
                          <a:pos x="T6" y="T7"/>
                        </a:cxn>
                      </a:cxnLst>
                      <a:rect l="0" t="0" r="r" b="b"/>
                      <a:pathLst>
                        <a:path w="18" h="1">
                          <a:moveTo>
                            <a:pt x="17" y="0"/>
                          </a:moveTo>
                          <a:lnTo>
                            <a:pt x="1" y="0"/>
                          </a:lnTo>
                          <a:lnTo>
                            <a:pt x="0" y="0"/>
                          </a:lnTo>
                          <a:lnTo>
                            <a:pt x="17" y="0"/>
                          </a:lnTo>
                        </a:path>
                      </a:pathLst>
                    </a:custGeom>
                    <a:solidFill>
                      <a:srgbClr val="80808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62" name="Freeform 1414"/>
                    <p:cNvSpPr>
                      <a:spLocks/>
                    </p:cNvSpPr>
                    <p:nvPr/>
                  </p:nvSpPr>
                  <p:spPr bwMode="auto">
                    <a:xfrm>
                      <a:off x="4480" y="2515"/>
                      <a:ext cx="19" cy="1"/>
                    </a:xfrm>
                    <a:custGeom>
                      <a:avLst/>
                      <a:gdLst>
                        <a:gd name="T0" fmla="*/ 18 w 19"/>
                        <a:gd name="T1" fmla="*/ 0 h 1"/>
                        <a:gd name="T2" fmla="*/ 0 w 19"/>
                        <a:gd name="T3" fmla="*/ 0 h 1"/>
                        <a:gd name="T4" fmla="*/ 1 w 19"/>
                        <a:gd name="T5" fmla="*/ 0 h 1"/>
                        <a:gd name="T6" fmla="*/ 0 w 19"/>
                        <a:gd name="T7" fmla="*/ 0 h 1"/>
                        <a:gd name="T8" fmla="*/ 17 w 19"/>
                        <a:gd name="T9" fmla="*/ 0 h 1"/>
                        <a:gd name="T10" fmla="*/ 18 w 19"/>
                        <a:gd name="T11" fmla="*/ 0 h 1"/>
                      </a:gdLst>
                      <a:ahLst/>
                      <a:cxnLst>
                        <a:cxn ang="0">
                          <a:pos x="T0" y="T1"/>
                        </a:cxn>
                        <a:cxn ang="0">
                          <a:pos x="T2" y="T3"/>
                        </a:cxn>
                        <a:cxn ang="0">
                          <a:pos x="T4" y="T5"/>
                        </a:cxn>
                        <a:cxn ang="0">
                          <a:pos x="T6" y="T7"/>
                        </a:cxn>
                        <a:cxn ang="0">
                          <a:pos x="T8" y="T9"/>
                        </a:cxn>
                        <a:cxn ang="0">
                          <a:pos x="T10" y="T11"/>
                        </a:cxn>
                      </a:cxnLst>
                      <a:rect l="0" t="0" r="r" b="b"/>
                      <a:pathLst>
                        <a:path w="19" h="1">
                          <a:moveTo>
                            <a:pt x="18" y="0"/>
                          </a:moveTo>
                          <a:lnTo>
                            <a:pt x="0" y="0"/>
                          </a:lnTo>
                          <a:lnTo>
                            <a:pt x="1" y="0"/>
                          </a:lnTo>
                          <a:lnTo>
                            <a:pt x="0" y="0"/>
                          </a:lnTo>
                          <a:lnTo>
                            <a:pt x="17" y="0"/>
                          </a:lnTo>
                          <a:lnTo>
                            <a:pt x="18" y="0"/>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863" name="Freeform 1415"/>
                  <p:cNvSpPr>
                    <a:spLocks/>
                  </p:cNvSpPr>
                  <p:nvPr/>
                </p:nvSpPr>
                <p:spPr bwMode="auto">
                  <a:xfrm>
                    <a:off x="4379" y="2493"/>
                    <a:ext cx="97" cy="36"/>
                  </a:xfrm>
                  <a:custGeom>
                    <a:avLst/>
                    <a:gdLst>
                      <a:gd name="T0" fmla="*/ 96 w 97"/>
                      <a:gd name="T1" fmla="*/ 0 h 36"/>
                      <a:gd name="T2" fmla="*/ 96 w 97"/>
                      <a:gd name="T3" fmla="*/ 15 h 36"/>
                      <a:gd name="T4" fmla="*/ 95 w 97"/>
                      <a:gd name="T5" fmla="*/ 21 h 36"/>
                      <a:gd name="T6" fmla="*/ 95 w 97"/>
                      <a:gd name="T7" fmla="*/ 24 h 36"/>
                      <a:gd name="T8" fmla="*/ 94 w 97"/>
                      <a:gd name="T9" fmla="*/ 27 h 36"/>
                      <a:gd name="T10" fmla="*/ 84 w 97"/>
                      <a:gd name="T11" fmla="*/ 30 h 36"/>
                      <a:gd name="T12" fmla="*/ 75 w 97"/>
                      <a:gd name="T13" fmla="*/ 32 h 36"/>
                      <a:gd name="T14" fmla="*/ 69 w 97"/>
                      <a:gd name="T15" fmla="*/ 34 h 36"/>
                      <a:gd name="T16" fmla="*/ 50 w 97"/>
                      <a:gd name="T17" fmla="*/ 35 h 36"/>
                      <a:gd name="T18" fmla="*/ 32 w 97"/>
                      <a:gd name="T19" fmla="*/ 35 h 36"/>
                      <a:gd name="T20" fmla="*/ 18 w 97"/>
                      <a:gd name="T21" fmla="*/ 34 h 36"/>
                      <a:gd name="T22" fmla="*/ 10 w 97"/>
                      <a:gd name="T23" fmla="*/ 32 h 36"/>
                      <a:gd name="T24" fmla="*/ 4 w 97"/>
                      <a:gd name="T25" fmla="*/ 31 h 36"/>
                      <a:gd name="T26" fmla="*/ 1 w 97"/>
                      <a:gd name="T27" fmla="*/ 29 h 36"/>
                      <a:gd name="T28" fmla="*/ 1 w 97"/>
                      <a:gd name="T29" fmla="*/ 25 h 36"/>
                      <a:gd name="T30" fmla="*/ 0 w 97"/>
                      <a:gd name="T31" fmla="*/ 16 h 36"/>
                      <a:gd name="T32" fmla="*/ 0 w 97"/>
                      <a:gd name="T33" fmla="*/ 8 h 36"/>
                      <a:gd name="T34" fmla="*/ 0 w 97"/>
                      <a:gd name="T35" fmla="*/ 5 h 36"/>
                      <a:gd name="T36" fmla="*/ 32 w 97"/>
                      <a:gd name="T37" fmla="*/ 8 h 36"/>
                      <a:gd name="T38" fmla="*/ 57 w 97"/>
                      <a:gd name="T39" fmla="*/ 8 h 36"/>
                      <a:gd name="T40" fmla="*/ 79 w 97"/>
                      <a:gd name="T41" fmla="*/ 4 h 36"/>
                      <a:gd name="T42" fmla="*/ 96 w 97"/>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36">
                        <a:moveTo>
                          <a:pt x="96" y="0"/>
                        </a:moveTo>
                        <a:lnTo>
                          <a:pt x="96" y="15"/>
                        </a:lnTo>
                        <a:lnTo>
                          <a:pt x="95" y="21"/>
                        </a:lnTo>
                        <a:lnTo>
                          <a:pt x="95" y="24"/>
                        </a:lnTo>
                        <a:lnTo>
                          <a:pt x="94" y="27"/>
                        </a:lnTo>
                        <a:lnTo>
                          <a:pt x="84" y="30"/>
                        </a:lnTo>
                        <a:lnTo>
                          <a:pt x="75" y="32"/>
                        </a:lnTo>
                        <a:lnTo>
                          <a:pt x="69" y="34"/>
                        </a:lnTo>
                        <a:lnTo>
                          <a:pt x="50" y="35"/>
                        </a:lnTo>
                        <a:lnTo>
                          <a:pt x="32" y="35"/>
                        </a:lnTo>
                        <a:lnTo>
                          <a:pt x="18" y="34"/>
                        </a:lnTo>
                        <a:lnTo>
                          <a:pt x="10" y="32"/>
                        </a:lnTo>
                        <a:lnTo>
                          <a:pt x="4" y="31"/>
                        </a:lnTo>
                        <a:lnTo>
                          <a:pt x="1" y="29"/>
                        </a:lnTo>
                        <a:lnTo>
                          <a:pt x="1" y="25"/>
                        </a:lnTo>
                        <a:lnTo>
                          <a:pt x="0" y="16"/>
                        </a:lnTo>
                        <a:lnTo>
                          <a:pt x="0" y="8"/>
                        </a:lnTo>
                        <a:lnTo>
                          <a:pt x="0" y="5"/>
                        </a:lnTo>
                        <a:lnTo>
                          <a:pt x="32" y="8"/>
                        </a:lnTo>
                        <a:lnTo>
                          <a:pt x="57" y="8"/>
                        </a:lnTo>
                        <a:lnTo>
                          <a:pt x="79" y="4"/>
                        </a:lnTo>
                        <a:lnTo>
                          <a:pt x="96"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864" name="Freeform 1416"/>
                <p:cNvSpPr>
                  <a:spLocks/>
                </p:cNvSpPr>
                <p:nvPr/>
              </p:nvSpPr>
              <p:spPr bwMode="auto">
                <a:xfrm>
                  <a:off x="4379" y="2500"/>
                  <a:ext cx="96" cy="29"/>
                </a:xfrm>
                <a:custGeom>
                  <a:avLst/>
                  <a:gdLst>
                    <a:gd name="T0" fmla="*/ 10 w 96"/>
                    <a:gd name="T1" fmla="*/ 1 h 29"/>
                    <a:gd name="T2" fmla="*/ 12 w 96"/>
                    <a:gd name="T3" fmla="*/ 5 h 29"/>
                    <a:gd name="T4" fmla="*/ 15 w 96"/>
                    <a:gd name="T5" fmla="*/ 8 h 29"/>
                    <a:gd name="T6" fmla="*/ 18 w 96"/>
                    <a:gd name="T7" fmla="*/ 11 h 29"/>
                    <a:gd name="T8" fmla="*/ 20 w 96"/>
                    <a:gd name="T9" fmla="*/ 14 h 29"/>
                    <a:gd name="T10" fmla="*/ 24 w 96"/>
                    <a:gd name="T11" fmla="*/ 17 h 29"/>
                    <a:gd name="T12" fmla="*/ 28 w 96"/>
                    <a:gd name="T13" fmla="*/ 19 h 29"/>
                    <a:gd name="T14" fmla="*/ 33 w 96"/>
                    <a:gd name="T15" fmla="*/ 20 h 29"/>
                    <a:gd name="T16" fmla="*/ 42 w 96"/>
                    <a:gd name="T17" fmla="*/ 21 h 29"/>
                    <a:gd name="T18" fmla="*/ 55 w 96"/>
                    <a:gd name="T19" fmla="*/ 21 h 29"/>
                    <a:gd name="T20" fmla="*/ 73 w 96"/>
                    <a:gd name="T21" fmla="*/ 20 h 29"/>
                    <a:gd name="T22" fmla="*/ 95 w 96"/>
                    <a:gd name="T23" fmla="*/ 19 h 29"/>
                    <a:gd name="T24" fmla="*/ 94 w 96"/>
                    <a:gd name="T25" fmla="*/ 21 h 29"/>
                    <a:gd name="T26" fmla="*/ 86 w 96"/>
                    <a:gd name="T27" fmla="*/ 22 h 29"/>
                    <a:gd name="T28" fmla="*/ 77 w 96"/>
                    <a:gd name="T29" fmla="*/ 25 h 29"/>
                    <a:gd name="T30" fmla="*/ 72 w 96"/>
                    <a:gd name="T31" fmla="*/ 26 h 29"/>
                    <a:gd name="T32" fmla="*/ 64 w 96"/>
                    <a:gd name="T33" fmla="*/ 27 h 29"/>
                    <a:gd name="T34" fmla="*/ 55 w 96"/>
                    <a:gd name="T35" fmla="*/ 27 h 29"/>
                    <a:gd name="T36" fmla="*/ 43 w 96"/>
                    <a:gd name="T37" fmla="*/ 28 h 29"/>
                    <a:gd name="T38" fmla="*/ 32 w 96"/>
                    <a:gd name="T39" fmla="*/ 28 h 29"/>
                    <a:gd name="T40" fmla="*/ 24 w 96"/>
                    <a:gd name="T41" fmla="*/ 27 h 29"/>
                    <a:gd name="T42" fmla="*/ 18 w 96"/>
                    <a:gd name="T43" fmla="*/ 27 h 29"/>
                    <a:gd name="T44" fmla="*/ 11 w 96"/>
                    <a:gd name="T45" fmla="*/ 26 h 29"/>
                    <a:gd name="T46" fmla="*/ 6 w 96"/>
                    <a:gd name="T47" fmla="*/ 25 h 29"/>
                    <a:gd name="T48" fmla="*/ 2 w 96"/>
                    <a:gd name="T49" fmla="*/ 22 h 29"/>
                    <a:gd name="T50" fmla="*/ 1 w 96"/>
                    <a:gd name="T51" fmla="*/ 20 h 29"/>
                    <a:gd name="T52" fmla="*/ 1 w 96"/>
                    <a:gd name="T53" fmla="*/ 19 h 29"/>
                    <a:gd name="T54" fmla="*/ 0 w 96"/>
                    <a:gd name="T55" fmla="*/ 0 h 29"/>
                    <a:gd name="T56" fmla="*/ 10 w 96"/>
                    <a:gd name="T5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9">
                      <a:moveTo>
                        <a:pt x="10" y="1"/>
                      </a:moveTo>
                      <a:lnTo>
                        <a:pt x="12" y="5"/>
                      </a:lnTo>
                      <a:lnTo>
                        <a:pt x="15" y="8"/>
                      </a:lnTo>
                      <a:lnTo>
                        <a:pt x="18" y="11"/>
                      </a:lnTo>
                      <a:lnTo>
                        <a:pt x="20" y="14"/>
                      </a:lnTo>
                      <a:lnTo>
                        <a:pt x="24" y="17"/>
                      </a:lnTo>
                      <a:lnTo>
                        <a:pt x="28" y="19"/>
                      </a:lnTo>
                      <a:lnTo>
                        <a:pt x="33" y="20"/>
                      </a:lnTo>
                      <a:lnTo>
                        <a:pt x="42" y="21"/>
                      </a:lnTo>
                      <a:lnTo>
                        <a:pt x="55" y="21"/>
                      </a:lnTo>
                      <a:lnTo>
                        <a:pt x="73" y="20"/>
                      </a:lnTo>
                      <a:lnTo>
                        <a:pt x="95" y="19"/>
                      </a:lnTo>
                      <a:lnTo>
                        <a:pt x="94" y="21"/>
                      </a:lnTo>
                      <a:lnTo>
                        <a:pt x="86" y="22"/>
                      </a:lnTo>
                      <a:lnTo>
                        <a:pt x="77" y="25"/>
                      </a:lnTo>
                      <a:lnTo>
                        <a:pt x="72" y="26"/>
                      </a:lnTo>
                      <a:lnTo>
                        <a:pt x="64" y="27"/>
                      </a:lnTo>
                      <a:lnTo>
                        <a:pt x="55" y="27"/>
                      </a:lnTo>
                      <a:lnTo>
                        <a:pt x="43" y="28"/>
                      </a:lnTo>
                      <a:lnTo>
                        <a:pt x="32" y="28"/>
                      </a:lnTo>
                      <a:lnTo>
                        <a:pt x="24" y="27"/>
                      </a:lnTo>
                      <a:lnTo>
                        <a:pt x="18" y="27"/>
                      </a:lnTo>
                      <a:lnTo>
                        <a:pt x="11" y="26"/>
                      </a:lnTo>
                      <a:lnTo>
                        <a:pt x="6" y="25"/>
                      </a:lnTo>
                      <a:lnTo>
                        <a:pt x="2" y="22"/>
                      </a:lnTo>
                      <a:lnTo>
                        <a:pt x="1" y="20"/>
                      </a:lnTo>
                      <a:lnTo>
                        <a:pt x="1" y="19"/>
                      </a:lnTo>
                      <a:lnTo>
                        <a:pt x="0" y="0"/>
                      </a:lnTo>
                      <a:lnTo>
                        <a:pt x="10" y="1"/>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865" name="Group 1417"/>
              <p:cNvGrpSpPr>
                <a:grpSpLocks/>
              </p:cNvGrpSpPr>
              <p:nvPr/>
            </p:nvGrpSpPr>
            <p:grpSpPr bwMode="auto">
              <a:xfrm>
                <a:off x="4366" y="2426"/>
                <a:ext cx="145" cy="80"/>
                <a:chOff x="4366" y="2426"/>
                <a:chExt cx="145" cy="80"/>
              </a:xfrm>
            </p:grpSpPr>
            <p:grpSp>
              <p:nvGrpSpPr>
                <p:cNvPr id="361866" name="Group 1418"/>
                <p:cNvGrpSpPr>
                  <a:grpSpLocks/>
                </p:cNvGrpSpPr>
                <p:nvPr/>
              </p:nvGrpSpPr>
              <p:grpSpPr bwMode="auto">
                <a:xfrm>
                  <a:off x="4490" y="2444"/>
                  <a:ext cx="21" cy="45"/>
                  <a:chOff x="4490" y="2444"/>
                  <a:chExt cx="21" cy="45"/>
                </a:xfrm>
              </p:grpSpPr>
              <p:sp>
                <p:nvSpPr>
                  <p:cNvPr id="361867" name="Freeform 1419"/>
                  <p:cNvSpPr>
                    <a:spLocks/>
                  </p:cNvSpPr>
                  <p:nvPr/>
                </p:nvSpPr>
                <p:spPr bwMode="auto">
                  <a:xfrm>
                    <a:off x="4490" y="2444"/>
                    <a:ext cx="21" cy="36"/>
                  </a:xfrm>
                  <a:custGeom>
                    <a:avLst/>
                    <a:gdLst>
                      <a:gd name="T0" fmla="*/ 19 w 21"/>
                      <a:gd name="T1" fmla="*/ 8 h 36"/>
                      <a:gd name="T2" fmla="*/ 18 w 21"/>
                      <a:gd name="T3" fmla="*/ 6 h 36"/>
                      <a:gd name="T4" fmla="*/ 2 w 21"/>
                      <a:gd name="T5" fmla="*/ 0 h 36"/>
                      <a:gd name="T6" fmla="*/ 0 w 21"/>
                      <a:gd name="T7" fmla="*/ 35 h 36"/>
                      <a:gd name="T8" fmla="*/ 19 w 21"/>
                      <a:gd name="T9" fmla="*/ 26 h 36"/>
                      <a:gd name="T10" fmla="*/ 20 w 21"/>
                      <a:gd name="T11" fmla="*/ 20 h 36"/>
                      <a:gd name="T12" fmla="*/ 20 w 21"/>
                      <a:gd name="T13" fmla="*/ 16 h 36"/>
                      <a:gd name="T14" fmla="*/ 20 w 21"/>
                      <a:gd name="T15" fmla="*/ 12 h 36"/>
                      <a:gd name="T16" fmla="*/ 19 w 21"/>
                      <a:gd name="T1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6">
                        <a:moveTo>
                          <a:pt x="19" y="8"/>
                        </a:moveTo>
                        <a:lnTo>
                          <a:pt x="18" y="6"/>
                        </a:lnTo>
                        <a:lnTo>
                          <a:pt x="2" y="0"/>
                        </a:lnTo>
                        <a:lnTo>
                          <a:pt x="0" y="35"/>
                        </a:lnTo>
                        <a:lnTo>
                          <a:pt x="19" y="26"/>
                        </a:lnTo>
                        <a:lnTo>
                          <a:pt x="20" y="20"/>
                        </a:lnTo>
                        <a:lnTo>
                          <a:pt x="20" y="16"/>
                        </a:lnTo>
                        <a:lnTo>
                          <a:pt x="20" y="12"/>
                        </a:lnTo>
                        <a:lnTo>
                          <a:pt x="19"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68" name="Freeform 1420"/>
                  <p:cNvSpPr>
                    <a:spLocks/>
                  </p:cNvSpPr>
                  <p:nvPr/>
                </p:nvSpPr>
                <p:spPr bwMode="auto">
                  <a:xfrm>
                    <a:off x="4491" y="2454"/>
                    <a:ext cx="20" cy="19"/>
                  </a:xfrm>
                  <a:custGeom>
                    <a:avLst/>
                    <a:gdLst>
                      <a:gd name="T0" fmla="*/ 19 w 20"/>
                      <a:gd name="T1" fmla="*/ 4 h 19"/>
                      <a:gd name="T2" fmla="*/ 18 w 20"/>
                      <a:gd name="T3" fmla="*/ 3 h 19"/>
                      <a:gd name="T4" fmla="*/ 0 w 20"/>
                      <a:gd name="T5" fmla="*/ 0 h 19"/>
                      <a:gd name="T6" fmla="*/ 1 w 20"/>
                      <a:gd name="T7" fmla="*/ 9 h 19"/>
                      <a:gd name="T8" fmla="*/ 1 w 20"/>
                      <a:gd name="T9" fmla="*/ 13 h 19"/>
                      <a:gd name="T10" fmla="*/ 0 w 20"/>
                      <a:gd name="T11" fmla="*/ 18 h 19"/>
                      <a:gd name="T12" fmla="*/ 19 w 20"/>
                      <a:gd name="T13" fmla="*/ 14 h 19"/>
                      <a:gd name="T14" fmla="*/ 19 w 20"/>
                      <a:gd name="T15" fmla="*/ 10 h 19"/>
                      <a:gd name="T16" fmla="*/ 19 w 20"/>
                      <a:gd name="T17" fmla="*/ 8 h 19"/>
                      <a:gd name="T18" fmla="*/ 19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9" y="4"/>
                        </a:moveTo>
                        <a:lnTo>
                          <a:pt x="18" y="3"/>
                        </a:lnTo>
                        <a:lnTo>
                          <a:pt x="0" y="0"/>
                        </a:lnTo>
                        <a:lnTo>
                          <a:pt x="1" y="9"/>
                        </a:lnTo>
                        <a:lnTo>
                          <a:pt x="1" y="13"/>
                        </a:lnTo>
                        <a:lnTo>
                          <a:pt x="0" y="18"/>
                        </a:lnTo>
                        <a:lnTo>
                          <a:pt x="19" y="14"/>
                        </a:lnTo>
                        <a:lnTo>
                          <a:pt x="19" y="10"/>
                        </a:lnTo>
                        <a:lnTo>
                          <a:pt x="19" y="8"/>
                        </a:lnTo>
                        <a:lnTo>
                          <a:pt x="19" y="4"/>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69" name="Freeform 1421"/>
                  <p:cNvSpPr>
                    <a:spLocks/>
                  </p:cNvSpPr>
                  <p:nvPr/>
                </p:nvSpPr>
                <p:spPr bwMode="auto">
                  <a:xfrm>
                    <a:off x="4491" y="2459"/>
                    <a:ext cx="20" cy="1"/>
                  </a:xfrm>
                  <a:custGeom>
                    <a:avLst/>
                    <a:gdLst>
                      <a:gd name="T0" fmla="*/ 19 w 20"/>
                      <a:gd name="T1" fmla="*/ 0 h 1"/>
                      <a:gd name="T2" fmla="*/ 0 w 20"/>
                      <a:gd name="T3" fmla="*/ 0 h 1"/>
                      <a:gd name="T4" fmla="*/ 19 w 20"/>
                      <a:gd name="T5" fmla="*/ 0 h 1"/>
                    </a:gdLst>
                    <a:ahLst/>
                    <a:cxnLst>
                      <a:cxn ang="0">
                        <a:pos x="T0" y="T1"/>
                      </a:cxn>
                      <a:cxn ang="0">
                        <a:pos x="T2" y="T3"/>
                      </a:cxn>
                      <a:cxn ang="0">
                        <a:pos x="T4" y="T5"/>
                      </a:cxn>
                    </a:cxnLst>
                    <a:rect l="0" t="0" r="r" b="b"/>
                    <a:pathLst>
                      <a:path w="20" h="1">
                        <a:moveTo>
                          <a:pt x="19" y="0"/>
                        </a:moveTo>
                        <a:lnTo>
                          <a:pt x="0" y="0"/>
                        </a:lnTo>
                        <a:lnTo>
                          <a:pt x="19" y="0"/>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70" name="Freeform 1422"/>
                  <p:cNvSpPr>
                    <a:spLocks/>
                  </p:cNvSpPr>
                  <p:nvPr/>
                </p:nvSpPr>
                <p:spPr bwMode="auto">
                  <a:xfrm>
                    <a:off x="4490" y="2474"/>
                    <a:ext cx="21" cy="15"/>
                  </a:xfrm>
                  <a:custGeom>
                    <a:avLst/>
                    <a:gdLst>
                      <a:gd name="T0" fmla="*/ 20 w 21"/>
                      <a:gd name="T1" fmla="*/ 0 h 15"/>
                      <a:gd name="T2" fmla="*/ 1 w 21"/>
                      <a:gd name="T3" fmla="*/ 4 h 15"/>
                      <a:gd name="T4" fmla="*/ 0 w 21"/>
                      <a:gd name="T5" fmla="*/ 14 h 15"/>
                      <a:gd name="T6" fmla="*/ 19 w 21"/>
                      <a:gd name="T7" fmla="*/ 4 h 15"/>
                      <a:gd name="T8" fmla="*/ 20 w 21"/>
                      <a:gd name="T9" fmla="*/ 0 h 15"/>
                    </a:gdLst>
                    <a:ahLst/>
                    <a:cxnLst>
                      <a:cxn ang="0">
                        <a:pos x="T0" y="T1"/>
                      </a:cxn>
                      <a:cxn ang="0">
                        <a:pos x="T2" y="T3"/>
                      </a:cxn>
                      <a:cxn ang="0">
                        <a:pos x="T4" y="T5"/>
                      </a:cxn>
                      <a:cxn ang="0">
                        <a:pos x="T6" y="T7"/>
                      </a:cxn>
                      <a:cxn ang="0">
                        <a:pos x="T8" y="T9"/>
                      </a:cxn>
                    </a:cxnLst>
                    <a:rect l="0" t="0" r="r" b="b"/>
                    <a:pathLst>
                      <a:path w="21" h="15">
                        <a:moveTo>
                          <a:pt x="20" y="0"/>
                        </a:moveTo>
                        <a:lnTo>
                          <a:pt x="1" y="4"/>
                        </a:lnTo>
                        <a:lnTo>
                          <a:pt x="0" y="14"/>
                        </a:lnTo>
                        <a:lnTo>
                          <a:pt x="19" y="4"/>
                        </a:lnTo>
                        <a:lnTo>
                          <a:pt x="20" y="0"/>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871" name="Group 1423"/>
                <p:cNvGrpSpPr>
                  <a:grpSpLocks/>
                </p:cNvGrpSpPr>
                <p:nvPr/>
              </p:nvGrpSpPr>
              <p:grpSpPr bwMode="auto">
                <a:xfrm>
                  <a:off x="4366" y="2426"/>
                  <a:ext cx="118" cy="80"/>
                  <a:chOff x="4366" y="2426"/>
                  <a:chExt cx="118" cy="80"/>
                </a:xfrm>
              </p:grpSpPr>
              <p:sp>
                <p:nvSpPr>
                  <p:cNvPr id="361872" name="Freeform 1424"/>
                  <p:cNvSpPr>
                    <a:spLocks/>
                  </p:cNvSpPr>
                  <p:nvPr/>
                </p:nvSpPr>
                <p:spPr bwMode="auto">
                  <a:xfrm>
                    <a:off x="4367" y="2426"/>
                    <a:ext cx="117" cy="68"/>
                  </a:xfrm>
                  <a:custGeom>
                    <a:avLst/>
                    <a:gdLst>
                      <a:gd name="T0" fmla="*/ 113 w 117"/>
                      <a:gd name="T1" fmla="*/ 9 h 68"/>
                      <a:gd name="T2" fmla="*/ 107 w 117"/>
                      <a:gd name="T3" fmla="*/ 6 h 68"/>
                      <a:gd name="T4" fmla="*/ 98 w 117"/>
                      <a:gd name="T5" fmla="*/ 3 h 68"/>
                      <a:gd name="T6" fmla="*/ 90 w 117"/>
                      <a:gd name="T7" fmla="*/ 3 h 68"/>
                      <a:gd name="T8" fmla="*/ 81 w 117"/>
                      <a:gd name="T9" fmla="*/ 1 h 68"/>
                      <a:gd name="T10" fmla="*/ 64 w 117"/>
                      <a:gd name="T11" fmla="*/ 0 h 68"/>
                      <a:gd name="T12" fmla="*/ 44 w 117"/>
                      <a:gd name="T13" fmla="*/ 0 h 68"/>
                      <a:gd name="T14" fmla="*/ 23 w 117"/>
                      <a:gd name="T15" fmla="*/ 0 h 68"/>
                      <a:gd name="T16" fmla="*/ 15 w 117"/>
                      <a:gd name="T17" fmla="*/ 1 h 68"/>
                      <a:gd name="T18" fmla="*/ 8 w 117"/>
                      <a:gd name="T19" fmla="*/ 3 h 68"/>
                      <a:gd name="T20" fmla="*/ 5 w 117"/>
                      <a:gd name="T21" fmla="*/ 3 h 68"/>
                      <a:gd name="T22" fmla="*/ 2 w 117"/>
                      <a:gd name="T23" fmla="*/ 6 h 68"/>
                      <a:gd name="T24" fmla="*/ 0 w 117"/>
                      <a:gd name="T25" fmla="*/ 8 h 68"/>
                      <a:gd name="T26" fmla="*/ 0 w 117"/>
                      <a:gd name="T27" fmla="*/ 10 h 68"/>
                      <a:gd name="T28" fmla="*/ 0 w 117"/>
                      <a:gd name="T29" fmla="*/ 14 h 68"/>
                      <a:gd name="T30" fmla="*/ 0 w 117"/>
                      <a:gd name="T31" fmla="*/ 33 h 68"/>
                      <a:gd name="T32" fmla="*/ 1 w 117"/>
                      <a:gd name="T33" fmla="*/ 55 h 68"/>
                      <a:gd name="T34" fmla="*/ 2 w 117"/>
                      <a:gd name="T35" fmla="*/ 59 h 68"/>
                      <a:gd name="T36" fmla="*/ 3 w 117"/>
                      <a:gd name="T37" fmla="*/ 60 h 68"/>
                      <a:gd name="T38" fmla="*/ 5 w 117"/>
                      <a:gd name="T39" fmla="*/ 63 h 68"/>
                      <a:gd name="T40" fmla="*/ 8 w 117"/>
                      <a:gd name="T41" fmla="*/ 64 h 68"/>
                      <a:gd name="T42" fmla="*/ 14 w 117"/>
                      <a:gd name="T43" fmla="*/ 65 h 68"/>
                      <a:gd name="T44" fmla="*/ 24 w 117"/>
                      <a:gd name="T45" fmla="*/ 66 h 68"/>
                      <a:gd name="T46" fmla="*/ 35 w 117"/>
                      <a:gd name="T47" fmla="*/ 66 h 68"/>
                      <a:gd name="T48" fmla="*/ 48 w 117"/>
                      <a:gd name="T49" fmla="*/ 67 h 68"/>
                      <a:gd name="T50" fmla="*/ 59 w 117"/>
                      <a:gd name="T51" fmla="*/ 67 h 68"/>
                      <a:gd name="T52" fmla="*/ 70 w 117"/>
                      <a:gd name="T53" fmla="*/ 66 h 68"/>
                      <a:gd name="T54" fmla="*/ 78 w 117"/>
                      <a:gd name="T55" fmla="*/ 66 h 68"/>
                      <a:gd name="T56" fmla="*/ 84 w 117"/>
                      <a:gd name="T57" fmla="*/ 65 h 68"/>
                      <a:gd name="T58" fmla="*/ 92 w 117"/>
                      <a:gd name="T59" fmla="*/ 63 h 68"/>
                      <a:gd name="T60" fmla="*/ 98 w 117"/>
                      <a:gd name="T61" fmla="*/ 62 h 68"/>
                      <a:gd name="T62" fmla="*/ 107 w 117"/>
                      <a:gd name="T63" fmla="*/ 59 h 68"/>
                      <a:gd name="T64" fmla="*/ 113 w 117"/>
                      <a:gd name="T65" fmla="*/ 57 h 68"/>
                      <a:gd name="T66" fmla="*/ 114 w 117"/>
                      <a:gd name="T67" fmla="*/ 53 h 68"/>
                      <a:gd name="T68" fmla="*/ 115 w 117"/>
                      <a:gd name="T69" fmla="*/ 46 h 68"/>
                      <a:gd name="T70" fmla="*/ 116 w 117"/>
                      <a:gd name="T71" fmla="*/ 38 h 68"/>
                      <a:gd name="T72" fmla="*/ 116 w 117"/>
                      <a:gd name="T73" fmla="*/ 28 h 68"/>
                      <a:gd name="T74" fmla="*/ 115 w 117"/>
                      <a:gd name="T75" fmla="*/ 18 h 68"/>
                      <a:gd name="T76" fmla="*/ 113 w 117"/>
                      <a:gd name="T77"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68">
                        <a:moveTo>
                          <a:pt x="113" y="9"/>
                        </a:moveTo>
                        <a:lnTo>
                          <a:pt x="107" y="6"/>
                        </a:lnTo>
                        <a:lnTo>
                          <a:pt x="98" y="3"/>
                        </a:lnTo>
                        <a:lnTo>
                          <a:pt x="90" y="3"/>
                        </a:lnTo>
                        <a:lnTo>
                          <a:pt x="81" y="1"/>
                        </a:lnTo>
                        <a:lnTo>
                          <a:pt x="64" y="0"/>
                        </a:lnTo>
                        <a:lnTo>
                          <a:pt x="44" y="0"/>
                        </a:lnTo>
                        <a:lnTo>
                          <a:pt x="23" y="0"/>
                        </a:lnTo>
                        <a:lnTo>
                          <a:pt x="15" y="1"/>
                        </a:lnTo>
                        <a:lnTo>
                          <a:pt x="8" y="3"/>
                        </a:lnTo>
                        <a:lnTo>
                          <a:pt x="5" y="3"/>
                        </a:lnTo>
                        <a:lnTo>
                          <a:pt x="2" y="6"/>
                        </a:lnTo>
                        <a:lnTo>
                          <a:pt x="0" y="8"/>
                        </a:lnTo>
                        <a:lnTo>
                          <a:pt x="0" y="10"/>
                        </a:lnTo>
                        <a:lnTo>
                          <a:pt x="0" y="14"/>
                        </a:lnTo>
                        <a:lnTo>
                          <a:pt x="0" y="33"/>
                        </a:lnTo>
                        <a:lnTo>
                          <a:pt x="1" y="55"/>
                        </a:lnTo>
                        <a:lnTo>
                          <a:pt x="2" y="59"/>
                        </a:lnTo>
                        <a:lnTo>
                          <a:pt x="3" y="60"/>
                        </a:lnTo>
                        <a:lnTo>
                          <a:pt x="5" y="63"/>
                        </a:lnTo>
                        <a:lnTo>
                          <a:pt x="8" y="64"/>
                        </a:lnTo>
                        <a:lnTo>
                          <a:pt x="14" y="65"/>
                        </a:lnTo>
                        <a:lnTo>
                          <a:pt x="24" y="66"/>
                        </a:lnTo>
                        <a:lnTo>
                          <a:pt x="35" y="66"/>
                        </a:lnTo>
                        <a:lnTo>
                          <a:pt x="48" y="67"/>
                        </a:lnTo>
                        <a:lnTo>
                          <a:pt x="59" y="67"/>
                        </a:lnTo>
                        <a:lnTo>
                          <a:pt x="70" y="66"/>
                        </a:lnTo>
                        <a:lnTo>
                          <a:pt x="78" y="66"/>
                        </a:lnTo>
                        <a:lnTo>
                          <a:pt x="84" y="65"/>
                        </a:lnTo>
                        <a:lnTo>
                          <a:pt x="92" y="63"/>
                        </a:lnTo>
                        <a:lnTo>
                          <a:pt x="98" y="62"/>
                        </a:lnTo>
                        <a:lnTo>
                          <a:pt x="107" y="59"/>
                        </a:lnTo>
                        <a:lnTo>
                          <a:pt x="113" y="57"/>
                        </a:lnTo>
                        <a:lnTo>
                          <a:pt x="114" y="53"/>
                        </a:lnTo>
                        <a:lnTo>
                          <a:pt x="115" y="46"/>
                        </a:lnTo>
                        <a:lnTo>
                          <a:pt x="116" y="38"/>
                        </a:lnTo>
                        <a:lnTo>
                          <a:pt x="116" y="28"/>
                        </a:lnTo>
                        <a:lnTo>
                          <a:pt x="115" y="18"/>
                        </a:lnTo>
                        <a:lnTo>
                          <a:pt x="113" y="9"/>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73" name="Freeform 1425"/>
                  <p:cNvSpPr>
                    <a:spLocks/>
                  </p:cNvSpPr>
                  <p:nvPr/>
                </p:nvSpPr>
                <p:spPr bwMode="auto">
                  <a:xfrm>
                    <a:off x="4367" y="2439"/>
                    <a:ext cx="115" cy="55"/>
                  </a:xfrm>
                  <a:custGeom>
                    <a:avLst/>
                    <a:gdLst>
                      <a:gd name="T0" fmla="*/ 114 w 115"/>
                      <a:gd name="T1" fmla="*/ 45 h 55"/>
                      <a:gd name="T2" fmla="*/ 109 w 115"/>
                      <a:gd name="T3" fmla="*/ 45 h 55"/>
                      <a:gd name="T4" fmla="*/ 100 w 115"/>
                      <a:gd name="T5" fmla="*/ 46 h 55"/>
                      <a:gd name="T6" fmla="*/ 91 w 115"/>
                      <a:gd name="T7" fmla="*/ 46 h 55"/>
                      <a:gd name="T8" fmla="*/ 81 w 115"/>
                      <a:gd name="T9" fmla="*/ 49 h 55"/>
                      <a:gd name="T10" fmla="*/ 70 w 115"/>
                      <a:gd name="T11" fmla="*/ 50 h 55"/>
                      <a:gd name="T12" fmla="*/ 55 w 115"/>
                      <a:gd name="T13" fmla="*/ 50 h 55"/>
                      <a:gd name="T14" fmla="*/ 44 w 115"/>
                      <a:gd name="T15" fmla="*/ 50 h 55"/>
                      <a:gd name="T16" fmla="*/ 36 w 115"/>
                      <a:gd name="T17" fmla="*/ 49 h 55"/>
                      <a:gd name="T18" fmla="*/ 29 w 115"/>
                      <a:gd name="T19" fmla="*/ 49 h 55"/>
                      <a:gd name="T20" fmla="*/ 24 w 115"/>
                      <a:gd name="T21" fmla="*/ 46 h 55"/>
                      <a:gd name="T22" fmla="*/ 20 w 115"/>
                      <a:gd name="T23" fmla="*/ 45 h 55"/>
                      <a:gd name="T24" fmla="*/ 17 w 115"/>
                      <a:gd name="T25" fmla="*/ 41 h 55"/>
                      <a:gd name="T26" fmla="*/ 14 w 115"/>
                      <a:gd name="T27" fmla="*/ 38 h 55"/>
                      <a:gd name="T28" fmla="*/ 10 w 115"/>
                      <a:gd name="T29" fmla="*/ 34 h 55"/>
                      <a:gd name="T30" fmla="*/ 6 w 115"/>
                      <a:gd name="T31" fmla="*/ 28 h 55"/>
                      <a:gd name="T32" fmla="*/ 5 w 115"/>
                      <a:gd name="T33" fmla="*/ 24 h 55"/>
                      <a:gd name="T34" fmla="*/ 3 w 115"/>
                      <a:gd name="T35" fmla="*/ 20 h 55"/>
                      <a:gd name="T36" fmla="*/ 2 w 115"/>
                      <a:gd name="T37" fmla="*/ 14 h 55"/>
                      <a:gd name="T38" fmla="*/ 1 w 115"/>
                      <a:gd name="T39" fmla="*/ 11 h 55"/>
                      <a:gd name="T40" fmla="*/ 0 w 115"/>
                      <a:gd name="T41" fmla="*/ 0 h 55"/>
                      <a:gd name="T42" fmla="*/ 1 w 115"/>
                      <a:gd name="T43" fmla="*/ 43 h 55"/>
                      <a:gd name="T44" fmla="*/ 2 w 115"/>
                      <a:gd name="T45" fmla="*/ 46 h 55"/>
                      <a:gd name="T46" fmla="*/ 3 w 115"/>
                      <a:gd name="T47" fmla="*/ 49 h 55"/>
                      <a:gd name="T48" fmla="*/ 6 w 115"/>
                      <a:gd name="T49" fmla="*/ 50 h 55"/>
                      <a:gd name="T50" fmla="*/ 8 w 115"/>
                      <a:gd name="T51" fmla="*/ 51 h 55"/>
                      <a:gd name="T52" fmla="*/ 14 w 115"/>
                      <a:gd name="T53" fmla="*/ 52 h 55"/>
                      <a:gd name="T54" fmla="*/ 38 w 115"/>
                      <a:gd name="T55" fmla="*/ 54 h 55"/>
                      <a:gd name="T56" fmla="*/ 53 w 115"/>
                      <a:gd name="T57" fmla="*/ 54 h 55"/>
                      <a:gd name="T58" fmla="*/ 59 w 115"/>
                      <a:gd name="T59" fmla="*/ 54 h 55"/>
                      <a:gd name="T60" fmla="*/ 70 w 115"/>
                      <a:gd name="T61" fmla="*/ 53 h 55"/>
                      <a:gd name="T62" fmla="*/ 77 w 115"/>
                      <a:gd name="T63" fmla="*/ 53 h 55"/>
                      <a:gd name="T64" fmla="*/ 84 w 115"/>
                      <a:gd name="T65" fmla="*/ 52 h 55"/>
                      <a:gd name="T66" fmla="*/ 91 w 115"/>
                      <a:gd name="T67" fmla="*/ 50 h 55"/>
                      <a:gd name="T68" fmla="*/ 99 w 115"/>
                      <a:gd name="T69" fmla="*/ 49 h 55"/>
                      <a:gd name="T70" fmla="*/ 106 w 115"/>
                      <a:gd name="T71" fmla="*/ 46 h 55"/>
                      <a:gd name="T72" fmla="*/ 114 w 115"/>
                      <a:gd name="T73"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55">
                        <a:moveTo>
                          <a:pt x="114" y="45"/>
                        </a:moveTo>
                        <a:lnTo>
                          <a:pt x="109" y="45"/>
                        </a:lnTo>
                        <a:lnTo>
                          <a:pt x="100" y="46"/>
                        </a:lnTo>
                        <a:lnTo>
                          <a:pt x="91" y="46"/>
                        </a:lnTo>
                        <a:lnTo>
                          <a:pt x="81" y="49"/>
                        </a:lnTo>
                        <a:lnTo>
                          <a:pt x="70" y="50"/>
                        </a:lnTo>
                        <a:lnTo>
                          <a:pt x="55" y="50"/>
                        </a:lnTo>
                        <a:lnTo>
                          <a:pt x="44" y="50"/>
                        </a:lnTo>
                        <a:lnTo>
                          <a:pt x="36" y="49"/>
                        </a:lnTo>
                        <a:lnTo>
                          <a:pt x="29" y="49"/>
                        </a:lnTo>
                        <a:lnTo>
                          <a:pt x="24" y="46"/>
                        </a:lnTo>
                        <a:lnTo>
                          <a:pt x="20" y="45"/>
                        </a:lnTo>
                        <a:lnTo>
                          <a:pt x="17" y="41"/>
                        </a:lnTo>
                        <a:lnTo>
                          <a:pt x="14" y="38"/>
                        </a:lnTo>
                        <a:lnTo>
                          <a:pt x="10" y="34"/>
                        </a:lnTo>
                        <a:lnTo>
                          <a:pt x="6" y="28"/>
                        </a:lnTo>
                        <a:lnTo>
                          <a:pt x="5" y="24"/>
                        </a:lnTo>
                        <a:lnTo>
                          <a:pt x="3" y="20"/>
                        </a:lnTo>
                        <a:lnTo>
                          <a:pt x="2" y="14"/>
                        </a:lnTo>
                        <a:lnTo>
                          <a:pt x="1" y="11"/>
                        </a:lnTo>
                        <a:lnTo>
                          <a:pt x="0" y="0"/>
                        </a:lnTo>
                        <a:lnTo>
                          <a:pt x="1" y="43"/>
                        </a:lnTo>
                        <a:lnTo>
                          <a:pt x="2" y="46"/>
                        </a:lnTo>
                        <a:lnTo>
                          <a:pt x="3" y="49"/>
                        </a:lnTo>
                        <a:lnTo>
                          <a:pt x="6" y="50"/>
                        </a:lnTo>
                        <a:lnTo>
                          <a:pt x="8" y="51"/>
                        </a:lnTo>
                        <a:lnTo>
                          <a:pt x="14" y="52"/>
                        </a:lnTo>
                        <a:lnTo>
                          <a:pt x="38" y="54"/>
                        </a:lnTo>
                        <a:lnTo>
                          <a:pt x="53" y="54"/>
                        </a:lnTo>
                        <a:lnTo>
                          <a:pt x="59" y="54"/>
                        </a:lnTo>
                        <a:lnTo>
                          <a:pt x="70" y="53"/>
                        </a:lnTo>
                        <a:lnTo>
                          <a:pt x="77" y="53"/>
                        </a:lnTo>
                        <a:lnTo>
                          <a:pt x="84" y="52"/>
                        </a:lnTo>
                        <a:lnTo>
                          <a:pt x="91" y="50"/>
                        </a:lnTo>
                        <a:lnTo>
                          <a:pt x="99" y="49"/>
                        </a:lnTo>
                        <a:lnTo>
                          <a:pt x="106" y="46"/>
                        </a:lnTo>
                        <a:lnTo>
                          <a:pt x="114" y="45"/>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74" name="Group 1426"/>
                  <p:cNvGrpSpPr>
                    <a:grpSpLocks/>
                  </p:cNvGrpSpPr>
                  <p:nvPr/>
                </p:nvGrpSpPr>
                <p:grpSpPr bwMode="auto">
                  <a:xfrm>
                    <a:off x="4366" y="2430"/>
                    <a:ext cx="64" cy="76"/>
                    <a:chOff x="4366" y="2430"/>
                    <a:chExt cx="64" cy="76"/>
                  </a:xfrm>
                </p:grpSpPr>
                <p:sp>
                  <p:nvSpPr>
                    <p:cNvPr id="361875" name="Line 1427"/>
                    <p:cNvSpPr>
                      <a:spLocks noChangeShapeType="1"/>
                    </p:cNvSpPr>
                    <p:nvPr/>
                  </p:nvSpPr>
                  <p:spPr bwMode="auto">
                    <a:xfrm>
                      <a:off x="4399" y="2430"/>
                      <a:ext cx="0" cy="7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76" name="Line 1428"/>
                    <p:cNvSpPr>
                      <a:spLocks noChangeShapeType="1"/>
                    </p:cNvSpPr>
                    <p:nvPr/>
                  </p:nvSpPr>
                  <p:spPr bwMode="auto">
                    <a:xfrm>
                      <a:off x="4366" y="2432"/>
                      <a:ext cx="3" cy="7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77" name="Line 1429"/>
                    <p:cNvSpPr>
                      <a:spLocks noChangeShapeType="1"/>
                    </p:cNvSpPr>
                    <p:nvPr/>
                  </p:nvSpPr>
                  <p:spPr bwMode="auto">
                    <a:xfrm>
                      <a:off x="4430" y="2430"/>
                      <a:ext cx="0" cy="7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grpSp>
        <p:grpSp>
          <p:nvGrpSpPr>
            <p:cNvPr id="361878" name="Group 1430"/>
            <p:cNvGrpSpPr>
              <a:grpSpLocks/>
            </p:cNvGrpSpPr>
            <p:nvPr/>
          </p:nvGrpSpPr>
          <p:grpSpPr bwMode="auto">
            <a:xfrm>
              <a:off x="4475" y="2179"/>
              <a:ext cx="751" cy="286"/>
              <a:chOff x="4475" y="2179"/>
              <a:chExt cx="751" cy="286"/>
            </a:xfrm>
          </p:grpSpPr>
          <p:sp>
            <p:nvSpPr>
              <p:cNvPr id="361879" name="Freeform 1431"/>
              <p:cNvSpPr>
                <a:spLocks/>
              </p:cNvSpPr>
              <p:nvPr/>
            </p:nvSpPr>
            <p:spPr bwMode="auto">
              <a:xfrm>
                <a:off x="4946" y="2179"/>
                <a:ext cx="245" cy="202"/>
              </a:xfrm>
              <a:custGeom>
                <a:avLst/>
                <a:gdLst>
                  <a:gd name="T0" fmla="*/ 244 w 245"/>
                  <a:gd name="T1" fmla="*/ 0 h 202"/>
                  <a:gd name="T2" fmla="*/ 182 w 245"/>
                  <a:gd name="T3" fmla="*/ 0 h 202"/>
                  <a:gd name="T4" fmla="*/ 16 w 245"/>
                  <a:gd name="T5" fmla="*/ 172 h 202"/>
                  <a:gd name="T6" fmla="*/ 11 w 245"/>
                  <a:gd name="T7" fmla="*/ 178 h 202"/>
                  <a:gd name="T8" fmla="*/ 6 w 245"/>
                  <a:gd name="T9" fmla="*/ 181 h 202"/>
                  <a:gd name="T10" fmla="*/ 0 w 245"/>
                  <a:gd name="T11" fmla="*/ 181 h 202"/>
                  <a:gd name="T12" fmla="*/ 23 w 245"/>
                  <a:gd name="T13" fmla="*/ 184 h 202"/>
                  <a:gd name="T14" fmla="*/ 53 w 245"/>
                  <a:gd name="T15" fmla="*/ 187 h 202"/>
                  <a:gd name="T16" fmla="*/ 90 w 245"/>
                  <a:gd name="T17" fmla="*/ 190 h 202"/>
                  <a:gd name="T18" fmla="*/ 134 w 245"/>
                  <a:gd name="T19" fmla="*/ 195 h 202"/>
                  <a:gd name="T20" fmla="*/ 173 w 245"/>
                  <a:gd name="T21" fmla="*/ 201 h 202"/>
                  <a:gd name="T22" fmla="*/ 244 w 245"/>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02">
                    <a:moveTo>
                      <a:pt x="244" y="0"/>
                    </a:moveTo>
                    <a:lnTo>
                      <a:pt x="182" y="0"/>
                    </a:lnTo>
                    <a:lnTo>
                      <a:pt x="16" y="172"/>
                    </a:lnTo>
                    <a:lnTo>
                      <a:pt x="11" y="178"/>
                    </a:lnTo>
                    <a:lnTo>
                      <a:pt x="6" y="181"/>
                    </a:lnTo>
                    <a:lnTo>
                      <a:pt x="0" y="181"/>
                    </a:lnTo>
                    <a:lnTo>
                      <a:pt x="23" y="184"/>
                    </a:lnTo>
                    <a:lnTo>
                      <a:pt x="53" y="187"/>
                    </a:lnTo>
                    <a:lnTo>
                      <a:pt x="90" y="190"/>
                    </a:lnTo>
                    <a:lnTo>
                      <a:pt x="134" y="195"/>
                    </a:lnTo>
                    <a:lnTo>
                      <a:pt x="173" y="201"/>
                    </a:lnTo>
                    <a:lnTo>
                      <a:pt x="244" y="0"/>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80" name="Group 1432"/>
              <p:cNvGrpSpPr>
                <a:grpSpLocks/>
              </p:cNvGrpSpPr>
              <p:nvPr/>
            </p:nvGrpSpPr>
            <p:grpSpPr bwMode="auto">
              <a:xfrm>
                <a:off x="4475" y="2307"/>
                <a:ext cx="751" cy="158"/>
                <a:chOff x="4475" y="2307"/>
                <a:chExt cx="751" cy="158"/>
              </a:xfrm>
            </p:grpSpPr>
            <p:sp>
              <p:nvSpPr>
                <p:cNvPr id="361881" name="Freeform 1433"/>
                <p:cNvSpPr>
                  <a:spLocks/>
                </p:cNvSpPr>
                <p:nvPr/>
              </p:nvSpPr>
              <p:spPr bwMode="auto">
                <a:xfrm>
                  <a:off x="5007" y="2419"/>
                  <a:ext cx="114" cy="46"/>
                </a:xfrm>
                <a:custGeom>
                  <a:avLst/>
                  <a:gdLst>
                    <a:gd name="T0" fmla="*/ 17 w 114"/>
                    <a:gd name="T1" fmla="*/ 0 h 46"/>
                    <a:gd name="T2" fmla="*/ 18 w 114"/>
                    <a:gd name="T3" fmla="*/ 9 h 46"/>
                    <a:gd name="T4" fmla="*/ 19 w 114"/>
                    <a:gd name="T5" fmla="*/ 17 h 46"/>
                    <a:gd name="T6" fmla="*/ 17 w 114"/>
                    <a:gd name="T7" fmla="*/ 23 h 46"/>
                    <a:gd name="T8" fmla="*/ 15 w 114"/>
                    <a:gd name="T9" fmla="*/ 31 h 46"/>
                    <a:gd name="T10" fmla="*/ 11 w 114"/>
                    <a:gd name="T11" fmla="*/ 36 h 46"/>
                    <a:gd name="T12" fmla="*/ 8 w 114"/>
                    <a:gd name="T13" fmla="*/ 40 h 46"/>
                    <a:gd name="T14" fmla="*/ 6 w 114"/>
                    <a:gd name="T15" fmla="*/ 42 h 46"/>
                    <a:gd name="T16" fmla="*/ 0 w 114"/>
                    <a:gd name="T17" fmla="*/ 45 h 46"/>
                    <a:gd name="T18" fmla="*/ 20 w 114"/>
                    <a:gd name="T19" fmla="*/ 41 h 46"/>
                    <a:gd name="T20" fmla="*/ 40 w 114"/>
                    <a:gd name="T21" fmla="*/ 37 h 46"/>
                    <a:gd name="T22" fmla="*/ 73 w 114"/>
                    <a:gd name="T23" fmla="*/ 28 h 46"/>
                    <a:gd name="T24" fmla="*/ 94 w 114"/>
                    <a:gd name="T25" fmla="*/ 24 h 46"/>
                    <a:gd name="T26" fmla="*/ 101 w 114"/>
                    <a:gd name="T27" fmla="*/ 20 h 46"/>
                    <a:gd name="T28" fmla="*/ 105 w 114"/>
                    <a:gd name="T29" fmla="*/ 17 h 46"/>
                    <a:gd name="T30" fmla="*/ 108 w 114"/>
                    <a:gd name="T31" fmla="*/ 14 h 46"/>
                    <a:gd name="T32" fmla="*/ 110 w 114"/>
                    <a:gd name="T33" fmla="*/ 10 h 46"/>
                    <a:gd name="T34" fmla="*/ 113 w 114"/>
                    <a:gd name="T35" fmla="*/ 5 h 46"/>
                    <a:gd name="T36" fmla="*/ 101 w 114"/>
                    <a:gd name="T37" fmla="*/ 5 h 46"/>
                    <a:gd name="T38" fmla="*/ 70 w 114"/>
                    <a:gd name="T39" fmla="*/ 8 h 46"/>
                    <a:gd name="T40" fmla="*/ 54 w 114"/>
                    <a:gd name="T41" fmla="*/ 8 h 46"/>
                    <a:gd name="T42" fmla="*/ 40 w 114"/>
                    <a:gd name="T43" fmla="*/ 8 h 46"/>
                    <a:gd name="T44" fmla="*/ 32 w 114"/>
                    <a:gd name="T45" fmla="*/ 9 h 46"/>
                    <a:gd name="T46" fmla="*/ 29 w 114"/>
                    <a:gd name="T47" fmla="*/ 8 h 46"/>
                    <a:gd name="T48" fmla="*/ 27 w 114"/>
                    <a:gd name="T49" fmla="*/ 6 h 46"/>
                    <a:gd name="T50" fmla="*/ 23 w 114"/>
                    <a:gd name="T51" fmla="*/ 5 h 46"/>
                    <a:gd name="T52" fmla="*/ 20 w 114"/>
                    <a:gd name="T53" fmla="*/ 3 h 46"/>
                    <a:gd name="T54" fmla="*/ 17 w 114"/>
                    <a:gd name="T5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46">
                      <a:moveTo>
                        <a:pt x="17" y="0"/>
                      </a:moveTo>
                      <a:lnTo>
                        <a:pt x="18" y="9"/>
                      </a:lnTo>
                      <a:lnTo>
                        <a:pt x="19" y="17"/>
                      </a:lnTo>
                      <a:lnTo>
                        <a:pt x="17" y="23"/>
                      </a:lnTo>
                      <a:lnTo>
                        <a:pt x="15" y="31"/>
                      </a:lnTo>
                      <a:lnTo>
                        <a:pt x="11" y="36"/>
                      </a:lnTo>
                      <a:lnTo>
                        <a:pt x="8" y="40"/>
                      </a:lnTo>
                      <a:lnTo>
                        <a:pt x="6" y="42"/>
                      </a:lnTo>
                      <a:lnTo>
                        <a:pt x="0" y="45"/>
                      </a:lnTo>
                      <a:lnTo>
                        <a:pt x="20" y="41"/>
                      </a:lnTo>
                      <a:lnTo>
                        <a:pt x="40" y="37"/>
                      </a:lnTo>
                      <a:lnTo>
                        <a:pt x="73" y="28"/>
                      </a:lnTo>
                      <a:lnTo>
                        <a:pt x="94" y="24"/>
                      </a:lnTo>
                      <a:lnTo>
                        <a:pt x="101" y="20"/>
                      </a:lnTo>
                      <a:lnTo>
                        <a:pt x="105" y="17"/>
                      </a:lnTo>
                      <a:lnTo>
                        <a:pt x="108" y="14"/>
                      </a:lnTo>
                      <a:lnTo>
                        <a:pt x="110" y="10"/>
                      </a:lnTo>
                      <a:lnTo>
                        <a:pt x="113" y="5"/>
                      </a:lnTo>
                      <a:lnTo>
                        <a:pt x="101" y="5"/>
                      </a:lnTo>
                      <a:lnTo>
                        <a:pt x="70" y="8"/>
                      </a:lnTo>
                      <a:lnTo>
                        <a:pt x="54" y="8"/>
                      </a:lnTo>
                      <a:lnTo>
                        <a:pt x="40" y="8"/>
                      </a:lnTo>
                      <a:lnTo>
                        <a:pt x="32" y="9"/>
                      </a:lnTo>
                      <a:lnTo>
                        <a:pt x="29" y="8"/>
                      </a:lnTo>
                      <a:lnTo>
                        <a:pt x="27" y="6"/>
                      </a:lnTo>
                      <a:lnTo>
                        <a:pt x="23" y="5"/>
                      </a:lnTo>
                      <a:lnTo>
                        <a:pt x="20" y="3"/>
                      </a:lnTo>
                      <a:lnTo>
                        <a:pt x="17" y="0"/>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82" name="Group 1434"/>
                <p:cNvGrpSpPr>
                  <a:grpSpLocks/>
                </p:cNvGrpSpPr>
                <p:nvPr/>
              </p:nvGrpSpPr>
              <p:grpSpPr bwMode="auto">
                <a:xfrm>
                  <a:off x="4475" y="2307"/>
                  <a:ext cx="751" cy="114"/>
                  <a:chOff x="4475" y="2307"/>
                  <a:chExt cx="751" cy="114"/>
                </a:xfrm>
              </p:grpSpPr>
              <p:sp>
                <p:nvSpPr>
                  <p:cNvPr id="361883" name="Freeform 1435"/>
                  <p:cNvSpPr>
                    <a:spLocks/>
                  </p:cNvSpPr>
                  <p:nvPr/>
                </p:nvSpPr>
                <p:spPr bwMode="auto">
                  <a:xfrm>
                    <a:off x="5026" y="2366"/>
                    <a:ext cx="200" cy="52"/>
                  </a:xfrm>
                  <a:custGeom>
                    <a:avLst/>
                    <a:gdLst>
                      <a:gd name="T0" fmla="*/ 199 w 200"/>
                      <a:gd name="T1" fmla="*/ 3 h 52"/>
                      <a:gd name="T2" fmla="*/ 178 w 200"/>
                      <a:gd name="T3" fmla="*/ 1 h 52"/>
                      <a:gd name="T4" fmla="*/ 161 w 200"/>
                      <a:gd name="T5" fmla="*/ 0 h 52"/>
                      <a:gd name="T6" fmla="*/ 91 w 200"/>
                      <a:gd name="T7" fmla="*/ 20 h 52"/>
                      <a:gd name="T8" fmla="*/ 0 w 200"/>
                      <a:gd name="T9" fmla="*/ 43 h 52"/>
                      <a:gd name="T10" fmla="*/ 2 w 200"/>
                      <a:gd name="T11" fmla="*/ 46 h 52"/>
                      <a:gd name="T12" fmla="*/ 6 w 200"/>
                      <a:gd name="T13" fmla="*/ 48 h 52"/>
                      <a:gd name="T14" fmla="*/ 10 w 200"/>
                      <a:gd name="T15" fmla="*/ 49 h 52"/>
                      <a:gd name="T16" fmla="*/ 15 w 200"/>
                      <a:gd name="T17" fmla="*/ 51 h 52"/>
                      <a:gd name="T18" fmla="*/ 21 w 200"/>
                      <a:gd name="T19" fmla="*/ 51 h 52"/>
                      <a:gd name="T20" fmla="*/ 56 w 200"/>
                      <a:gd name="T21" fmla="*/ 51 h 52"/>
                      <a:gd name="T22" fmla="*/ 83 w 200"/>
                      <a:gd name="T23" fmla="*/ 49 h 52"/>
                      <a:gd name="T24" fmla="*/ 100 w 200"/>
                      <a:gd name="T25" fmla="*/ 49 h 52"/>
                      <a:gd name="T26" fmla="*/ 199 w 200"/>
                      <a:gd name="T2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2">
                        <a:moveTo>
                          <a:pt x="199" y="3"/>
                        </a:moveTo>
                        <a:lnTo>
                          <a:pt x="178" y="1"/>
                        </a:lnTo>
                        <a:lnTo>
                          <a:pt x="161" y="0"/>
                        </a:lnTo>
                        <a:lnTo>
                          <a:pt x="91" y="20"/>
                        </a:lnTo>
                        <a:lnTo>
                          <a:pt x="0" y="43"/>
                        </a:lnTo>
                        <a:lnTo>
                          <a:pt x="2" y="46"/>
                        </a:lnTo>
                        <a:lnTo>
                          <a:pt x="6" y="48"/>
                        </a:lnTo>
                        <a:lnTo>
                          <a:pt x="10" y="49"/>
                        </a:lnTo>
                        <a:lnTo>
                          <a:pt x="15" y="51"/>
                        </a:lnTo>
                        <a:lnTo>
                          <a:pt x="21" y="51"/>
                        </a:lnTo>
                        <a:lnTo>
                          <a:pt x="56" y="51"/>
                        </a:lnTo>
                        <a:lnTo>
                          <a:pt x="83" y="49"/>
                        </a:lnTo>
                        <a:lnTo>
                          <a:pt x="100" y="49"/>
                        </a:lnTo>
                        <a:lnTo>
                          <a:pt x="199" y="3"/>
                        </a:lnTo>
                      </a:path>
                    </a:pathLst>
                  </a:custGeom>
                  <a:solidFill>
                    <a:srgbClr val="808080"/>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84" name="Freeform 1436"/>
                  <p:cNvSpPr>
                    <a:spLocks/>
                  </p:cNvSpPr>
                  <p:nvPr/>
                </p:nvSpPr>
                <p:spPr bwMode="auto">
                  <a:xfrm>
                    <a:off x="4475" y="2307"/>
                    <a:ext cx="278" cy="114"/>
                  </a:xfrm>
                  <a:custGeom>
                    <a:avLst/>
                    <a:gdLst>
                      <a:gd name="T0" fmla="*/ 277 w 278"/>
                      <a:gd name="T1" fmla="*/ 0 h 114"/>
                      <a:gd name="T2" fmla="*/ 275 w 278"/>
                      <a:gd name="T3" fmla="*/ 0 h 114"/>
                      <a:gd name="T4" fmla="*/ 227 w 278"/>
                      <a:gd name="T5" fmla="*/ 0 h 114"/>
                      <a:gd name="T6" fmla="*/ 154 w 278"/>
                      <a:gd name="T7" fmla="*/ 37 h 114"/>
                      <a:gd name="T8" fmla="*/ 103 w 278"/>
                      <a:gd name="T9" fmla="*/ 60 h 114"/>
                      <a:gd name="T10" fmla="*/ 54 w 278"/>
                      <a:gd name="T11" fmla="*/ 82 h 114"/>
                      <a:gd name="T12" fmla="*/ 0 w 278"/>
                      <a:gd name="T13" fmla="*/ 101 h 114"/>
                      <a:gd name="T14" fmla="*/ 13 w 278"/>
                      <a:gd name="T15" fmla="*/ 105 h 114"/>
                      <a:gd name="T16" fmla="*/ 32 w 278"/>
                      <a:gd name="T17" fmla="*/ 109 h 114"/>
                      <a:gd name="T18" fmla="*/ 47 w 278"/>
                      <a:gd name="T19" fmla="*/ 111 h 114"/>
                      <a:gd name="T20" fmla="*/ 78 w 278"/>
                      <a:gd name="T21" fmla="*/ 113 h 114"/>
                      <a:gd name="T22" fmla="*/ 103 w 278"/>
                      <a:gd name="T23" fmla="*/ 112 h 114"/>
                      <a:gd name="T24" fmla="*/ 138 w 278"/>
                      <a:gd name="T25" fmla="*/ 109 h 114"/>
                      <a:gd name="T26" fmla="*/ 162 w 278"/>
                      <a:gd name="T27" fmla="*/ 106 h 114"/>
                      <a:gd name="T28" fmla="*/ 167 w 278"/>
                      <a:gd name="T29" fmla="*/ 95 h 114"/>
                      <a:gd name="T30" fmla="*/ 277 w 278"/>
                      <a:gd name="T3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114">
                        <a:moveTo>
                          <a:pt x="277" y="0"/>
                        </a:moveTo>
                        <a:lnTo>
                          <a:pt x="275" y="0"/>
                        </a:lnTo>
                        <a:lnTo>
                          <a:pt x="227" y="0"/>
                        </a:lnTo>
                        <a:lnTo>
                          <a:pt x="154" y="37"/>
                        </a:lnTo>
                        <a:lnTo>
                          <a:pt x="103" y="60"/>
                        </a:lnTo>
                        <a:lnTo>
                          <a:pt x="54" y="82"/>
                        </a:lnTo>
                        <a:lnTo>
                          <a:pt x="0" y="101"/>
                        </a:lnTo>
                        <a:lnTo>
                          <a:pt x="13" y="105"/>
                        </a:lnTo>
                        <a:lnTo>
                          <a:pt x="32" y="109"/>
                        </a:lnTo>
                        <a:lnTo>
                          <a:pt x="47" y="111"/>
                        </a:lnTo>
                        <a:lnTo>
                          <a:pt x="78" y="113"/>
                        </a:lnTo>
                        <a:lnTo>
                          <a:pt x="103" y="112"/>
                        </a:lnTo>
                        <a:lnTo>
                          <a:pt x="138" y="109"/>
                        </a:lnTo>
                        <a:lnTo>
                          <a:pt x="162" y="106"/>
                        </a:lnTo>
                        <a:lnTo>
                          <a:pt x="167" y="95"/>
                        </a:lnTo>
                        <a:lnTo>
                          <a:pt x="277"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61885" name="Group 1437"/>
                  <p:cNvGrpSpPr>
                    <a:grpSpLocks/>
                  </p:cNvGrpSpPr>
                  <p:nvPr/>
                </p:nvGrpSpPr>
                <p:grpSpPr bwMode="auto">
                  <a:xfrm>
                    <a:off x="4579" y="2372"/>
                    <a:ext cx="130" cy="41"/>
                    <a:chOff x="4579" y="2372"/>
                    <a:chExt cx="130" cy="41"/>
                  </a:xfrm>
                </p:grpSpPr>
                <p:grpSp>
                  <p:nvGrpSpPr>
                    <p:cNvPr id="361886" name="Group 1438"/>
                    <p:cNvGrpSpPr>
                      <a:grpSpLocks/>
                    </p:cNvGrpSpPr>
                    <p:nvPr/>
                  </p:nvGrpSpPr>
                  <p:grpSpPr bwMode="auto">
                    <a:xfrm>
                      <a:off x="4579" y="2398"/>
                      <a:ext cx="103" cy="15"/>
                      <a:chOff x="4579" y="2398"/>
                      <a:chExt cx="103" cy="15"/>
                    </a:xfrm>
                  </p:grpSpPr>
                  <p:sp>
                    <p:nvSpPr>
                      <p:cNvPr id="361887" name="Freeform 1439"/>
                      <p:cNvSpPr>
                        <a:spLocks/>
                      </p:cNvSpPr>
                      <p:nvPr/>
                    </p:nvSpPr>
                    <p:spPr bwMode="auto">
                      <a:xfrm>
                        <a:off x="4580" y="2398"/>
                        <a:ext cx="102" cy="15"/>
                      </a:xfrm>
                      <a:custGeom>
                        <a:avLst/>
                        <a:gdLst>
                          <a:gd name="T0" fmla="*/ 101 w 102"/>
                          <a:gd name="T1" fmla="*/ 5 h 15"/>
                          <a:gd name="T2" fmla="*/ 77 w 102"/>
                          <a:gd name="T3" fmla="*/ 0 h 15"/>
                          <a:gd name="T4" fmla="*/ 70 w 102"/>
                          <a:gd name="T5" fmla="*/ 2 h 15"/>
                          <a:gd name="T6" fmla="*/ 60 w 102"/>
                          <a:gd name="T7" fmla="*/ 2 h 15"/>
                          <a:gd name="T8" fmla="*/ 51 w 102"/>
                          <a:gd name="T9" fmla="*/ 5 h 15"/>
                          <a:gd name="T10" fmla="*/ 0 w 102"/>
                          <a:gd name="T11" fmla="*/ 8 h 15"/>
                          <a:gd name="T12" fmla="*/ 26 w 102"/>
                          <a:gd name="T13" fmla="*/ 11 h 15"/>
                          <a:gd name="T14" fmla="*/ 44 w 102"/>
                          <a:gd name="T15" fmla="*/ 14 h 15"/>
                          <a:gd name="T16" fmla="*/ 57 w 102"/>
                          <a:gd name="T17" fmla="*/ 14 h 15"/>
                          <a:gd name="T18" fmla="*/ 66 w 102"/>
                          <a:gd name="T19" fmla="*/ 14 h 15"/>
                          <a:gd name="T20" fmla="*/ 78 w 102"/>
                          <a:gd name="T21" fmla="*/ 14 h 15"/>
                          <a:gd name="T22" fmla="*/ 88 w 102"/>
                          <a:gd name="T23" fmla="*/ 11 h 15"/>
                          <a:gd name="T24" fmla="*/ 101 w 102"/>
                          <a:gd name="T25"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
                            <a:moveTo>
                              <a:pt x="101" y="5"/>
                            </a:moveTo>
                            <a:lnTo>
                              <a:pt x="77" y="0"/>
                            </a:lnTo>
                            <a:lnTo>
                              <a:pt x="70" y="2"/>
                            </a:lnTo>
                            <a:lnTo>
                              <a:pt x="60" y="2"/>
                            </a:lnTo>
                            <a:lnTo>
                              <a:pt x="51" y="5"/>
                            </a:lnTo>
                            <a:lnTo>
                              <a:pt x="0" y="8"/>
                            </a:lnTo>
                            <a:lnTo>
                              <a:pt x="26" y="11"/>
                            </a:lnTo>
                            <a:lnTo>
                              <a:pt x="44" y="14"/>
                            </a:lnTo>
                            <a:lnTo>
                              <a:pt x="57" y="14"/>
                            </a:lnTo>
                            <a:lnTo>
                              <a:pt x="66" y="14"/>
                            </a:lnTo>
                            <a:lnTo>
                              <a:pt x="78" y="14"/>
                            </a:lnTo>
                            <a:lnTo>
                              <a:pt x="88" y="11"/>
                            </a:lnTo>
                            <a:lnTo>
                              <a:pt x="101" y="5"/>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88" name="Freeform 1440"/>
                      <p:cNvSpPr>
                        <a:spLocks/>
                      </p:cNvSpPr>
                      <p:nvPr/>
                    </p:nvSpPr>
                    <p:spPr bwMode="auto">
                      <a:xfrm>
                        <a:off x="4579" y="2398"/>
                        <a:ext cx="76" cy="15"/>
                      </a:xfrm>
                      <a:custGeom>
                        <a:avLst/>
                        <a:gdLst>
                          <a:gd name="T0" fmla="*/ 75 w 76"/>
                          <a:gd name="T1" fmla="*/ 0 h 15"/>
                          <a:gd name="T2" fmla="*/ 66 w 76"/>
                          <a:gd name="T3" fmla="*/ 2 h 15"/>
                          <a:gd name="T4" fmla="*/ 57 w 76"/>
                          <a:gd name="T5" fmla="*/ 2 h 15"/>
                          <a:gd name="T6" fmla="*/ 49 w 76"/>
                          <a:gd name="T7" fmla="*/ 5 h 15"/>
                          <a:gd name="T8" fmla="*/ 0 w 76"/>
                          <a:gd name="T9" fmla="*/ 8 h 15"/>
                          <a:gd name="T10" fmla="*/ 25 w 76"/>
                          <a:gd name="T11" fmla="*/ 11 h 15"/>
                          <a:gd name="T12" fmla="*/ 42 w 76"/>
                          <a:gd name="T13" fmla="*/ 14 h 15"/>
                          <a:gd name="T14" fmla="*/ 55 w 76"/>
                          <a:gd name="T15" fmla="*/ 14 h 15"/>
                          <a:gd name="T16" fmla="*/ 61 w 76"/>
                          <a:gd name="T17" fmla="*/ 14 h 15"/>
                          <a:gd name="T18" fmla="*/ 68 w 76"/>
                          <a:gd name="T19" fmla="*/ 5 h 15"/>
                          <a:gd name="T20" fmla="*/ 75 w 76"/>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5">
                            <a:moveTo>
                              <a:pt x="75" y="0"/>
                            </a:moveTo>
                            <a:lnTo>
                              <a:pt x="66" y="2"/>
                            </a:lnTo>
                            <a:lnTo>
                              <a:pt x="57" y="2"/>
                            </a:lnTo>
                            <a:lnTo>
                              <a:pt x="49" y="5"/>
                            </a:lnTo>
                            <a:lnTo>
                              <a:pt x="0" y="8"/>
                            </a:lnTo>
                            <a:lnTo>
                              <a:pt x="25" y="11"/>
                            </a:lnTo>
                            <a:lnTo>
                              <a:pt x="42" y="14"/>
                            </a:lnTo>
                            <a:lnTo>
                              <a:pt x="55" y="14"/>
                            </a:lnTo>
                            <a:lnTo>
                              <a:pt x="61" y="14"/>
                            </a:lnTo>
                            <a:lnTo>
                              <a:pt x="68" y="5"/>
                            </a:lnTo>
                            <a:lnTo>
                              <a:pt x="75" y="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361889" name="Group 1441"/>
                    <p:cNvGrpSpPr>
                      <a:grpSpLocks/>
                    </p:cNvGrpSpPr>
                    <p:nvPr/>
                  </p:nvGrpSpPr>
                  <p:grpSpPr bwMode="auto">
                    <a:xfrm>
                      <a:off x="4633" y="2372"/>
                      <a:ext cx="76" cy="15"/>
                      <a:chOff x="4633" y="2372"/>
                      <a:chExt cx="76" cy="15"/>
                    </a:xfrm>
                  </p:grpSpPr>
                  <p:sp>
                    <p:nvSpPr>
                      <p:cNvPr id="361890" name="Freeform 1442"/>
                      <p:cNvSpPr>
                        <a:spLocks/>
                      </p:cNvSpPr>
                      <p:nvPr/>
                    </p:nvSpPr>
                    <p:spPr bwMode="auto">
                      <a:xfrm>
                        <a:off x="4633" y="2372"/>
                        <a:ext cx="76" cy="15"/>
                      </a:xfrm>
                      <a:custGeom>
                        <a:avLst/>
                        <a:gdLst>
                          <a:gd name="T0" fmla="*/ 53 w 76"/>
                          <a:gd name="T1" fmla="*/ 0 h 15"/>
                          <a:gd name="T2" fmla="*/ 39 w 76"/>
                          <a:gd name="T3" fmla="*/ 4 h 15"/>
                          <a:gd name="T4" fmla="*/ 27 w 76"/>
                          <a:gd name="T5" fmla="*/ 4 h 15"/>
                          <a:gd name="T6" fmla="*/ 19 w 76"/>
                          <a:gd name="T7" fmla="*/ 4 h 15"/>
                          <a:gd name="T8" fmla="*/ 13 w 76"/>
                          <a:gd name="T9" fmla="*/ 9 h 15"/>
                          <a:gd name="T10" fmla="*/ 0 w 76"/>
                          <a:gd name="T11" fmla="*/ 9 h 15"/>
                          <a:gd name="T12" fmla="*/ 15 w 76"/>
                          <a:gd name="T13" fmla="*/ 14 h 15"/>
                          <a:gd name="T14" fmla="*/ 26 w 76"/>
                          <a:gd name="T15" fmla="*/ 14 h 15"/>
                          <a:gd name="T16" fmla="*/ 38 w 76"/>
                          <a:gd name="T17" fmla="*/ 14 h 15"/>
                          <a:gd name="T18" fmla="*/ 49 w 76"/>
                          <a:gd name="T19" fmla="*/ 14 h 15"/>
                          <a:gd name="T20" fmla="*/ 58 w 76"/>
                          <a:gd name="T21" fmla="*/ 9 h 15"/>
                          <a:gd name="T22" fmla="*/ 68 w 76"/>
                          <a:gd name="T23" fmla="*/ 9 h 15"/>
                          <a:gd name="T24" fmla="*/ 75 w 76"/>
                          <a:gd name="T25" fmla="*/ 4 h 15"/>
                          <a:gd name="T26" fmla="*/ 65 w 76"/>
                          <a:gd name="T27" fmla="*/ 0 h 15"/>
                          <a:gd name="T28" fmla="*/ 53 w 76"/>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
                            <a:moveTo>
                              <a:pt x="53" y="0"/>
                            </a:moveTo>
                            <a:lnTo>
                              <a:pt x="39" y="4"/>
                            </a:lnTo>
                            <a:lnTo>
                              <a:pt x="27" y="4"/>
                            </a:lnTo>
                            <a:lnTo>
                              <a:pt x="19" y="4"/>
                            </a:lnTo>
                            <a:lnTo>
                              <a:pt x="13" y="9"/>
                            </a:lnTo>
                            <a:lnTo>
                              <a:pt x="0" y="9"/>
                            </a:lnTo>
                            <a:lnTo>
                              <a:pt x="15" y="14"/>
                            </a:lnTo>
                            <a:lnTo>
                              <a:pt x="26" y="14"/>
                            </a:lnTo>
                            <a:lnTo>
                              <a:pt x="38" y="14"/>
                            </a:lnTo>
                            <a:lnTo>
                              <a:pt x="49" y="14"/>
                            </a:lnTo>
                            <a:lnTo>
                              <a:pt x="58" y="9"/>
                            </a:lnTo>
                            <a:lnTo>
                              <a:pt x="68" y="9"/>
                            </a:lnTo>
                            <a:lnTo>
                              <a:pt x="75" y="4"/>
                            </a:lnTo>
                            <a:lnTo>
                              <a:pt x="65" y="0"/>
                            </a:lnTo>
                            <a:lnTo>
                              <a:pt x="53" y="0"/>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891" name="Freeform 1443"/>
                      <p:cNvSpPr>
                        <a:spLocks/>
                      </p:cNvSpPr>
                      <p:nvPr/>
                    </p:nvSpPr>
                    <p:spPr bwMode="auto">
                      <a:xfrm>
                        <a:off x="4633" y="2372"/>
                        <a:ext cx="50" cy="15"/>
                      </a:xfrm>
                      <a:custGeom>
                        <a:avLst/>
                        <a:gdLst>
                          <a:gd name="T0" fmla="*/ 49 w 50"/>
                          <a:gd name="T1" fmla="*/ 0 h 15"/>
                          <a:gd name="T2" fmla="*/ 36 w 50"/>
                          <a:gd name="T3" fmla="*/ 4 h 15"/>
                          <a:gd name="T4" fmla="*/ 25 w 50"/>
                          <a:gd name="T5" fmla="*/ 4 h 15"/>
                          <a:gd name="T6" fmla="*/ 18 w 50"/>
                          <a:gd name="T7" fmla="*/ 4 h 15"/>
                          <a:gd name="T8" fmla="*/ 12 w 50"/>
                          <a:gd name="T9" fmla="*/ 9 h 15"/>
                          <a:gd name="T10" fmla="*/ 0 w 50"/>
                          <a:gd name="T11" fmla="*/ 9 h 15"/>
                          <a:gd name="T12" fmla="*/ 14 w 50"/>
                          <a:gd name="T13" fmla="*/ 14 h 15"/>
                          <a:gd name="T14" fmla="*/ 24 w 50"/>
                          <a:gd name="T15" fmla="*/ 14 h 15"/>
                          <a:gd name="T16" fmla="*/ 34 w 50"/>
                          <a:gd name="T17" fmla="*/ 14 h 15"/>
                          <a:gd name="T18" fmla="*/ 37 w 50"/>
                          <a:gd name="T19" fmla="*/ 14 h 15"/>
                          <a:gd name="T20" fmla="*/ 49 w 50"/>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5">
                            <a:moveTo>
                              <a:pt x="49" y="0"/>
                            </a:moveTo>
                            <a:lnTo>
                              <a:pt x="36" y="4"/>
                            </a:lnTo>
                            <a:lnTo>
                              <a:pt x="25" y="4"/>
                            </a:lnTo>
                            <a:lnTo>
                              <a:pt x="18" y="4"/>
                            </a:lnTo>
                            <a:lnTo>
                              <a:pt x="12" y="9"/>
                            </a:lnTo>
                            <a:lnTo>
                              <a:pt x="0" y="9"/>
                            </a:lnTo>
                            <a:lnTo>
                              <a:pt x="14" y="14"/>
                            </a:lnTo>
                            <a:lnTo>
                              <a:pt x="24" y="14"/>
                            </a:lnTo>
                            <a:lnTo>
                              <a:pt x="34" y="14"/>
                            </a:lnTo>
                            <a:lnTo>
                              <a:pt x="37" y="14"/>
                            </a:lnTo>
                            <a:lnTo>
                              <a:pt x="49" y="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grpSp>
          </p:grpSp>
        </p:grpSp>
      </p:grpSp>
      <p:sp>
        <p:nvSpPr>
          <p:cNvPr id="361892" name="Line 1444"/>
          <p:cNvSpPr>
            <a:spLocks noChangeShapeType="1"/>
          </p:cNvSpPr>
          <p:nvPr/>
        </p:nvSpPr>
        <p:spPr bwMode="auto">
          <a:xfrm flipH="1" flipV="1">
            <a:off x="3354388" y="3444875"/>
            <a:ext cx="836612" cy="760413"/>
          </a:xfrm>
          <a:prstGeom prst="line">
            <a:avLst/>
          </a:prstGeom>
          <a:noFill/>
          <a:ln w="38100">
            <a:solidFill>
              <a:srgbClr val="FFFF00"/>
            </a:solidFill>
            <a:round/>
            <a:headEnd type="stealth" w="med" len="lg"/>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7961" dir="2700000" algn="ctr" rotWithShape="0">
                    <a:srgbClr val="FFFF00">
                      <a:gamma/>
                      <a:shade val="60000"/>
                      <a:invGamma/>
                    </a:srgbClr>
                  </a:outerShdw>
                </a:effectLst>
              </a14:hiddenEffects>
            </a:ext>
          </a:extLst>
        </p:spPr>
        <p:txBody>
          <a:bodyPr wrap="none" anchor="ctr"/>
          <a:lstStyle/>
          <a:p>
            <a:endParaRPr lang="en-US"/>
          </a:p>
        </p:txBody>
      </p:sp>
      <p:sp>
        <p:nvSpPr>
          <p:cNvPr id="361893" name="Line 1445"/>
          <p:cNvSpPr>
            <a:spLocks noChangeShapeType="1"/>
          </p:cNvSpPr>
          <p:nvPr/>
        </p:nvSpPr>
        <p:spPr bwMode="auto">
          <a:xfrm flipH="1" flipV="1">
            <a:off x="3049588" y="4968875"/>
            <a:ext cx="1293812" cy="531813"/>
          </a:xfrm>
          <a:prstGeom prst="line">
            <a:avLst/>
          </a:prstGeom>
          <a:noFill/>
          <a:ln w="25400">
            <a:solidFill>
              <a:schemeClr val="tx1"/>
            </a:solidFill>
            <a:round/>
            <a:headEnd type="none" w="sm" len="sm"/>
            <a:tailEnd type="none" w="sm" len="sm"/>
          </a:ln>
          <a:effectLst>
            <a:prstShdw prst="shdw17" dist="17961" dir="2700000">
              <a:schemeClr val="tx1">
                <a:gamma/>
                <a:shade val="60000"/>
                <a:invGamma/>
              </a:schemeClr>
            </a:prstShdw>
          </a:effectLst>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361894" name="Object 1446"/>
          <p:cNvGraphicFramePr>
            <a:graphicFrameLocks/>
          </p:cNvGraphicFramePr>
          <p:nvPr/>
        </p:nvGraphicFramePr>
        <p:xfrm>
          <a:off x="5667375" y="1751013"/>
          <a:ext cx="714375" cy="534987"/>
        </p:xfrm>
        <a:graphic>
          <a:graphicData uri="http://schemas.openxmlformats.org/presentationml/2006/ole">
            <p:oleObj spid="_x0000_s5137" name="CorelDRAW 6.0" r:id="rId4" imgW="774700" imgH="579438" progId="">
              <p:embed/>
            </p:oleObj>
          </a:graphicData>
        </a:graphic>
      </p:graphicFrame>
      <p:graphicFrame>
        <p:nvGraphicFramePr>
          <p:cNvPr id="361895" name="Object 1447"/>
          <p:cNvGraphicFramePr>
            <a:graphicFrameLocks/>
          </p:cNvGraphicFramePr>
          <p:nvPr/>
        </p:nvGraphicFramePr>
        <p:xfrm>
          <a:off x="4922838" y="1296988"/>
          <a:ext cx="714375" cy="533400"/>
        </p:xfrm>
        <a:graphic>
          <a:graphicData uri="http://schemas.openxmlformats.org/presentationml/2006/ole">
            <p:oleObj spid="_x0000_s5138" name="CorelDRAW 6.0" r:id="rId5" imgW="774700" imgH="577850" progId="">
              <p:embed/>
            </p:oleObj>
          </a:graphicData>
        </a:graphic>
      </p:graphicFrame>
      <p:sp>
        <p:nvSpPr>
          <p:cNvPr id="361896" name="Line 1448"/>
          <p:cNvSpPr>
            <a:spLocks noChangeShapeType="1"/>
          </p:cNvSpPr>
          <p:nvPr/>
        </p:nvSpPr>
        <p:spPr bwMode="auto">
          <a:xfrm flipH="1">
            <a:off x="3430588" y="1692275"/>
            <a:ext cx="303212" cy="13700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97" name="Line 1449"/>
          <p:cNvSpPr>
            <a:spLocks noChangeShapeType="1"/>
          </p:cNvSpPr>
          <p:nvPr/>
        </p:nvSpPr>
        <p:spPr bwMode="auto">
          <a:xfrm>
            <a:off x="4511675" y="1612900"/>
            <a:ext cx="1660525" cy="1601788"/>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98" name="Line 1450"/>
          <p:cNvSpPr>
            <a:spLocks noChangeShapeType="1"/>
          </p:cNvSpPr>
          <p:nvPr/>
        </p:nvSpPr>
        <p:spPr bwMode="auto">
          <a:xfrm flipH="1">
            <a:off x="3430588" y="1616075"/>
            <a:ext cx="1827212" cy="14462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899" name="Line 1451"/>
          <p:cNvSpPr>
            <a:spLocks noChangeShapeType="1"/>
          </p:cNvSpPr>
          <p:nvPr/>
        </p:nvSpPr>
        <p:spPr bwMode="auto">
          <a:xfrm>
            <a:off x="6021388" y="2149475"/>
            <a:ext cx="138112" cy="990600"/>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00" name="Line 1452"/>
          <p:cNvSpPr>
            <a:spLocks noChangeShapeType="1"/>
          </p:cNvSpPr>
          <p:nvPr/>
        </p:nvSpPr>
        <p:spPr bwMode="auto">
          <a:xfrm flipV="1">
            <a:off x="3430588" y="2073275"/>
            <a:ext cx="2513012" cy="9890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01" name="Line 1453"/>
          <p:cNvSpPr>
            <a:spLocks noChangeShapeType="1"/>
          </p:cNvSpPr>
          <p:nvPr/>
        </p:nvSpPr>
        <p:spPr bwMode="auto">
          <a:xfrm flipH="1" flipV="1">
            <a:off x="5259388" y="1616075"/>
            <a:ext cx="912812" cy="15986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02" name="Line 1454"/>
          <p:cNvSpPr>
            <a:spLocks noChangeShapeType="1"/>
          </p:cNvSpPr>
          <p:nvPr/>
        </p:nvSpPr>
        <p:spPr bwMode="auto">
          <a:xfrm flipH="1">
            <a:off x="3430588" y="1616075"/>
            <a:ext cx="1065212" cy="14462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03" name="Line 1455"/>
          <p:cNvSpPr>
            <a:spLocks noChangeShapeType="1"/>
          </p:cNvSpPr>
          <p:nvPr/>
        </p:nvSpPr>
        <p:spPr bwMode="auto">
          <a:xfrm>
            <a:off x="3811588" y="1616075"/>
            <a:ext cx="2360612" cy="1598613"/>
          </a:xfrm>
          <a:prstGeom prst="line">
            <a:avLst/>
          </a:prstGeom>
          <a:noFill/>
          <a:ln w="28575">
            <a:solidFill>
              <a:srgbClr val="66FF33"/>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04" name="Line 1456"/>
          <p:cNvSpPr>
            <a:spLocks noChangeShapeType="1"/>
          </p:cNvSpPr>
          <p:nvPr/>
        </p:nvSpPr>
        <p:spPr bwMode="auto">
          <a:xfrm>
            <a:off x="3735388" y="3290888"/>
            <a:ext cx="2436812" cy="0"/>
          </a:xfrm>
          <a:prstGeom prst="line">
            <a:avLst/>
          </a:prstGeom>
          <a:noFill/>
          <a:ln w="38100">
            <a:solidFill>
              <a:srgbClr val="FFFF00"/>
            </a:solidFill>
            <a:round/>
            <a:headEnd type="stealth" w="med" len="lg"/>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7961" dir="2700000" algn="ctr" rotWithShape="0">
                    <a:srgbClr val="FFFF00">
                      <a:gamma/>
                      <a:shade val="60000"/>
                      <a:invGamma/>
                    </a:srgbClr>
                  </a:outerShdw>
                </a:effectLst>
              </a14:hiddenEffects>
            </a:ext>
          </a:extLst>
        </p:spPr>
        <p:txBody>
          <a:bodyPr wrap="none" anchor="ctr"/>
          <a:lstStyle/>
          <a:p>
            <a:endParaRPr lang="en-US"/>
          </a:p>
        </p:txBody>
      </p:sp>
      <p:sp>
        <p:nvSpPr>
          <p:cNvPr id="361905" name="Line 1457"/>
          <p:cNvSpPr>
            <a:spLocks noChangeShapeType="1"/>
          </p:cNvSpPr>
          <p:nvPr/>
        </p:nvSpPr>
        <p:spPr bwMode="auto">
          <a:xfrm flipV="1">
            <a:off x="4573588" y="3368675"/>
            <a:ext cx="1598612" cy="836613"/>
          </a:xfrm>
          <a:prstGeom prst="line">
            <a:avLst/>
          </a:prstGeom>
          <a:noFill/>
          <a:ln w="38100">
            <a:solidFill>
              <a:srgbClr val="FFFF00"/>
            </a:solidFill>
            <a:round/>
            <a:headEnd type="stealth" w="med" len="lg"/>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7961" dir="2700000" algn="ctr" rotWithShape="0">
                    <a:srgbClr val="FFFF00">
                      <a:gamma/>
                      <a:shade val="60000"/>
                      <a:invGamma/>
                    </a:srgbClr>
                  </a:outerShdw>
                </a:effectLst>
              </a14:hiddenEffects>
            </a:ext>
          </a:extLst>
        </p:spPr>
        <p:txBody>
          <a:bodyPr wrap="none" anchor="ctr"/>
          <a:lstStyle/>
          <a:p>
            <a:endParaRPr lang="en-US"/>
          </a:p>
        </p:txBody>
      </p:sp>
      <p:grpSp>
        <p:nvGrpSpPr>
          <p:cNvPr id="361906" name="Group 1458"/>
          <p:cNvGrpSpPr>
            <a:grpSpLocks/>
          </p:cNvGrpSpPr>
          <p:nvPr/>
        </p:nvGrpSpPr>
        <p:grpSpPr bwMode="auto">
          <a:xfrm>
            <a:off x="1219200" y="3824288"/>
            <a:ext cx="1231900" cy="771525"/>
            <a:chOff x="768" y="2784"/>
            <a:chExt cx="776" cy="486"/>
          </a:xfrm>
        </p:grpSpPr>
        <p:graphicFrame>
          <p:nvGraphicFramePr>
            <p:cNvPr id="361907" name="Object 1459">
              <a:hlinkClick r:id="" action="ppaction://ole?verb=0"/>
            </p:cNvPr>
            <p:cNvGraphicFramePr>
              <a:graphicFrameLocks/>
            </p:cNvGraphicFramePr>
            <p:nvPr/>
          </p:nvGraphicFramePr>
          <p:xfrm>
            <a:off x="872" y="2803"/>
            <a:ext cx="672" cy="467"/>
          </p:xfrm>
          <a:graphic>
            <a:graphicData uri="http://schemas.openxmlformats.org/presentationml/2006/ole">
              <p:oleObj spid="_x0000_s5139" name="CorelDRAW 6.0" r:id="rId6" imgW="1066800" imgH="741363" progId="">
                <p:embed/>
              </p:oleObj>
            </a:graphicData>
          </a:graphic>
        </p:graphicFrame>
        <p:sp>
          <p:nvSpPr>
            <p:cNvPr id="361908" name="Freeform 1460"/>
            <p:cNvSpPr>
              <a:spLocks/>
            </p:cNvSpPr>
            <p:nvPr/>
          </p:nvSpPr>
          <p:spPr bwMode="auto">
            <a:xfrm>
              <a:off x="768" y="2784"/>
              <a:ext cx="757" cy="480"/>
            </a:xfrm>
            <a:custGeom>
              <a:avLst/>
              <a:gdLst>
                <a:gd name="T0" fmla="*/ 289 w 757"/>
                <a:gd name="T1" fmla="*/ 268 h 480"/>
                <a:gd name="T2" fmla="*/ 236 w 757"/>
                <a:gd name="T3" fmla="*/ 0 h 480"/>
                <a:gd name="T4" fmla="*/ 145 w 757"/>
                <a:gd name="T5" fmla="*/ 9 h 480"/>
                <a:gd name="T6" fmla="*/ 0 w 757"/>
                <a:gd name="T7" fmla="*/ 91 h 480"/>
                <a:gd name="T8" fmla="*/ 34 w 757"/>
                <a:gd name="T9" fmla="*/ 251 h 480"/>
                <a:gd name="T10" fmla="*/ 111 w 757"/>
                <a:gd name="T11" fmla="*/ 264 h 480"/>
                <a:gd name="T12" fmla="*/ 111 w 757"/>
                <a:gd name="T13" fmla="*/ 311 h 480"/>
                <a:gd name="T14" fmla="*/ 44 w 757"/>
                <a:gd name="T15" fmla="*/ 311 h 480"/>
                <a:gd name="T16" fmla="*/ 44 w 757"/>
                <a:gd name="T17" fmla="*/ 479 h 480"/>
                <a:gd name="T18" fmla="*/ 756 w 757"/>
                <a:gd name="T19" fmla="*/ 479 h 480"/>
                <a:gd name="T20" fmla="*/ 226 w 757"/>
                <a:gd name="T21" fmla="*/ 359 h 480"/>
                <a:gd name="T22" fmla="*/ 289 w 757"/>
                <a:gd name="T23" fmla="*/ 26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480">
                  <a:moveTo>
                    <a:pt x="289" y="268"/>
                  </a:moveTo>
                  <a:lnTo>
                    <a:pt x="236" y="0"/>
                  </a:lnTo>
                  <a:lnTo>
                    <a:pt x="145" y="9"/>
                  </a:lnTo>
                  <a:lnTo>
                    <a:pt x="0" y="91"/>
                  </a:lnTo>
                  <a:lnTo>
                    <a:pt x="34" y="251"/>
                  </a:lnTo>
                  <a:lnTo>
                    <a:pt x="111" y="264"/>
                  </a:lnTo>
                  <a:lnTo>
                    <a:pt x="111" y="311"/>
                  </a:lnTo>
                  <a:lnTo>
                    <a:pt x="44" y="311"/>
                  </a:lnTo>
                  <a:lnTo>
                    <a:pt x="44" y="479"/>
                  </a:lnTo>
                  <a:lnTo>
                    <a:pt x="756" y="479"/>
                  </a:lnTo>
                  <a:lnTo>
                    <a:pt x="226" y="359"/>
                  </a:lnTo>
                  <a:lnTo>
                    <a:pt x="289" y="268"/>
                  </a:lnTo>
                </a:path>
              </a:pathLst>
            </a:custGeom>
            <a:solidFill>
              <a:srgbClr val="009688"/>
            </a:solidFill>
            <a:ln w="12700" cap="rnd" cmpd="sng">
              <a:solidFill>
                <a:srgbClr val="009688"/>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909" name="Rectangle 1461"/>
          <p:cNvSpPr>
            <a:spLocks noChangeArrowheads="1"/>
          </p:cNvSpPr>
          <p:nvPr/>
        </p:nvSpPr>
        <p:spPr bwMode="auto">
          <a:xfrm>
            <a:off x="6934200" y="4419600"/>
            <a:ext cx="185737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GB" sz="1600" b="1">
                <a:solidFill>
                  <a:schemeClr val="bg1"/>
                </a:solidFill>
              </a:rPr>
              <a:t>   </a:t>
            </a:r>
            <a:r>
              <a:rPr lang="en-GB" sz="1600" b="1">
                <a:solidFill>
                  <a:srgbClr val="FF9900"/>
                </a:solidFill>
              </a:rPr>
              <a:t>Cockpit display</a:t>
            </a:r>
          </a:p>
          <a:p>
            <a:pPr>
              <a:spcBef>
                <a:spcPct val="0"/>
              </a:spcBef>
            </a:pPr>
            <a:r>
              <a:rPr lang="en-GB" sz="1600" b="1">
                <a:solidFill>
                  <a:srgbClr val="FF9900"/>
                </a:solidFill>
              </a:rPr>
              <a:t>CDTI</a:t>
            </a:r>
          </a:p>
        </p:txBody>
      </p:sp>
      <p:sp>
        <p:nvSpPr>
          <p:cNvPr id="361910" name="Rectangle 1462"/>
          <p:cNvSpPr>
            <a:spLocks noChangeArrowheads="1"/>
          </p:cNvSpPr>
          <p:nvPr/>
        </p:nvSpPr>
        <p:spPr bwMode="auto">
          <a:xfrm>
            <a:off x="3700463" y="3352800"/>
            <a:ext cx="174307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GB" sz="1600" b="1">
                <a:solidFill>
                  <a:srgbClr val="FF9900"/>
                </a:solidFill>
                <a:latin typeface="Arial Rounded MT Bold" pitchFamily="34" charset="0"/>
              </a:rPr>
              <a:t>Position reports</a:t>
            </a:r>
          </a:p>
          <a:p>
            <a:pPr>
              <a:spcBef>
                <a:spcPct val="0"/>
              </a:spcBef>
            </a:pPr>
            <a:r>
              <a:rPr lang="en-GB" sz="1600" b="1">
                <a:solidFill>
                  <a:srgbClr val="FF9900"/>
                </a:solidFill>
                <a:latin typeface="Arial Rounded MT Bold" pitchFamily="34" charset="0"/>
              </a:rPr>
              <a:t>ADS-B</a:t>
            </a:r>
          </a:p>
        </p:txBody>
      </p:sp>
      <p:pic>
        <p:nvPicPr>
          <p:cNvPr id="361911" name="Picture 1463"/>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239000" y="3429000"/>
            <a:ext cx="1347788" cy="925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1912" name="Line 1464"/>
          <p:cNvSpPr>
            <a:spLocks noChangeShapeType="1"/>
          </p:cNvSpPr>
          <p:nvPr/>
        </p:nvSpPr>
        <p:spPr bwMode="auto">
          <a:xfrm flipV="1">
            <a:off x="3843338" y="4206875"/>
            <a:ext cx="560387" cy="1446213"/>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3" name="Line 1465"/>
          <p:cNvSpPr>
            <a:spLocks noChangeShapeType="1"/>
          </p:cNvSpPr>
          <p:nvPr/>
        </p:nvSpPr>
        <p:spPr bwMode="auto">
          <a:xfrm flipV="1">
            <a:off x="4724400" y="4205288"/>
            <a:ext cx="0" cy="1463675"/>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4" name="AutoShape 1466"/>
          <p:cNvSpPr>
            <a:spLocks noChangeArrowheads="1"/>
          </p:cNvSpPr>
          <p:nvPr/>
        </p:nvSpPr>
        <p:spPr bwMode="auto">
          <a:xfrm flipV="1">
            <a:off x="4354513" y="4611688"/>
            <a:ext cx="119062" cy="887412"/>
          </a:xfrm>
          <a:custGeom>
            <a:avLst/>
            <a:gdLst>
              <a:gd name="G0" fmla="+- 5398 0 0"/>
              <a:gd name="G1" fmla="+- 21600 0 5398"/>
              <a:gd name="G2" fmla="*/ 5398 1 2"/>
              <a:gd name="G3" fmla="+- 21600 0 G2"/>
              <a:gd name="G4" fmla="+/ 5398 21600 2"/>
              <a:gd name="G5" fmla="+/ G1 0 2"/>
              <a:gd name="G6" fmla="*/ 21600 21600 5398"/>
              <a:gd name="G7" fmla="*/ G6 1 2"/>
              <a:gd name="G8" fmla="+- 21600 0 G7"/>
              <a:gd name="G9" fmla="*/ 21600 1 2"/>
              <a:gd name="G10" fmla="+- 5398 0 G9"/>
              <a:gd name="G11" fmla="?: G10 G8 0"/>
              <a:gd name="G12" fmla="?: G10 G7 21600"/>
              <a:gd name="T0" fmla="*/ 18901 w 21600"/>
              <a:gd name="T1" fmla="*/ 10800 h 21600"/>
              <a:gd name="T2" fmla="*/ 10800 w 21600"/>
              <a:gd name="T3" fmla="*/ 21600 h 21600"/>
              <a:gd name="T4" fmla="*/ 2699 w 21600"/>
              <a:gd name="T5" fmla="*/ 10800 h 21600"/>
              <a:gd name="T6" fmla="*/ 10800 w 21600"/>
              <a:gd name="T7" fmla="*/ 0 h 21600"/>
              <a:gd name="T8" fmla="*/ 4499 w 21600"/>
              <a:gd name="T9" fmla="*/ 4499 h 21600"/>
              <a:gd name="T10" fmla="*/ 17101 w 21600"/>
              <a:gd name="T11" fmla="*/ 17101 h 21600"/>
            </a:gdLst>
            <a:ahLst/>
            <a:cxnLst>
              <a:cxn ang="0">
                <a:pos x="T0" y="T1"/>
              </a:cxn>
              <a:cxn ang="0">
                <a:pos x="T2" y="T3"/>
              </a:cxn>
              <a:cxn ang="0">
                <a:pos x="T4" y="T5"/>
              </a:cxn>
              <a:cxn ang="0">
                <a:pos x="T6" y="T7"/>
              </a:cxn>
            </a:cxnLst>
            <a:rect l="T8" t="T9" r="T10" b="T11"/>
            <a:pathLst>
              <a:path w="21600" h="21600">
                <a:moveTo>
                  <a:pt x="0" y="0"/>
                </a:moveTo>
                <a:lnTo>
                  <a:pt x="5398" y="21600"/>
                </a:lnTo>
                <a:lnTo>
                  <a:pt x="16202" y="21600"/>
                </a:lnTo>
                <a:lnTo>
                  <a:pt x="21600" y="0"/>
                </a:lnTo>
                <a:close/>
              </a:path>
            </a:pathLst>
          </a:custGeom>
          <a:solidFill>
            <a:srgbClr val="969696"/>
          </a:solidFill>
          <a:ln w="12700">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5" name="Line 1467"/>
          <p:cNvSpPr>
            <a:spLocks noChangeShapeType="1"/>
          </p:cNvSpPr>
          <p:nvPr/>
        </p:nvSpPr>
        <p:spPr bwMode="auto">
          <a:xfrm>
            <a:off x="4394200" y="4611688"/>
            <a:ext cx="0" cy="889000"/>
          </a:xfrm>
          <a:prstGeom prst="line">
            <a:avLst/>
          </a:prstGeom>
          <a:noFill/>
          <a:ln w="38100" cmpd="dbl">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6" name="Line 1468"/>
          <p:cNvSpPr>
            <a:spLocks noChangeShapeType="1"/>
          </p:cNvSpPr>
          <p:nvPr/>
        </p:nvSpPr>
        <p:spPr bwMode="auto">
          <a:xfrm>
            <a:off x="4433888" y="4611688"/>
            <a:ext cx="0" cy="889000"/>
          </a:xfrm>
          <a:prstGeom prst="line">
            <a:avLst/>
          </a:prstGeom>
          <a:noFill/>
          <a:ln w="38100" cmpd="dbl">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7" name="Line 1469"/>
          <p:cNvSpPr>
            <a:spLocks noChangeShapeType="1"/>
          </p:cNvSpPr>
          <p:nvPr/>
        </p:nvSpPr>
        <p:spPr bwMode="auto">
          <a:xfrm>
            <a:off x="4395788" y="4691063"/>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8" name="Line 1470"/>
          <p:cNvSpPr>
            <a:spLocks noChangeShapeType="1"/>
          </p:cNvSpPr>
          <p:nvPr/>
        </p:nvSpPr>
        <p:spPr bwMode="auto">
          <a:xfrm>
            <a:off x="4395788" y="4813300"/>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19" name="Line 1471"/>
          <p:cNvSpPr>
            <a:spLocks noChangeShapeType="1"/>
          </p:cNvSpPr>
          <p:nvPr/>
        </p:nvSpPr>
        <p:spPr bwMode="auto">
          <a:xfrm>
            <a:off x="4395788" y="4975225"/>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0" name="Line 1472"/>
          <p:cNvSpPr>
            <a:spLocks noChangeShapeType="1"/>
          </p:cNvSpPr>
          <p:nvPr/>
        </p:nvSpPr>
        <p:spPr bwMode="auto">
          <a:xfrm>
            <a:off x="4395788" y="5137150"/>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1" name="Line 1473"/>
          <p:cNvSpPr>
            <a:spLocks noChangeShapeType="1"/>
          </p:cNvSpPr>
          <p:nvPr/>
        </p:nvSpPr>
        <p:spPr bwMode="auto">
          <a:xfrm>
            <a:off x="4395788" y="5299075"/>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2" name="Line 1474"/>
          <p:cNvSpPr>
            <a:spLocks noChangeShapeType="1"/>
          </p:cNvSpPr>
          <p:nvPr/>
        </p:nvSpPr>
        <p:spPr bwMode="auto">
          <a:xfrm>
            <a:off x="4395788" y="5419725"/>
            <a:ext cx="38100" cy="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3" name="Line 1475"/>
          <p:cNvSpPr>
            <a:spLocks noChangeShapeType="1"/>
          </p:cNvSpPr>
          <p:nvPr/>
        </p:nvSpPr>
        <p:spPr bwMode="auto">
          <a:xfrm>
            <a:off x="4394200" y="4530725"/>
            <a:ext cx="0" cy="79375"/>
          </a:xfrm>
          <a:prstGeom prst="line">
            <a:avLst/>
          </a:prstGeom>
          <a:noFill/>
          <a:ln w="38100" cmpd="dbl">
            <a:solidFill>
              <a:schemeClr val="tx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4" name="Arc 1476"/>
          <p:cNvSpPr>
            <a:spLocks/>
          </p:cNvSpPr>
          <p:nvPr/>
        </p:nvSpPr>
        <p:spPr bwMode="auto">
          <a:xfrm rot="14460000">
            <a:off x="4274344" y="4274344"/>
            <a:ext cx="242888" cy="323850"/>
          </a:xfrm>
          <a:custGeom>
            <a:avLst/>
            <a:gdLst>
              <a:gd name="G0" fmla="+- 8183 0 0"/>
              <a:gd name="G1" fmla="+- 15495 0 0"/>
              <a:gd name="G2" fmla="+- 21600 0 0"/>
              <a:gd name="T0" fmla="*/ 23232 w 29783"/>
              <a:gd name="T1" fmla="*/ 0 h 37095"/>
              <a:gd name="T2" fmla="*/ 0 w 29783"/>
              <a:gd name="T3" fmla="*/ 35485 h 37095"/>
              <a:gd name="T4" fmla="*/ 8183 w 29783"/>
              <a:gd name="T5" fmla="*/ 15495 h 37095"/>
            </a:gdLst>
            <a:ahLst/>
            <a:cxnLst>
              <a:cxn ang="0">
                <a:pos x="T0" y="T1"/>
              </a:cxn>
              <a:cxn ang="0">
                <a:pos x="T2" y="T3"/>
              </a:cxn>
              <a:cxn ang="0">
                <a:pos x="T4" y="T5"/>
              </a:cxn>
            </a:cxnLst>
            <a:rect l="0" t="0" r="r" b="b"/>
            <a:pathLst>
              <a:path w="29783" h="37095" fill="none" extrusionOk="0">
                <a:moveTo>
                  <a:pt x="23231" y="0"/>
                </a:moveTo>
                <a:cubicBezTo>
                  <a:pt x="27419" y="4067"/>
                  <a:pt x="29783" y="9656"/>
                  <a:pt x="29783" y="15495"/>
                </a:cubicBezTo>
                <a:cubicBezTo>
                  <a:pt x="29783" y="27424"/>
                  <a:pt x="20112" y="37095"/>
                  <a:pt x="8183" y="37095"/>
                </a:cubicBezTo>
                <a:cubicBezTo>
                  <a:pt x="5376" y="37095"/>
                  <a:pt x="2597" y="36548"/>
                  <a:pt x="0" y="35484"/>
                </a:cubicBezTo>
              </a:path>
              <a:path w="29783" h="37095" stroke="0" extrusionOk="0">
                <a:moveTo>
                  <a:pt x="23231" y="0"/>
                </a:moveTo>
                <a:cubicBezTo>
                  <a:pt x="27419" y="4067"/>
                  <a:pt x="29783" y="9656"/>
                  <a:pt x="29783" y="15495"/>
                </a:cubicBezTo>
                <a:cubicBezTo>
                  <a:pt x="29783" y="27424"/>
                  <a:pt x="20112" y="37095"/>
                  <a:pt x="8183" y="37095"/>
                </a:cubicBezTo>
                <a:cubicBezTo>
                  <a:pt x="5376" y="37095"/>
                  <a:pt x="2597" y="36548"/>
                  <a:pt x="0" y="35484"/>
                </a:cubicBezTo>
                <a:lnTo>
                  <a:pt x="8183" y="15495"/>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5" name="Arc 1477"/>
          <p:cNvSpPr>
            <a:spLocks/>
          </p:cNvSpPr>
          <p:nvPr/>
        </p:nvSpPr>
        <p:spPr bwMode="auto">
          <a:xfrm rot="13320000">
            <a:off x="4271963" y="4446588"/>
            <a:ext cx="277812" cy="257175"/>
          </a:xfrm>
          <a:custGeom>
            <a:avLst/>
            <a:gdLst>
              <a:gd name="G0" fmla="+- 15198 0 0"/>
              <a:gd name="G1" fmla="+- 12836 0 0"/>
              <a:gd name="G2" fmla="+- 21600 0 0"/>
              <a:gd name="T0" fmla="*/ 32570 w 36798"/>
              <a:gd name="T1" fmla="*/ 0 h 34436"/>
              <a:gd name="T2" fmla="*/ 0 w 36798"/>
              <a:gd name="T3" fmla="*/ 28184 h 34436"/>
              <a:gd name="T4" fmla="*/ 15198 w 36798"/>
              <a:gd name="T5" fmla="*/ 12836 h 34436"/>
            </a:gdLst>
            <a:ahLst/>
            <a:cxnLst>
              <a:cxn ang="0">
                <a:pos x="T0" y="T1"/>
              </a:cxn>
              <a:cxn ang="0">
                <a:pos x="T2" y="T3"/>
              </a:cxn>
              <a:cxn ang="0">
                <a:pos x="T4" y="T5"/>
              </a:cxn>
            </a:cxnLst>
            <a:rect l="0" t="0" r="r" b="b"/>
            <a:pathLst>
              <a:path w="36798" h="34436" fill="none" extrusionOk="0">
                <a:moveTo>
                  <a:pt x="32570" y="-1"/>
                </a:moveTo>
                <a:cubicBezTo>
                  <a:pt x="35316" y="3716"/>
                  <a:pt x="36798" y="8215"/>
                  <a:pt x="36798" y="12836"/>
                </a:cubicBezTo>
                <a:cubicBezTo>
                  <a:pt x="36798" y="24765"/>
                  <a:pt x="27127" y="34436"/>
                  <a:pt x="15198" y="34436"/>
                </a:cubicBezTo>
                <a:cubicBezTo>
                  <a:pt x="9506" y="34436"/>
                  <a:pt x="4044" y="32189"/>
                  <a:pt x="-1" y="28184"/>
                </a:cubicBezTo>
              </a:path>
              <a:path w="36798" h="34436" stroke="0" extrusionOk="0">
                <a:moveTo>
                  <a:pt x="32570" y="-1"/>
                </a:moveTo>
                <a:cubicBezTo>
                  <a:pt x="35316" y="3716"/>
                  <a:pt x="36798" y="8215"/>
                  <a:pt x="36798" y="12836"/>
                </a:cubicBezTo>
                <a:cubicBezTo>
                  <a:pt x="36798" y="24765"/>
                  <a:pt x="27127" y="34436"/>
                  <a:pt x="15198" y="34436"/>
                </a:cubicBezTo>
                <a:cubicBezTo>
                  <a:pt x="9506" y="34436"/>
                  <a:pt x="4044" y="32189"/>
                  <a:pt x="-1" y="28184"/>
                </a:cubicBezTo>
                <a:lnTo>
                  <a:pt x="15198" y="12836"/>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26" name="Arc 1478"/>
          <p:cNvSpPr>
            <a:spLocks/>
          </p:cNvSpPr>
          <p:nvPr/>
        </p:nvSpPr>
        <p:spPr bwMode="auto">
          <a:xfrm rot="15840000">
            <a:off x="4313238" y="4081462"/>
            <a:ext cx="203200" cy="447675"/>
          </a:xfrm>
          <a:custGeom>
            <a:avLst/>
            <a:gdLst>
              <a:gd name="G0" fmla="+- 0 0 0"/>
              <a:gd name="G1" fmla="+- 19969 0 0"/>
              <a:gd name="G2" fmla="+- 21600 0 0"/>
              <a:gd name="T0" fmla="*/ 8234 w 21600"/>
              <a:gd name="T1" fmla="*/ 0 h 41569"/>
              <a:gd name="T2" fmla="*/ 0 w 21600"/>
              <a:gd name="T3" fmla="*/ 41569 h 41569"/>
              <a:gd name="T4" fmla="*/ 0 w 21600"/>
              <a:gd name="T5" fmla="*/ 19969 h 41569"/>
            </a:gdLst>
            <a:ahLst/>
            <a:cxnLst>
              <a:cxn ang="0">
                <a:pos x="T0" y="T1"/>
              </a:cxn>
              <a:cxn ang="0">
                <a:pos x="T2" y="T3"/>
              </a:cxn>
              <a:cxn ang="0">
                <a:pos x="T4" y="T5"/>
              </a:cxn>
            </a:cxnLst>
            <a:rect l="0" t="0" r="r" b="b"/>
            <a:pathLst>
              <a:path w="21600" h="41569" fill="none" extrusionOk="0">
                <a:moveTo>
                  <a:pt x="8234" y="-1"/>
                </a:moveTo>
                <a:cubicBezTo>
                  <a:pt x="16322" y="3335"/>
                  <a:pt x="21600" y="11220"/>
                  <a:pt x="21600" y="19969"/>
                </a:cubicBezTo>
                <a:cubicBezTo>
                  <a:pt x="21600" y="31898"/>
                  <a:pt x="11929" y="41568"/>
                  <a:pt x="0" y="41569"/>
                </a:cubicBezTo>
              </a:path>
              <a:path w="21600" h="41569" stroke="0" extrusionOk="0">
                <a:moveTo>
                  <a:pt x="8234" y="-1"/>
                </a:moveTo>
                <a:cubicBezTo>
                  <a:pt x="16322" y="3335"/>
                  <a:pt x="21600" y="11220"/>
                  <a:pt x="21600" y="19969"/>
                </a:cubicBezTo>
                <a:cubicBezTo>
                  <a:pt x="21600" y="31898"/>
                  <a:pt x="11929" y="41568"/>
                  <a:pt x="0" y="41569"/>
                </a:cubicBezTo>
                <a:lnTo>
                  <a:pt x="0" y="19969"/>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61927" name="Group 1479"/>
          <p:cNvGrpSpPr>
            <a:grpSpLocks/>
          </p:cNvGrpSpPr>
          <p:nvPr/>
        </p:nvGrpSpPr>
        <p:grpSpPr bwMode="auto">
          <a:xfrm>
            <a:off x="4343400" y="4510088"/>
            <a:ext cx="144463" cy="1079500"/>
            <a:chOff x="2736" y="3216"/>
            <a:chExt cx="91" cy="680"/>
          </a:xfrm>
        </p:grpSpPr>
        <p:sp>
          <p:nvSpPr>
            <p:cNvPr id="361928" name="Freeform 1480"/>
            <p:cNvSpPr>
              <a:spLocks/>
            </p:cNvSpPr>
            <p:nvPr/>
          </p:nvSpPr>
          <p:spPr bwMode="auto">
            <a:xfrm>
              <a:off x="2737" y="3216"/>
              <a:ext cx="87" cy="163"/>
            </a:xfrm>
            <a:custGeom>
              <a:avLst/>
              <a:gdLst>
                <a:gd name="T0" fmla="*/ 0 w 87"/>
                <a:gd name="T1" fmla="*/ 55 h 163"/>
                <a:gd name="T2" fmla="*/ 47 w 87"/>
                <a:gd name="T3" fmla="*/ 0 h 163"/>
                <a:gd name="T4" fmla="*/ 86 w 87"/>
                <a:gd name="T5" fmla="*/ 55 h 163"/>
                <a:gd name="T6" fmla="*/ 41 w 87"/>
                <a:gd name="T7" fmla="*/ 162 h 163"/>
                <a:gd name="T8" fmla="*/ 0 w 87"/>
                <a:gd name="T9" fmla="*/ 55 h 163"/>
              </a:gdLst>
              <a:ahLst/>
              <a:cxnLst>
                <a:cxn ang="0">
                  <a:pos x="T0" y="T1"/>
                </a:cxn>
                <a:cxn ang="0">
                  <a:pos x="T2" y="T3"/>
                </a:cxn>
                <a:cxn ang="0">
                  <a:pos x="T4" y="T5"/>
                </a:cxn>
                <a:cxn ang="0">
                  <a:pos x="T6" y="T7"/>
                </a:cxn>
                <a:cxn ang="0">
                  <a:pos x="T8" y="T9"/>
                </a:cxn>
              </a:cxnLst>
              <a:rect l="0" t="0" r="r" b="b"/>
              <a:pathLst>
                <a:path w="87" h="163">
                  <a:moveTo>
                    <a:pt x="0" y="55"/>
                  </a:moveTo>
                  <a:lnTo>
                    <a:pt x="47" y="0"/>
                  </a:lnTo>
                  <a:lnTo>
                    <a:pt x="86" y="55"/>
                  </a:lnTo>
                  <a:lnTo>
                    <a:pt x="41" y="162"/>
                  </a:lnTo>
                  <a:lnTo>
                    <a:pt x="0" y="55"/>
                  </a:lnTo>
                </a:path>
              </a:pathLst>
            </a:custGeom>
            <a:solidFill>
              <a:srgbClr val="969696"/>
            </a:solidFill>
            <a:ln w="12700" cap="rnd" cmpd="sng">
              <a:solidFill>
                <a:schemeClr val="tx2"/>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29" name="Freeform 1481"/>
            <p:cNvSpPr>
              <a:spLocks/>
            </p:cNvSpPr>
            <p:nvPr/>
          </p:nvSpPr>
          <p:spPr bwMode="auto">
            <a:xfrm>
              <a:off x="2737" y="3271"/>
              <a:ext cx="45" cy="622"/>
            </a:xfrm>
            <a:custGeom>
              <a:avLst/>
              <a:gdLst>
                <a:gd name="T0" fmla="*/ 0 w 45"/>
                <a:gd name="T1" fmla="*/ 0 h 622"/>
                <a:gd name="T2" fmla="*/ 44 w 45"/>
                <a:gd name="T3" fmla="*/ 63 h 622"/>
                <a:gd name="T4" fmla="*/ 44 w 45"/>
                <a:gd name="T5" fmla="*/ 621 h 622"/>
                <a:gd name="T6" fmla="*/ 0 w 45"/>
                <a:gd name="T7" fmla="*/ 564 h 622"/>
                <a:gd name="T8" fmla="*/ 0 w 45"/>
                <a:gd name="T9" fmla="*/ 0 h 622"/>
              </a:gdLst>
              <a:ahLst/>
              <a:cxnLst>
                <a:cxn ang="0">
                  <a:pos x="T0" y="T1"/>
                </a:cxn>
                <a:cxn ang="0">
                  <a:pos x="T2" y="T3"/>
                </a:cxn>
                <a:cxn ang="0">
                  <a:pos x="T4" y="T5"/>
                </a:cxn>
                <a:cxn ang="0">
                  <a:pos x="T6" y="T7"/>
                </a:cxn>
                <a:cxn ang="0">
                  <a:pos x="T8" y="T9"/>
                </a:cxn>
              </a:cxnLst>
              <a:rect l="0" t="0" r="r" b="b"/>
              <a:pathLst>
                <a:path w="45" h="622">
                  <a:moveTo>
                    <a:pt x="0" y="0"/>
                  </a:moveTo>
                  <a:lnTo>
                    <a:pt x="44" y="63"/>
                  </a:lnTo>
                  <a:lnTo>
                    <a:pt x="44" y="621"/>
                  </a:lnTo>
                  <a:lnTo>
                    <a:pt x="0" y="564"/>
                  </a:lnTo>
                  <a:lnTo>
                    <a:pt x="0" y="0"/>
                  </a:lnTo>
                </a:path>
              </a:pathLst>
            </a:custGeom>
            <a:solidFill>
              <a:srgbClr val="969696"/>
            </a:solidFill>
            <a:ln w="12700" cap="rnd" cmpd="sng">
              <a:solidFill>
                <a:schemeClr val="tx2"/>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0" name="Freeform 1482"/>
            <p:cNvSpPr>
              <a:spLocks/>
            </p:cNvSpPr>
            <p:nvPr/>
          </p:nvSpPr>
          <p:spPr bwMode="auto">
            <a:xfrm>
              <a:off x="2781" y="3273"/>
              <a:ext cx="45" cy="623"/>
            </a:xfrm>
            <a:custGeom>
              <a:avLst/>
              <a:gdLst>
                <a:gd name="T0" fmla="*/ 44 w 45"/>
                <a:gd name="T1" fmla="*/ 0 h 623"/>
                <a:gd name="T2" fmla="*/ 0 w 45"/>
                <a:gd name="T3" fmla="*/ 64 h 623"/>
                <a:gd name="T4" fmla="*/ 0 w 45"/>
                <a:gd name="T5" fmla="*/ 622 h 623"/>
                <a:gd name="T6" fmla="*/ 44 w 45"/>
                <a:gd name="T7" fmla="*/ 565 h 623"/>
                <a:gd name="T8" fmla="*/ 44 w 45"/>
                <a:gd name="T9" fmla="*/ 0 h 623"/>
              </a:gdLst>
              <a:ahLst/>
              <a:cxnLst>
                <a:cxn ang="0">
                  <a:pos x="T0" y="T1"/>
                </a:cxn>
                <a:cxn ang="0">
                  <a:pos x="T2" y="T3"/>
                </a:cxn>
                <a:cxn ang="0">
                  <a:pos x="T4" y="T5"/>
                </a:cxn>
                <a:cxn ang="0">
                  <a:pos x="T6" y="T7"/>
                </a:cxn>
                <a:cxn ang="0">
                  <a:pos x="T8" y="T9"/>
                </a:cxn>
              </a:cxnLst>
              <a:rect l="0" t="0" r="r" b="b"/>
              <a:pathLst>
                <a:path w="45" h="623">
                  <a:moveTo>
                    <a:pt x="44" y="0"/>
                  </a:moveTo>
                  <a:lnTo>
                    <a:pt x="0" y="64"/>
                  </a:lnTo>
                  <a:lnTo>
                    <a:pt x="0" y="622"/>
                  </a:lnTo>
                  <a:lnTo>
                    <a:pt x="44" y="565"/>
                  </a:lnTo>
                  <a:lnTo>
                    <a:pt x="44" y="0"/>
                  </a:lnTo>
                </a:path>
              </a:pathLst>
            </a:custGeom>
            <a:solidFill>
              <a:srgbClr val="969696"/>
            </a:solidFill>
            <a:ln w="12700" cap="rnd" cmpd="sng">
              <a:solidFill>
                <a:schemeClr val="tx2"/>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1" name="Freeform 1483"/>
            <p:cNvSpPr>
              <a:spLocks/>
            </p:cNvSpPr>
            <p:nvPr/>
          </p:nvSpPr>
          <p:spPr bwMode="auto">
            <a:xfrm>
              <a:off x="2736" y="3273"/>
              <a:ext cx="48" cy="617"/>
            </a:xfrm>
            <a:custGeom>
              <a:avLst/>
              <a:gdLst>
                <a:gd name="T0" fmla="*/ 1 w 48"/>
                <a:gd name="T1" fmla="*/ 564 h 617"/>
                <a:gd name="T2" fmla="*/ 46 w 48"/>
                <a:gd name="T3" fmla="*/ 509 h 617"/>
                <a:gd name="T4" fmla="*/ 2 w 48"/>
                <a:gd name="T5" fmla="*/ 382 h 617"/>
                <a:gd name="T6" fmla="*/ 45 w 48"/>
                <a:gd name="T7" fmla="*/ 315 h 617"/>
                <a:gd name="T8" fmla="*/ 0 w 48"/>
                <a:gd name="T9" fmla="*/ 188 h 617"/>
                <a:gd name="T10" fmla="*/ 45 w 48"/>
                <a:gd name="T11" fmla="*/ 136 h 617"/>
                <a:gd name="T12" fmla="*/ 3 w 48"/>
                <a:gd name="T13" fmla="*/ 0 h 617"/>
                <a:gd name="T14" fmla="*/ 45 w 48"/>
                <a:gd name="T15" fmla="*/ 67 h 617"/>
                <a:gd name="T16" fmla="*/ 3 w 48"/>
                <a:gd name="T17" fmla="*/ 95 h 617"/>
                <a:gd name="T18" fmla="*/ 45 w 48"/>
                <a:gd name="T19" fmla="*/ 217 h 617"/>
                <a:gd name="T20" fmla="*/ 1 w 48"/>
                <a:gd name="T21" fmla="*/ 289 h 617"/>
                <a:gd name="T22" fmla="*/ 46 w 48"/>
                <a:gd name="T23" fmla="*/ 402 h 617"/>
                <a:gd name="T24" fmla="*/ 3 w 48"/>
                <a:gd name="T25" fmla="*/ 471 h 617"/>
                <a:gd name="T26" fmla="*/ 47 w 48"/>
                <a:gd name="T27" fmla="*/ 616 h 617"/>
                <a:gd name="T28" fmla="*/ 1 w 48"/>
                <a:gd name="T29" fmla="*/ 5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617">
                  <a:moveTo>
                    <a:pt x="1" y="564"/>
                  </a:moveTo>
                  <a:lnTo>
                    <a:pt x="46" y="509"/>
                  </a:lnTo>
                  <a:lnTo>
                    <a:pt x="2" y="382"/>
                  </a:lnTo>
                  <a:lnTo>
                    <a:pt x="45" y="315"/>
                  </a:lnTo>
                  <a:lnTo>
                    <a:pt x="0" y="188"/>
                  </a:lnTo>
                  <a:lnTo>
                    <a:pt x="45" y="136"/>
                  </a:lnTo>
                  <a:lnTo>
                    <a:pt x="3" y="0"/>
                  </a:lnTo>
                  <a:lnTo>
                    <a:pt x="45" y="67"/>
                  </a:lnTo>
                  <a:lnTo>
                    <a:pt x="3" y="95"/>
                  </a:lnTo>
                  <a:lnTo>
                    <a:pt x="45" y="217"/>
                  </a:lnTo>
                  <a:lnTo>
                    <a:pt x="1" y="289"/>
                  </a:lnTo>
                  <a:lnTo>
                    <a:pt x="46" y="402"/>
                  </a:lnTo>
                  <a:lnTo>
                    <a:pt x="3" y="471"/>
                  </a:lnTo>
                  <a:lnTo>
                    <a:pt x="47" y="616"/>
                  </a:lnTo>
                  <a:lnTo>
                    <a:pt x="1" y="564"/>
                  </a:lnTo>
                </a:path>
              </a:pathLst>
            </a:custGeom>
            <a:solidFill>
              <a:srgbClr val="969696"/>
            </a:solidFill>
            <a:ln w="12700" cap="rnd" cmpd="sng">
              <a:solidFill>
                <a:schemeClr val="tx2"/>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2" name="Freeform 1484"/>
            <p:cNvSpPr>
              <a:spLocks/>
            </p:cNvSpPr>
            <p:nvPr/>
          </p:nvSpPr>
          <p:spPr bwMode="auto">
            <a:xfrm>
              <a:off x="2779" y="3276"/>
              <a:ext cx="48" cy="617"/>
            </a:xfrm>
            <a:custGeom>
              <a:avLst/>
              <a:gdLst>
                <a:gd name="T0" fmla="*/ 46 w 48"/>
                <a:gd name="T1" fmla="*/ 564 h 617"/>
                <a:gd name="T2" fmla="*/ 1 w 48"/>
                <a:gd name="T3" fmla="*/ 509 h 617"/>
                <a:gd name="T4" fmla="*/ 45 w 48"/>
                <a:gd name="T5" fmla="*/ 382 h 617"/>
                <a:gd name="T6" fmla="*/ 2 w 48"/>
                <a:gd name="T7" fmla="*/ 315 h 617"/>
                <a:gd name="T8" fmla="*/ 47 w 48"/>
                <a:gd name="T9" fmla="*/ 188 h 617"/>
                <a:gd name="T10" fmla="*/ 2 w 48"/>
                <a:gd name="T11" fmla="*/ 136 h 617"/>
                <a:gd name="T12" fmla="*/ 44 w 48"/>
                <a:gd name="T13" fmla="*/ 0 h 617"/>
                <a:gd name="T14" fmla="*/ 2 w 48"/>
                <a:gd name="T15" fmla="*/ 67 h 617"/>
                <a:gd name="T16" fmla="*/ 44 w 48"/>
                <a:gd name="T17" fmla="*/ 95 h 617"/>
                <a:gd name="T18" fmla="*/ 2 w 48"/>
                <a:gd name="T19" fmla="*/ 217 h 617"/>
                <a:gd name="T20" fmla="*/ 46 w 48"/>
                <a:gd name="T21" fmla="*/ 289 h 617"/>
                <a:gd name="T22" fmla="*/ 1 w 48"/>
                <a:gd name="T23" fmla="*/ 402 h 617"/>
                <a:gd name="T24" fmla="*/ 44 w 48"/>
                <a:gd name="T25" fmla="*/ 471 h 617"/>
                <a:gd name="T26" fmla="*/ 0 w 48"/>
                <a:gd name="T27" fmla="*/ 616 h 617"/>
                <a:gd name="T28" fmla="*/ 46 w 48"/>
                <a:gd name="T29" fmla="*/ 5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617">
                  <a:moveTo>
                    <a:pt x="46" y="564"/>
                  </a:moveTo>
                  <a:lnTo>
                    <a:pt x="1" y="509"/>
                  </a:lnTo>
                  <a:lnTo>
                    <a:pt x="45" y="382"/>
                  </a:lnTo>
                  <a:lnTo>
                    <a:pt x="2" y="315"/>
                  </a:lnTo>
                  <a:lnTo>
                    <a:pt x="47" y="188"/>
                  </a:lnTo>
                  <a:lnTo>
                    <a:pt x="2" y="136"/>
                  </a:lnTo>
                  <a:lnTo>
                    <a:pt x="44" y="0"/>
                  </a:lnTo>
                  <a:lnTo>
                    <a:pt x="2" y="67"/>
                  </a:lnTo>
                  <a:lnTo>
                    <a:pt x="44" y="95"/>
                  </a:lnTo>
                  <a:lnTo>
                    <a:pt x="2" y="217"/>
                  </a:lnTo>
                  <a:lnTo>
                    <a:pt x="46" y="289"/>
                  </a:lnTo>
                  <a:lnTo>
                    <a:pt x="1" y="402"/>
                  </a:lnTo>
                  <a:lnTo>
                    <a:pt x="44" y="471"/>
                  </a:lnTo>
                  <a:lnTo>
                    <a:pt x="0" y="616"/>
                  </a:lnTo>
                  <a:lnTo>
                    <a:pt x="46" y="564"/>
                  </a:lnTo>
                </a:path>
              </a:pathLst>
            </a:custGeom>
            <a:solidFill>
              <a:srgbClr val="969696"/>
            </a:solidFill>
            <a:ln w="12700" cap="rnd" cmpd="sng">
              <a:solidFill>
                <a:schemeClr val="tx2"/>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933" name="Rectangle 1485"/>
          <p:cNvSpPr>
            <a:spLocks noChangeArrowheads="1"/>
          </p:cNvSpPr>
          <p:nvPr/>
        </p:nvSpPr>
        <p:spPr bwMode="auto">
          <a:xfrm>
            <a:off x="838200" y="4662488"/>
            <a:ext cx="134937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76200" tIns="38100" rIns="76200" bIns="38100">
            <a:spAutoFit/>
          </a:bodyPr>
          <a:lstStyle/>
          <a:p>
            <a:pPr defTabSz="757238">
              <a:spcBef>
                <a:spcPct val="0"/>
              </a:spcBef>
            </a:pPr>
            <a:r>
              <a:rPr lang="en-GB" sz="2000" b="1">
                <a:solidFill>
                  <a:schemeClr val="accent2"/>
                </a:solidFill>
              </a:rPr>
              <a:t>Air Traffic</a:t>
            </a:r>
            <a:br>
              <a:rPr lang="en-GB" sz="2000" b="1">
                <a:solidFill>
                  <a:schemeClr val="accent2"/>
                </a:solidFill>
              </a:rPr>
            </a:br>
            <a:r>
              <a:rPr lang="en-GB" sz="2000" b="1">
                <a:solidFill>
                  <a:schemeClr val="accent2"/>
                </a:solidFill>
              </a:rPr>
              <a:t>Control</a:t>
            </a:r>
          </a:p>
        </p:txBody>
      </p:sp>
      <p:grpSp>
        <p:nvGrpSpPr>
          <p:cNvPr id="361934" name="Group 1486"/>
          <p:cNvGrpSpPr>
            <a:grpSpLocks/>
          </p:cNvGrpSpPr>
          <p:nvPr/>
        </p:nvGrpSpPr>
        <p:grpSpPr bwMode="auto">
          <a:xfrm>
            <a:off x="2286000" y="4281488"/>
            <a:ext cx="914400" cy="993775"/>
            <a:chOff x="1440" y="3072"/>
            <a:chExt cx="576" cy="626"/>
          </a:xfrm>
        </p:grpSpPr>
        <p:sp>
          <p:nvSpPr>
            <p:cNvPr id="361935" name="Freeform 1487"/>
            <p:cNvSpPr>
              <a:spLocks/>
            </p:cNvSpPr>
            <p:nvPr/>
          </p:nvSpPr>
          <p:spPr bwMode="auto">
            <a:xfrm>
              <a:off x="1936" y="3072"/>
              <a:ext cx="80" cy="329"/>
            </a:xfrm>
            <a:custGeom>
              <a:avLst/>
              <a:gdLst>
                <a:gd name="T0" fmla="*/ 0 w 80"/>
                <a:gd name="T1" fmla="*/ 328 h 329"/>
                <a:gd name="T2" fmla="*/ 50 w 80"/>
                <a:gd name="T3" fmla="*/ 243 h 329"/>
                <a:gd name="T4" fmla="*/ 47 w 80"/>
                <a:gd name="T5" fmla="*/ 137 h 329"/>
                <a:gd name="T6" fmla="*/ 58 w 80"/>
                <a:gd name="T7" fmla="*/ 134 h 329"/>
                <a:gd name="T8" fmla="*/ 79 w 80"/>
                <a:gd name="T9" fmla="*/ 0 h 329"/>
                <a:gd name="T10" fmla="*/ 38 w 80"/>
                <a:gd name="T11" fmla="*/ 2 h 329"/>
                <a:gd name="T12" fmla="*/ 3 w 80"/>
                <a:gd name="T13" fmla="*/ 115 h 329"/>
                <a:gd name="T14" fmla="*/ 0 w 80"/>
                <a:gd name="T15" fmla="*/ 328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29">
                  <a:moveTo>
                    <a:pt x="0" y="328"/>
                  </a:moveTo>
                  <a:lnTo>
                    <a:pt x="50" y="243"/>
                  </a:lnTo>
                  <a:lnTo>
                    <a:pt x="47" y="137"/>
                  </a:lnTo>
                  <a:lnTo>
                    <a:pt x="58" y="134"/>
                  </a:lnTo>
                  <a:lnTo>
                    <a:pt x="79" y="0"/>
                  </a:lnTo>
                  <a:lnTo>
                    <a:pt x="38" y="2"/>
                  </a:lnTo>
                  <a:lnTo>
                    <a:pt x="3" y="115"/>
                  </a:lnTo>
                  <a:lnTo>
                    <a:pt x="0" y="328"/>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6" name="Freeform 1488"/>
            <p:cNvSpPr>
              <a:spLocks/>
            </p:cNvSpPr>
            <p:nvPr/>
          </p:nvSpPr>
          <p:spPr bwMode="auto">
            <a:xfrm>
              <a:off x="1747" y="3077"/>
              <a:ext cx="227" cy="319"/>
            </a:xfrm>
            <a:custGeom>
              <a:avLst/>
              <a:gdLst>
                <a:gd name="T0" fmla="*/ 24 w 227"/>
                <a:gd name="T1" fmla="*/ 318 h 319"/>
                <a:gd name="T2" fmla="*/ 192 w 227"/>
                <a:gd name="T3" fmla="*/ 317 h 319"/>
                <a:gd name="T4" fmla="*/ 190 w 227"/>
                <a:gd name="T5" fmla="*/ 140 h 319"/>
                <a:gd name="T6" fmla="*/ 212 w 227"/>
                <a:gd name="T7" fmla="*/ 140 h 319"/>
                <a:gd name="T8" fmla="*/ 226 w 227"/>
                <a:gd name="T9" fmla="*/ 0 h 319"/>
                <a:gd name="T10" fmla="*/ 0 w 227"/>
                <a:gd name="T11" fmla="*/ 20 h 319"/>
                <a:gd name="T12" fmla="*/ 24 w 227"/>
                <a:gd name="T13" fmla="*/ 317 h 319"/>
                <a:gd name="T14" fmla="*/ 24 w 227"/>
                <a:gd name="T15" fmla="*/ 318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319">
                  <a:moveTo>
                    <a:pt x="24" y="318"/>
                  </a:moveTo>
                  <a:lnTo>
                    <a:pt x="192" y="317"/>
                  </a:lnTo>
                  <a:lnTo>
                    <a:pt x="190" y="140"/>
                  </a:lnTo>
                  <a:lnTo>
                    <a:pt x="212" y="140"/>
                  </a:lnTo>
                  <a:lnTo>
                    <a:pt x="226" y="0"/>
                  </a:lnTo>
                  <a:lnTo>
                    <a:pt x="0" y="20"/>
                  </a:lnTo>
                  <a:lnTo>
                    <a:pt x="24" y="317"/>
                  </a:lnTo>
                  <a:lnTo>
                    <a:pt x="24" y="318"/>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7" name="Line 1489"/>
            <p:cNvSpPr>
              <a:spLocks noChangeShapeType="1"/>
            </p:cNvSpPr>
            <p:nvPr/>
          </p:nvSpPr>
          <p:spPr bwMode="auto">
            <a:xfrm flipV="1">
              <a:off x="1959" y="3207"/>
              <a:ext cx="43" cy="11"/>
            </a:xfrm>
            <a:prstGeom prst="line">
              <a:avLst/>
            </a:prstGeom>
            <a:noFill/>
            <a:ln w="254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61938" name="Freeform 1490"/>
            <p:cNvSpPr>
              <a:spLocks/>
            </p:cNvSpPr>
            <p:nvPr/>
          </p:nvSpPr>
          <p:spPr bwMode="auto">
            <a:xfrm>
              <a:off x="1730" y="3333"/>
              <a:ext cx="235" cy="115"/>
            </a:xfrm>
            <a:custGeom>
              <a:avLst/>
              <a:gdLst>
                <a:gd name="T0" fmla="*/ 0 w 235"/>
                <a:gd name="T1" fmla="*/ 114 h 115"/>
                <a:gd name="T2" fmla="*/ 0 w 235"/>
                <a:gd name="T3" fmla="*/ 47 h 115"/>
                <a:gd name="T4" fmla="*/ 117 w 235"/>
                <a:gd name="T5" fmla="*/ 0 h 115"/>
                <a:gd name="T6" fmla="*/ 234 w 235"/>
                <a:gd name="T7" fmla="*/ 45 h 115"/>
                <a:gd name="T8" fmla="*/ 233 w 235"/>
                <a:gd name="T9" fmla="*/ 113 h 115"/>
                <a:gd name="T10" fmla="*/ 0 w 235"/>
                <a:gd name="T11" fmla="*/ 114 h 115"/>
              </a:gdLst>
              <a:ahLst/>
              <a:cxnLst>
                <a:cxn ang="0">
                  <a:pos x="T0" y="T1"/>
                </a:cxn>
                <a:cxn ang="0">
                  <a:pos x="T2" y="T3"/>
                </a:cxn>
                <a:cxn ang="0">
                  <a:pos x="T4" y="T5"/>
                </a:cxn>
                <a:cxn ang="0">
                  <a:pos x="T6" y="T7"/>
                </a:cxn>
                <a:cxn ang="0">
                  <a:pos x="T8" y="T9"/>
                </a:cxn>
                <a:cxn ang="0">
                  <a:pos x="T10" y="T11"/>
                </a:cxn>
              </a:cxnLst>
              <a:rect l="0" t="0" r="r" b="b"/>
              <a:pathLst>
                <a:path w="235" h="115">
                  <a:moveTo>
                    <a:pt x="0" y="114"/>
                  </a:moveTo>
                  <a:lnTo>
                    <a:pt x="0" y="47"/>
                  </a:lnTo>
                  <a:lnTo>
                    <a:pt x="117" y="0"/>
                  </a:lnTo>
                  <a:lnTo>
                    <a:pt x="234" y="45"/>
                  </a:lnTo>
                  <a:lnTo>
                    <a:pt x="233" y="113"/>
                  </a:lnTo>
                  <a:lnTo>
                    <a:pt x="0" y="114"/>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39" name="Freeform 1491"/>
            <p:cNvSpPr>
              <a:spLocks/>
            </p:cNvSpPr>
            <p:nvPr/>
          </p:nvSpPr>
          <p:spPr bwMode="auto">
            <a:xfrm>
              <a:off x="1442" y="3508"/>
              <a:ext cx="381" cy="190"/>
            </a:xfrm>
            <a:custGeom>
              <a:avLst/>
              <a:gdLst>
                <a:gd name="T0" fmla="*/ 0 w 381"/>
                <a:gd name="T1" fmla="*/ 189 h 190"/>
                <a:gd name="T2" fmla="*/ 0 w 381"/>
                <a:gd name="T3" fmla="*/ 80 h 190"/>
                <a:gd name="T4" fmla="*/ 195 w 381"/>
                <a:gd name="T5" fmla="*/ 0 h 190"/>
                <a:gd name="T6" fmla="*/ 380 w 381"/>
                <a:gd name="T7" fmla="*/ 78 h 190"/>
                <a:gd name="T8" fmla="*/ 379 w 381"/>
                <a:gd name="T9" fmla="*/ 187 h 190"/>
                <a:gd name="T10" fmla="*/ 0 w 381"/>
                <a:gd name="T11" fmla="*/ 189 h 190"/>
              </a:gdLst>
              <a:ahLst/>
              <a:cxnLst>
                <a:cxn ang="0">
                  <a:pos x="T0" y="T1"/>
                </a:cxn>
                <a:cxn ang="0">
                  <a:pos x="T2" y="T3"/>
                </a:cxn>
                <a:cxn ang="0">
                  <a:pos x="T4" y="T5"/>
                </a:cxn>
                <a:cxn ang="0">
                  <a:pos x="T6" y="T7"/>
                </a:cxn>
                <a:cxn ang="0">
                  <a:pos x="T8" y="T9"/>
                </a:cxn>
                <a:cxn ang="0">
                  <a:pos x="T10" y="T11"/>
                </a:cxn>
              </a:cxnLst>
              <a:rect l="0" t="0" r="r" b="b"/>
              <a:pathLst>
                <a:path w="381" h="190">
                  <a:moveTo>
                    <a:pt x="0" y="189"/>
                  </a:moveTo>
                  <a:lnTo>
                    <a:pt x="0" y="80"/>
                  </a:lnTo>
                  <a:lnTo>
                    <a:pt x="195" y="0"/>
                  </a:lnTo>
                  <a:lnTo>
                    <a:pt x="380" y="78"/>
                  </a:lnTo>
                  <a:lnTo>
                    <a:pt x="379" y="187"/>
                  </a:lnTo>
                  <a:lnTo>
                    <a:pt x="0" y="189"/>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40" name="Freeform 1492"/>
            <p:cNvSpPr>
              <a:spLocks/>
            </p:cNvSpPr>
            <p:nvPr/>
          </p:nvSpPr>
          <p:spPr bwMode="auto">
            <a:xfrm>
              <a:off x="1440" y="3330"/>
              <a:ext cx="525" cy="259"/>
            </a:xfrm>
            <a:custGeom>
              <a:avLst/>
              <a:gdLst>
                <a:gd name="T0" fmla="*/ 0 w 525"/>
                <a:gd name="T1" fmla="*/ 257 h 259"/>
                <a:gd name="T2" fmla="*/ 290 w 525"/>
                <a:gd name="T3" fmla="*/ 50 h 259"/>
                <a:gd name="T4" fmla="*/ 409 w 525"/>
                <a:gd name="T5" fmla="*/ 0 h 259"/>
                <a:gd name="T6" fmla="*/ 524 w 525"/>
                <a:gd name="T7" fmla="*/ 50 h 259"/>
                <a:gd name="T8" fmla="*/ 384 w 525"/>
                <a:gd name="T9" fmla="*/ 258 h 259"/>
                <a:gd name="T10" fmla="*/ 194 w 525"/>
                <a:gd name="T11" fmla="*/ 179 h 259"/>
                <a:gd name="T12" fmla="*/ 0 w 525"/>
                <a:gd name="T13" fmla="*/ 257 h 259"/>
              </a:gdLst>
              <a:ahLst/>
              <a:cxnLst>
                <a:cxn ang="0">
                  <a:pos x="T0" y="T1"/>
                </a:cxn>
                <a:cxn ang="0">
                  <a:pos x="T2" y="T3"/>
                </a:cxn>
                <a:cxn ang="0">
                  <a:pos x="T4" y="T5"/>
                </a:cxn>
                <a:cxn ang="0">
                  <a:pos x="T6" y="T7"/>
                </a:cxn>
                <a:cxn ang="0">
                  <a:pos x="T8" y="T9"/>
                </a:cxn>
                <a:cxn ang="0">
                  <a:pos x="T10" y="T11"/>
                </a:cxn>
                <a:cxn ang="0">
                  <a:pos x="T12" y="T13"/>
                </a:cxn>
              </a:cxnLst>
              <a:rect l="0" t="0" r="r" b="b"/>
              <a:pathLst>
                <a:path w="525" h="259">
                  <a:moveTo>
                    <a:pt x="0" y="257"/>
                  </a:moveTo>
                  <a:lnTo>
                    <a:pt x="290" y="50"/>
                  </a:lnTo>
                  <a:lnTo>
                    <a:pt x="409" y="0"/>
                  </a:lnTo>
                  <a:lnTo>
                    <a:pt x="524" y="50"/>
                  </a:lnTo>
                  <a:lnTo>
                    <a:pt x="384" y="258"/>
                  </a:lnTo>
                  <a:lnTo>
                    <a:pt x="194" y="179"/>
                  </a:lnTo>
                  <a:lnTo>
                    <a:pt x="0" y="257"/>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1941" name="Freeform 1493"/>
            <p:cNvSpPr>
              <a:spLocks/>
            </p:cNvSpPr>
            <p:nvPr/>
          </p:nvSpPr>
          <p:spPr bwMode="auto">
            <a:xfrm>
              <a:off x="1822" y="3372"/>
              <a:ext cx="145" cy="325"/>
            </a:xfrm>
            <a:custGeom>
              <a:avLst/>
              <a:gdLst>
                <a:gd name="T0" fmla="*/ 0 w 145"/>
                <a:gd name="T1" fmla="*/ 215 h 325"/>
                <a:gd name="T2" fmla="*/ 1 w 145"/>
                <a:gd name="T3" fmla="*/ 324 h 325"/>
                <a:gd name="T4" fmla="*/ 144 w 145"/>
                <a:gd name="T5" fmla="*/ 75 h 325"/>
                <a:gd name="T6" fmla="*/ 143 w 145"/>
                <a:gd name="T7" fmla="*/ 0 h 325"/>
                <a:gd name="T8" fmla="*/ 0 w 145"/>
                <a:gd name="T9" fmla="*/ 215 h 325"/>
              </a:gdLst>
              <a:ahLst/>
              <a:cxnLst>
                <a:cxn ang="0">
                  <a:pos x="T0" y="T1"/>
                </a:cxn>
                <a:cxn ang="0">
                  <a:pos x="T2" y="T3"/>
                </a:cxn>
                <a:cxn ang="0">
                  <a:pos x="T4" y="T5"/>
                </a:cxn>
                <a:cxn ang="0">
                  <a:pos x="T6" y="T7"/>
                </a:cxn>
                <a:cxn ang="0">
                  <a:pos x="T8" y="T9"/>
                </a:cxn>
              </a:cxnLst>
              <a:rect l="0" t="0" r="r" b="b"/>
              <a:pathLst>
                <a:path w="145" h="325">
                  <a:moveTo>
                    <a:pt x="0" y="215"/>
                  </a:moveTo>
                  <a:lnTo>
                    <a:pt x="1" y="324"/>
                  </a:lnTo>
                  <a:lnTo>
                    <a:pt x="144" y="75"/>
                  </a:lnTo>
                  <a:lnTo>
                    <a:pt x="143" y="0"/>
                  </a:lnTo>
                  <a:lnTo>
                    <a:pt x="0" y="215"/>
                  </a:lnTo>
                </a:path>
              </a:pathLst>
            </a:custGeom>
            <a:solidFill>
              <a:schemeClr val="accent2"/>
            </a:solidFill>
            <a:ln w="25400" cap="rnd" cmpd="sng">
              <a:solidFill>
                <a:srgbClr val="000000"/>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361942" name="Rectangle 1494"/>
          <p:cNvSpPr>
            <a:spLocks noGrp="1" noChangeArrowheads="1"/>
          </p:cNvSpPr>
          <p:nvPr>
            <p:ph type="title"/>
          </p:nvPr>
        </p:nvSpPr>
        <p:spPr>
          <a:xfrm>
            <a:off x="457200" y="274638"/>
            <a:ext cx="8229600" cy="868362"/>
          </a:xfrm>
        </p:spPr>
        <p:txBody>
          <a:bodyPr>
            <a:normAutofit fontScale="90000"/>
          </a:bodyPr>
          <a:lstStyle/>
          <a:p>
            <a:r>
              <a:rPr lang="en-GB" dirty="0"/>
              <a:t>VDL Mode 4 supporting surveillance</a:t>
            </a:r>
          </a:p>
        </p:txBody>
      </p:sp>
      <p:graphicFrame>
        <p:nvGraphicFramePr>
          <p:cNvPr id="361943" name="Object 1495"/>
          <p:cNvGraphicFramePr>
            <a:graphicFrameLocks/>
          </p:cNvGraphicFramePr>
          <p:nvPr/>
        </p:nvGraphicFramePr>
        <p:xfrm>
          <a:off x="4267200" y="1143000"/>
          <a:ext cx="561975" cy="533400"/>
        </p:xfrm>
        <a:graphic>
          <a:graphicData uri="http://schemas.openxmlformats.org/presentationml/2006/ole">
            <p:oleObj spid="_x0000_s5140" name="CorelDRAW 6.0" r:id="rId8" imgW="774700" imgH="577850" progId="">
              <p:embed/>
            </p:oleObj>
          </a:graphicData>
        </a:graphic>
      </p:graphicFrame>
      <p:graphicFrame>
        <p:nvGraphicFramePr>
          <p:cNvPr id="361944" name="Object 1496"/>
          <p:cNvGraphicFramePr>
            <a:graphicFrameLocks/>
          </p:cNvGraphicFramePr>
          <p:nvPr/>
        </p:nvGraphicFramePr>
        <p:xfrm>
          <a:off x="3517900" y="1204913"/>
          <a:ext cx="561975" cy="533400"/>
        </p:xfrm>
        <a:graphic>
          <a:graphicData uri="http://schemas.openxmlformats.org/presentationml/2006/ole">
            <p:oleObj spid="_x0000_s5141" name="CorelDRAW 6.0" r:id="rId9" imgW="774700" imgH="577850" progId="">
              <p:embed/>
            </p:oleObj>
          </a:graphicData>
        </a:graphic>
      </p:graphicFrame>
    </p:spTree>
    <p:extLst>
      <p:ext uri="{BB962C8B-B14F-4D97-AF65-F5344CB8AC3E}">
        <p14:creationId xmlns:p14="http://schemas.microsoft.com/office/powerpoint/2010/main" xmlns="" val="3691691975"/>
      </p:ext>
    </p:extLst>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2" name="Picture 2"/>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5588" y="2244725"/>
            <a:ext cx="4752975" cy="3949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3283" name="Picture 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48275" y="1752600"/>
            <a:ext cx="3209925" cy="4375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53284" name="Rectangle 4"/>
          <p:cNvSpPr>
            <a:spLocks noGrp="1" noChangeArrowheads="1"/>
          </p:cNvSpPr>
          <p:nvPr>
            <p:ph type="title"/>
          </p:nvPr>
        </p:nvSpPr>
        <p:spPr>
          <a:xfrm>
            <a:off x="457200" y="274638"/>
            <a:ext cx="8001000" cy="792162"/>
          </a:xfrm>
        </p:spPr>
        <p:txBody>
          <a:bodyPr>
            <a:normAutofit fontScale="90000"/>
          </a:bodyPr>
          <a:lstStyle/>
          <a:p>
            <a:r>
              <a:rPr lang="en-GB" dirty="0"/>
              <a:t>Cockpit display (CDTI) – airborne </a:t>
            </a:r>
            <a:r>
              <a:rPr lang="en-GB" dirty="0" smtClean="0"/>
              <a:t>situation</a:t>
            </a:r>
            <a:endParaRPr lang="en-GB" sz="4000" dirty="0"/>
          </a:p>
        </p:txBody>
      </p:sp>
      <p:sp>
        <p:nvSpPr>
          <p:cNvPr id="353286" name="Text Box 6"/>
          <p:cNvSpPr txBox="1">
            <a:spLocks noChangeArrowheads="1"/>
          </p:cNvSpPr>
          <p:nvPr/>
        </p:nvSpPr>
        <p:spPr bwMode="auto">
          <a:xfrm>
            <a:off x="1216819" y="1417637"/>
            <a:ext cx="2830512" cy="66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a:spcBef>
                <a:spcPct val="20000"/>
              </a:spcBef>
              <a:buClr>
                <a:srgbClr val="000099"/>
              </a:buClr>
              <a:buFont typeface="Wingdings" pitchFamily="2" charset="2"/>
              <a:buNone/>
            </a:pPr>
            <a:r>
              <a:rPr lang="en-GB" sz="2000" b="1" dirty="0"/>
              <a:t>Gives pilot a display of </a:t>
            </a:r>
          </a:p>
          <a:p>
            <a:pPr>
              <a:spcBef>
                <a:spcPct val="20000"/>
              </a:spcBef>
              <a:buClr>
                <a:srgbClr val="000099"/>
              </a:buClr>
              <a:buFont typeface="Wingdings" pitchFamily="2" charset="2"/>
              <a:buNone/>
            </a:pPr>
            <a:r>
              <a:rPr lang="en-GB" sz="2000" b="1" dirty="0"/>
              <a:t>surrounding traffic</a:t>
            </a:r>
            <a:endParaRPr lang="sv-SE" sz="2000" b="1" dirty="0"/>
          </a:p>
        </p:txBody>
      </p:sp>
    </p:spTree>
    <p:extLst>
      <p:ext uri="{BB962C8B-B14F-4D97-AF65-F5344CB8AC3E}">
        <p14:creationId xmlns:p14="http://schemas.microsoft.com/office/powerpoint/2010/main" xmlns="" val="4228250845"/>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4" name="Rectangle 4"/>
          <p:cNvSpPr>
            <a:spLocks noGrp="1" noChangeArrowheads="1"/>
          </p:cNvSpPr>
          <p:nvPr>
            <p:ph type="title"/>
          </p:nvPr>
        </p:nvSpPr>
        <p:spPr>
          <a:xfrm>
            <a:off x="457200" y="274638"/>
            <a:ext cx="8001000" cy="792162"/>
          </a:xfrm>
        </p:spPr>
        <p:txBody>
          <a:bodyPr>
            <a:normAutofit/>
          </a:bodyPr>
          <a:lstStyle/>
          <a:p>
            <a:r>
              <a:rPr lang="en-GB" dirty="0" smtClean="0"/>
              <a:t>Cost/Benefit Analysis</a:t>
            </a:r>
            <a:endParaRPr lang="en-GB" sz="4000" b="1" dirty="0"/>
          </a:p>
        </p:txBody>
      </p:sp>
      <p:graphicFrame>
        <p:nvGraphicFramePr>
          <p:cNvPr id="3" name="Table 2"/>
          <p:cNvGraphicFramePr>
            <a:graphicFrameLocks noGrp="1"/>
          </p:cNvGraphicFramePr>
          <p:nvPr>
            <p:extLst>
              <p:ext uri="{D42A27DB-BD31-4B8C-83A1-F6EECF244321}">
                <p14:modId xmlns:p14="http://schemas.microsoft.com/office/powerpoint/2010/main" xmlns="" val="665155961"/>
              </p:ext>
            </p:extLst>
          </p:nvPr>
        </p:nvGraphicFramePr>
        <p:xfrm>
          <a:off x="457200" y="1066800"/>
          <a:ext cx="8229600" cy="5261355"/>
        </p:xfrm>
        <a:graphic>
          <a:graphicData uri="http://schemas.openxmlformats.org/drawingml/2006/table">
            <a:tbl>
              <a:tblPr>
                <a:tableStyleId>{5C22544A-7EE6-4342-B048-85BDC9FD1C3A}</a:tableStyleId>
              </a:tblPr>
              <a:tblGrid>
                <a:gridCol w="2743007"/>
                <a:gridCol w="2775972"/>
                <a:gridCol w="2710621"/>
              </a:tblGrid>
              <a:tr h="426806">
                <a:tc>
                  <a:txBody>
                    <a:bodyPr/>
                    <a:lstStyle/>
                    <a:p>
                      <a:pPr marL="963295" marR="0">
                        <a:lnSpc>
                          <a:spcPts val="2375"/>
                        </a:lnSpc>
                        <a:spcBef>
                          <a:spcPts val="0"/>
                        </a:spcBef>
                        <a:spcAft>
                          <a:spcPts val="0"/>
                        </a:spcAft>
                      </a:pPr>
                      <a:r>
                        <a:rPr lang="en-US" sz="1800" b="1" dirty="0">
                          <a:effectLst/>
                        </a:rPr>
                        <a:t>Variable</a:t>
                      </a:r>
                      <a:endParaRPr lang="en-US" sz="1000" b="1" dirty="0">
                        <a:effectLst/>
                        <a:latin typeface="Calibri"/>
                        <a:ea typeface="Calibri"/>
                        <a:cs typeface="Times New Roman"/>
                      </a:endParaRPr>
                    </a:p>
                  </a:txBody>
                  <a:tcPr marL="0" marR="0" marT="0" marB="0"/>
                </a:tc>
                <a:tc>
                  <a:txBody>
                    <a:bodyPr/>
                    <a:lstStyle/>
                    <a:p>
                      <a:pPr marL="770255" marR="0">
                        <a:lnSpc>
                          <a:spcPts val="2375"/>
                        </a:lnSpc>
                        <a:spcBef>
                          <a:spcPts val="0"/>
                        </a:spcBef>
                        <a:spcAft>
                          <a:spcPts val="0"/>
                        </a:spcAft>
                      </a:pPr>
                      <a:r>
                        <a:rPr lang="en-US" sz="1800" b="1" dirty="0">
                          <a:effectLst/>
                        </a:rPr>
                        <a:t>Advantages</a:t>
                      </a:r>
                      <a:endParaRPr lang="en-US" sz="1000" b="1" dirty="0">
                        <a:effectLst/>
                        <a:latin typeface="Calibri"/>
                        <a:ea typeface="Calibri"/>
                        <a:cs typeface="Times New Roman"/>
                      </a:endParaRPr>
                    </a:p>
                  </a:txBody>
                  <a:tcPr marL="0" marR="0" marT="0" marB="0"/>
                </a:tc>
                <a:tc>
                  <a:txBody>
                    <a:bodyPr/>
                    <a:lstStyle/>
                    <a:p>
                      <a:pPr marL="813435" marR="0">
                        <a:lnSpc>
                          <a:spcPts val="2375"/>
                        </a:lnSpc>
                        <a:spcBef>
                          <a:spcPts val="0"/>
                        </a:spcBef>
                        <a:spcAft>
                          <a:spcPts val="0"/>
                        </a:spcAft>
                      </a:pPr>
                      <a:r>
                        <a:rPr lang="en-US" sz="1800" b="1" dirty="0">
                          <a:effectLst/>
                        </a:rPr>
                        <a:t>Drawbacks</a:t>
                      </a:r>
                      <a:endParaRPr lang="en-US" sz="1000" b="1" dirty="0">
                        <a:effectLst/>
                        <a:latin typeface="Calibri"/>
                        <a:ea typeface="Calibri"/>
                        <a:cs typeface="Times New Roman"/>
                      </a:endParaRPr>
                    </a:p>
                  </a:txBody>
                  <a:tcPr marL="0" marR="0" marT="0" marB="0"/>
                </a:tc>
              </a:tr>
              <a:tr h="472494">
                <a:tc>
                  <a:txBody>
                    <a:bodyPr/>
                    <a:lstStyle/>
                    <a:p>
                      <a:pPr marL="888365" marR="0">
                        <a:lnSpc>
                          <a:spcPct val="115000"/>
                        </a:lnSpc>
                        <a:spcBef>
                          <a:spcPts val="300"/>
                        </a:spcBef>
                        <a:spcAft>
                          <a:spcPts val="0"/>
                        </a:spcAft>
                      </a:pPr>
                      <a:r>
                        <a:rPr lang="en-US" sz="1800">
                          <a:effectLst/>
                        </a:rPr>
                        <a:t>↑</a:t>
                      </a:r>
                      <a:r>
                        <a:rPr lang="en-US" sz="1800" spc="60">
                          <a:effectLst/>
                        </a:rPr>
                        <a:t> </a:t>
                      </a:r>
                      <a:r>
                        <a:rPr lang="en-US" sz="1800">
                          <a:effectLst/>
                        </a:rPr>
                        <a:t>precision</a:t>
                      </a:r>
                      <a:endParaRPr lang="en-US" sz="1000">
                        <a:effectLst/>
                        <a:latin typeface="Calibri"/>
                        <a:ea typeface="Calibri"/>
                        <a:cs typeface="Times New Roman"/>
                      </a:endParaRPr>
                    </a:p>
                  </a:txBody>
                  <a:tcPr marL="0" marR="0" marT="0" marB="0"/>
                </a:tc>
                <a:tc>
                  <a:txBody>
                    <a:bodyPr/>
                    <a:lstStyle/>
                    <a:p>
                      <a:pPr marL="1129665" marR="1116330" algn="ctr">
                        <a:lnSpc>
                          <a:spcPct val="115000"/>
                        </a:lnSpc>
                        <a:spcBef>
                          <a:spcPts val="300"/>
                        </a:spcBef>
                        <a:spcAft>
                          <a:spcPts val="0"/>
                        </a:spcAft>
                      </a:pPr>
                      <a:r>
                        <a:rPr lang="en-US" sz="1800">
                          <a:effectLst/>
                        </a:rPr>
                        <a:t>↓</a:t>
                      </a:r>
                      <a:r>
                        <a:rPr lang="en-US" sz="1800" spc="60">
                          <a:effectLst/>
                        </a:rPr>
                        <a:t> </a:t>
                      </a:r>
                      <a:r>
                        <a:rPr lang="en-US" sz="1800">
                          <a:effectLst/>
                        </a:rPr>
                        <a:t>drag</a:t>
                      </a:r>
                      <a:endParaRPr lang="en-US" sz="1000">
                        <a:effectLst/>
                        <a:latin typeface="Calibri"/>
                        <a:ea typeface="Calibri"/>
                        <a:cs typeface="Times New Roman"/>
                      </a:endParaRPr>
                    </a:p>
                  </a:txBody>
                  <a:tcPr marL="0" marR="0" marT="0" marB="0"/>
                </a:tc>
                <a:tc>
                  <a:txBody>
                    <a:bodyPr/>
                    <a:lstStyle/>
                    <a:p>
                      <a:pPr marL="1155700" marR="1076960" algn="ctr">
                        <a:lnSpc>
                          <a:spcPct val="115000"/>
                        </a:lnSpc>
                        <a:spcBef>
                          <a:spcPts val="300"/>
                        </a:spcBef>
                        <a:spcAft>
                          <a:spcPts val="0"/>
                        </a:spcAft>
                      </a:pPr>
                      <a:r>
                        <a:rPr lang="en-US" sz="1800">
                          <a:effectLst/>
                        </a:rPr>
                        <a:t>↑</a:t>
                      </a:r>
                      <a:r>
                        <a:rPr lang="en-US" sz="1800" spc="60">
                          <a:effectLst/>
                        </a:rPr>
                        <a:t> </a:t>
                      </a:r>
                      <a:r>
                        <a:rPr lang="en-US" sz="1800">
                          <a:effectLst/>
                        </a:rPr>
                        <a:t>cost</a:t>
                      </a:r>
                      <a:endParaRPr lang="en-US" sz="1000">
                        <a:effectLst/>
                        <a:latin typeface="Calibri"/>
                        <a:ea typeface="Calibri"/>
                        <a:cs typeface="Times New Roman"/>
                      </a:endParaRPr>
                    </a:p>
                  </a:txBody>
                  <a:tcPr marL="0" marR="0" marT="0" marB="0"/>
                </a:tc>
              </a:tr>
              <a:tr h="637895">
                <a:tc>
                  <a:txBody>
                    <a:bodyPr/>
                    <a:lstStyle/>
                    <a:p>
                      <a:pPr marL="1232535" marR="320040" indent="-883920">
                        <a:lnSpc>
                          <a:spcPts val="2400"/>
                        </a:lnSpc>
                        <a:spcBef>
                          <a:spcPts val="380"/>
                        </a:spcBef>
                        <a:spcAft>
                          <a:spcPts val="0"/>
                        </a:spcAft>
                      </a:pPr>
                      <a:r>
                        <a:rPr lang="en-US" sz="1800">
                          <a:effectLst/>
                        </a:rPr>
                        <a:t>↑</a:t>
                      </a:r>
                      <a:r>
                        <a:rPr lang="en-US" sz="1800" spc="60">
                          <a:effectLst/>
                        </a:rPr>
                        <a:t> </a:t>
                      </a:r>
                      <a:r>
                        <a:rPr lang="en-US" sz="1800">
                          <a:effectLst/>
                        </a:rPr>
                        <a:t>system</a:t>
                      </a:r>
                      <a:r>
                        <a:rPr lang="en-US" sz="1800" spc="-60">
                          <a:effectLst/>
                        </a:rPr>
                        <a:t> </a:t>
                      </a:r>
                      <a:r>
                        <a:rPr lang="en-US" sz="1800">
                          <a:effectLst/>
                        </a:rPr>
                        <a:t>integration</a:t>
                      </a:r>
                      <a:r>
                        <a:rPr lang="en-US" sz="1800" spc="-100">
                          <a:effectLst/>
                        </a:rPr>
                        <a:t> </a:t>
                      </a:r>
                      <a:r>
                        <a:rPr lang="en-US" sz="1800">
                          <a:effectLst/>
                        </a:rPr>
                        <a:t>level</a:t>
                      </a:r>
                      <a:endParaRPr lang="en-US" sz="1000">
                        <a:effectLst/>
                        <a:latin typeface="Calibri"/>
                        <a:ea typeface="Calibri"/>
                        <a:cs typeface="Times New Roman"/>
                      </a:endParaRPr>
                    </a:p>
                  </a:txBody>
                  <a:tcPr marL="0" marR="0" marT="0" marB="0"/>
                </a:tc>
                <a:tc>
                  <a:txBody>
                    <a:bodyPr/>
                    <a:lstStyle/>
                    <a:p>
                      <a:pPr marL="917575" marR="0">
                        <a:lnSpc>
                          <a:spcPct val="115000"/>
                        </a:lnSpc>
                        <a:spcBef>
                          <a:spcPts val="300"/>
                        </a:spcBef>
                        <a:spcAft>
                          <a:spcPts val="0"/>
                        </a:spcAft>
                      </a:pPr>
                      <a:r>
                        <a:rPr lang="en-US" sz="1800">
                          <a:effectLst/>
                        </a:rPr>
                        <a:t>↑</a:t>
                      </a:r>
                      <a:r>
                        <a:rPr lang="en-US" sz="1800" spc="60">
                          <a:effectLst/>
                        </a:rPr>
                        <a:t> </a:t>
                      </a:r>
                      <a:r>
                        <a:rPr lang="en-US" sz="1800">
                          <a:effectLst/>
                        </a:rPr>
                        <a:t>precision</a:t>
                      </a:r>
                      <a:endParaRPr lang="en-US" sz="1000">
                        <a:effectLst/>
                        <a:latin typeface="Calibri"/>
                        <a:ea typeface="Calibri"/>
                        <a:cs typeface="Times New Roman"/>
                      </a:endParaRPr>
                    </a:p>
                  </a:txBody>
                  <a:tcPr marL="0" marR="0" marT="0" marB="0"/>
                </a:tc>
                <a:tc>
                  <a:txBody>
                    <a:bodyPr/>
                    <a:lstStyle/>
                    <a:p>
                      <a:pPr marL="779145" marR="700405" algn="ctr">
                        <a:lnSpc>
                          <a:spcPct val="115000"/>
                        </a:lnSpc>
                        <a:spcBef>
                          <a:spcPts val="300"/>
                        </a:spcBef>
                        <a:spcAft>
                          <a:spcPts val="0"/>
                        </a:spcAft>
                      </a:pPr>
                      <a:r>
                        <a:rPr lang="en-US" sz="1800">
                          <a:effectLst/>
                        </a:rPr>
                        <a:t>↑</a:t>
                      </a:r>
                      <a:r>
                        <a:rPr lang="en-US" sz="1800" spc="65">
                          <a:effectLst/>
                        </a:rPr>
                        <a:t> </a:t>
                      </a:r>
                      <a:r>
                        <a:rPr lang="en-US" sz="1800">
                          <a:effectLst/>
                        </a:rPr>
                        <a:t>cost</a:t>
                      </a:r>
                      <a:r>
                        <a:rPr lang="en-US" sz="1800" spc="-35">
                          <a:effectLst/>
                        </a:rPr>
                        <a:t> </a:t>
                      </a:r>
                      <a:r>
                        <a:rPr lang="en-US" sz="1800">
                          <a:effectLst/>
                        </a:rPr>
                        <a:t>,↑</a:t>
                      </a:r>
                      <a:r>
                        <a:rPr lang="en-US" sz="1800" spc="55">
                          <a:effectLst/>
                        </a:rPr>
                        <a:t> </a:t>
                      </a:r>
                      <a:r>
                        <a:rPr lang="en-US" sz="1800">
                          <a:effectLst/>
                        </a:rPr>
                        <a:t>risk</a:t>
                      </a:r>
                      <a:endParaRPr lang="en-US" sz="1000">
                        <a:effectLst/>
                      </a:endParaRPr>
                    </a:p>
                    <a:p>
                      <a:pPr marL="375285" marR="297180" algn="ctr">
                        <a:lnSpc>
                          <a:spcPts val="2400"/>
                        </a:lnSpc>
                        <a:spcBef>
                          <a:spcPts val="0"/>
                        </a:spcBef>
                        <a:spcAft>
                          <a:spcPts val="0"/>
                        </a:spcAft>
                      </a:pPr>
                      <a:r>
                        <a:rPr lang="en-US" sz="1800">
                          <a:effectLst/>
                        </a:rPr>
                        <a:t>↑</a:t>
                      </a:r>
                      <a:r>
                        <a:rPr lang="en-US" sz="1800" spc="65">
                          <a:effectLst/>
                        </a:rPr>
                        <a:t> </a:t>
                      </a:r>
                      <a:r>
                        <a:rPr lang="en-US" sz="1800">
                          <a:effectLst/>
                        </a:rPr>
                        <a:t>development</a:t>
                      </a:r>
                      <a:r>
                        <a:rPr lang="en-US" sz="1800" spc="-115">
                          <a:effectLst/>
                        </a:rPr>
                        <a:t> </a:t>
                      </a:r>
                      <a:r>
                        <a:rPr lang="en-US" sz="1800">
                          <a:effectLst/>
                        </a:rPr>
                        <a:t>time</a:t>
                      </a:r>
                      <a:endParaRPr lang="en-US" sz="1000">
                        <a:effectLst/>
                        <a:latin typeface="Calibri"/>
                        <a:ea typeface="Calibri"/>
                        <a:cs typeface="Times New Roman"/>
                      </a:endParaRPr>
                    </a:p>
                  </a:txBody>
                  <a:tcPr marL="0" marR="0" marT="0" marB="0"/>
                </a:tc>
              </a:tr>
              <a:tr h="471337">
                <a:tc>
                  <a:txBody>
                    <a:bodyPr/>
                    <a:lstStyle/>
                    <a:p>
                      <a:pPr marL="413385" marR="0">
                        <a:lnSpc>
                          <a:spcPct val="115000"/>
                        </a:lnSpc>
                        <a:spcBef>
                          <a:spcPts val="300"/>
                        </a:spcBef>
                        <a:spcAft>
                          <a:spcPts val="0"/>
                        </a:spcAft>
                      </a:pPr>
                      <a:r>
                        <a:rPr lang="en-US" sz="1800">
                          <a:effectLst/>
                        </a:rPr>
                        <a:t>↑</a:t>
                      </a:r>
                      <a:r>
                        <a:rPr lang="en-US" sz="1800" spc="60">
                          <a:effectLst/>
                        </a:rPr>
                        <a:t> </a:t>
                      </a:r>
                      <a:r>
                        <a:rPr lang="en-US" sz="1800">
                          <a:effectLst/>
                        </a:rPr>
                        <a:t>new</a:t>
                      </a:r>
                      <a:r>
                        <a:rPr lang="en-US" sz="1800" spc="-35">
                          <a:effectLst/>
                        </a:rPr>
                        <a:t> </a:t>
                      </a:r>
                      <a:r>
                        <a:rPr lang="en-US" sz="1800">
                          <a:effectLst/>
                        </a:rPr>
                        <a:t>technologies</a:t>
                      </a:r>
                      <a:endParaRPr lang="en-US" sz="1000">
                        <a:effectLst/>
                        <a:latin typeface="Calibri"/>
                        <a:ea typeface="Calibri"/>
                        <a:cs typeface="Times New Roman"/>
                      </a:endParaRPr>
                    </a:p>
                  </a:txBody>
                  <a:tcPr marL="0" marR="0" marT="0" marB="0"/>
                </a:tc>
                <a:tc>
                  <a:txBody>
                    <a:bodyPr/>
                    <a:lstStyle/>
                    <a:p>
                      <a:pPr marL="917575" marR="0">
                        <a:lnSpc>
                          <a:spcPct val="115000"/>
                        </a:lnSpc>
                        <a:spcBef>
                          <a:spcPts val="300"/>
                        </a:spcBef>
                        <a:spcAft>
                          <a:spcPts val="0"/>
                        </a:spcAft>
                      </a:pPr>
                      <a:r>
                        <a:rPr lang="en-US" sz="1800">
                          <a:effectLst/>
                        </a:rPr>
                        <a:t>↑</a:t>
                      </a:r>
                      <a:r>
                        <a:rPr lang="en-US" sz="1800" spc="60">
                          <a:effectLst/>
                        </a:rPr>
                        <a:t> </a:t>
                      </a:r>
                      <a:r>
                        <a:rPr lang="en-US" sz="1800">
                          <a:effectLst/>
                        </a:rPr>
                        <a:t>precision</a:t>
                      </a:r>
                      <a:endParaRPr lang="en-US" sz="1000">
                        <a:effectLst/>
                        <a:latin typeface="Calibri"/>
                        <a:ea typeface="Calibri"/>
                        <a:cs typeface="Times New Roman"/>
                      </a:endParaRPr>
                    </a:p>
                  </a:txBody>
                  <a:tcPr marL="0" marR="0" marT="0" marB="0"/>
                </a:tc>
                <a:tc>
                  <a:txBody>
                    <a:bodyPr/>
                    <a:lstStyle/>
                    <a:p>
                      <a:pPr marL="810895" marR="0">
                        <a:lnSpc>
                          <a:spcPct val="115000"/>
                        </a:lnSpc>
                        <a:spcBef>
                          <a:spcPts val="300"/>
                        </a:spcBef>
                        <a:spcAft>
                          <a:spcPts val="0"/>
                        </a:spcAft>
                      </a:pPr>
                      <a:r>
                        <a:rPr lang="en-US" sz="1800">
                          <a:effectLst/>
                        </a:rPr>
                        <a:t>↑</a:t>
                      </a:r>
                      <a:r>
                        <a:rPr lang="en-US" sz="1800" spc="60">
                          <a:effectLst/>
                        </a:rPr>
                        <a:t> </a:t>
                      </a:r>
                      <a:r>
                        <a:rPr lang="en-US" sz="1800">
                          <a:effectLst/>
                        </a:rPr>
                        <a:t>risk,</a:t>
                      </a:r>
                      <a:r>
                        <a:rPr lang="en-US" sz="1800" spc="-35">
                          <a:effectLst/>
                        </a:rPr>
                        <a:t> </a:t>
                      </a:r>
                      <a:r>
                        <a:rPr lang="en-US" sz="1800">
                          <a:effectLst/>
                        </a:rPr>
                        <a:t>↑</a:t>
                      </a:r>
                      <a:r>
                        <a:rPr lang="en-US" sz="1800" spc="60">
                          <a:effectLst/>
                        </a:rPr>
                        <a:t> </a:t>
                      </a:r>
                      <a:r>
                        <a:rPr lang="en-US" sz="1800">
                          <a:effectLst/>
                        </a:rPr>
                        <a:t>cost</a:t>
                      </a:r>
                      <a:endParaRPr lang="en-US" sz="1000">
                        <a:effectLst/>
                        <a:latin typeface="Calibri"/>
                        <a:ea typeface="Calibri"/>
                        <a:cs typeface="Times New Roman"/>
                      </a:endParaRPr>
                    </a:p>
                  </a:txBody>
                  <a:tcPr marL="0" marR="0" marT="0" marB="0"/>
                </a:tc>
              </a:tr>
              <a:tr h="915492">
                <a:tc>
                  <a:txBody>
                    <a:bodyPr/>
                    <a:lstStyle/>
                    <a:p>
                      <a:pPr marL="948055" marR="452755" indent="-466090">
                        <a:lnSpc>
                          <a:spcPts val="2400"/>
                        </a:lnSpc>
                        <a:spcBef>
                          <a:spcPts val="380"/>
                        </a:spcBef>
                        <a:spcAft>
                          <a:spcPts val="0"/>
                        </a:spcAft>
                      </a:pPr>
                      <a:r>
                        <a:rPr lang="en-US" sz="1800">
                          <a:effectLst/>
                        </a:rPr>
                        <a:t>↑</a:t>
                      </a:r>
                      <a:r>
                        <a:rPr lang="en-US" sz="1800" spc="65">
                          <a:effectLst/>
                        </a:rPr>
                        <a:t> </a:t>
                      </a:r>
                      <a:r>
                        <a:rPr lang="en-US" sz="1800">
                          <a:effectLst/>
                        </a:rPr>
                        <a:t>no.</a:t>
                      </a:r>
                      <a:r>
                        <a:rPr lang="en-US" sz="1800" spc="-30">
                          <a:effectLst/>
                        </a:rPr>
                        <a:t> </a:t>
                      </a:r>
                      <a:r>
                        <a:rPr lang="en-US" sz="1800" spc="-5">
                          <a:effectLst/>
                        </a:rPr>
                        <a:t>o</a:t>
                      </a:r>
                      <a:r>
                        <a:rPr lang="en-US" sz="1800">
                          <a:effectLst/>
                        </a:rPr>
                        <a:t>f</a:t>
                      </a:r>
                      <a:r>
                        <a:rPr lang="en-US" sz="1800" spc="-10">
                          <a:effectLst/>
                        </a:rPr>
                        <a:t> </a:t>
                      </a:r>
                      <a:r>
                        <a:rPr lang="en-US" sz="1800">
                          <a:effectLst/>
                        </a:rPr>
                        <a:t>aircraft</a:t>
                      </a:r>
                      <a:r>
                        <a:rPr lang="en-US" sz="1800" spc="-60">
                          <a:effectLst/>
                        </a:rPr>
                        <a:t> </a:t>
                      </a:r>
                      <a:r>
                        <a:rPr lang="en-US" sz="1800">
                          <a:effectLst/>
                        </a:rPr>
                        <a:t>in</a:t>
                      </a:r>
                      <a:r>
                        <a:rPr lang="en-US" sz="1800" spc="-20">
                          <a:effectLst/>
                        </a:rPr>
                        <a:t> </a:t>
                      </a:r>
                      <a:r>
                        <a:rPr lang="en-US" sz="1800">
                          <a:effectLst/>
                        </a:rPr>
                        <a:t>formation</a:t>
                      </a:r>
                      <a:endParaRPr lang="en-US" sz="1000">
                        <a:effectLst/>
                        <a:latin typeface="Calibri"/>
                        <a:ea typeface="Calibri"/>
                        <a:cs typeface="Times New Roman"/>
                      </a:endParaRPr>
                    </a:p>
                  </a:txBody>
                  <a:tcPr marL="0" marR="0" marT="0" marB="0"/>
                </a:tc>
                <a:tc>
                  <a:txBody>
                    <a:bodyPr/>
                    <a:lstStyle/>
                    <a:p>
                      <a:pPr marL="1129665" marR="1116330" algn="ctr">
                        <a:lnSpc>
                          <a:spcPct val="115000"/>
                        </a:lnSpc>
                        <a:spcBef>
                          <a:spcPts val="300"/>
                        </a:spcBef>
                        <a:spcAft>
                          <a:spcPts val="0"/>
                        </a:spcAft>
                      </a:pPr>
                      <a:r>
                        <a:rPr lang="en-US" sz="1800">
                          <a:effectLst/>
                        </a:rPr>
                        <a:t>↓</a:t>
                      </a:r>
                      <a:r>
                        <a:rPr lang="en-US" sz="1800" spc="60">
                          <a:effectLst/>
                        </a:rPr>
                        <a:t> </a:t>
                      </a:r>
                      <a:r>
                        <a:rPr lang="en-US" sz="1800">
                          <a:effectLst/>
                        </a:rPr>
                        <a:t>drag</a:t>
                      </a:r>
                      <a:endParaRPr lang="en-US" sz="1000">
                        <a:effectLst/>
                      </a:endParaRPr>
                    </a:p>
                    <a:p>
                      <a:pPr marL="779145" marR="766445" algn="ctr">
                        <a:lnSpc>
                          <a:spcPts val="2400"/>
                        </a:lnSpc>
                        <a:spcBef>
                          <a:spcPts val="0"/>
                        </a:spcBef>
                        <a:spcAft>
                          <a:spcPts val="0"/>
                        </a:spcAft>
                      </a:pPr>
                      <a:r>
                        <a:rPr lang="en-US" sz="1800">
                          <a:effectLst/>
                        </a:rPr>
                        <a:t>↓</a:t>
                      </a:r>
                      <a:r>
                        <a:rPr lang="en-US" sz="1800" spc="60">
                          <a:effectLst/>
                        </a:rPr>
                        <a:t> </a:t>
                      </a:r>
                      <a:r>
                        <a:rPr lang="en-US" sz="1800">
                          <a:effectLst/>
                        </a:rPr>
                        <a:t>congestion</a:t>
                      </a:r>
                      <a:endParaRPr lang="en-US" sz="1000">
                        <a:effectLst/>
                        <a:latin typeface="Calibri"/>
                        <a:ea typeface="Calibri"/>
                        <a:cs typeface="Times New Roman"/>
                      </a:endParaRPr>
                    </a:p>
                  </a:txBody>
                  <a:tcPr marL="0" marR="0" marT="0" marB="0"/>
                </a:tc>
                <a:tc>
                  <a:txBody>
                    <a:bodyPr/>
                    <a:lstStyle/>
                    <a:p>
                      <a:pPr marL="532130" marR="454025" algn="ctr">
                        <a:lnSpc>
                          <a:spcPct val="115000"/>
                        </a:lnSpc>
                        <a:spcBef>
                          <a:spcPts val="300"/>
                        </a:spcBef>
                        <a:spcAft>
                          <a:spcPts val="0"/>
                        </a:spcAft>
                      </a:pPr>
                      <a:r>
                        <a:rPr lang="en-US" sz="1800">
                          <a:effectLst/>
                        </a:rPr>
                        <a:t>↑</a:t>
                      </a:r>
                      <a:r>
                        <a:rPr lang="en-US" sz="1800" spc="60">
                          <a:effectLst/>
                        </a:rPr>
                        <a:t> </a:t>
                      </a:r>
                      <a:r>
                        <a:rPr lang="en-US" sz="1800">
                          <a:effectLst/>
                        </a:rPr>
                        <a:t>ATC</a:t>
                      </a:r>
                      <a:r>
                        <a:rPr lang="en-US" sz="1800" spc="-35">
                          <a:effectLst/>
                        </a:rPr>
                        <a:t> </a:t>
                      </a:r>
                      <a:r>
                        <a:rPr lang="en-US" sz="1800">
                          <a:effectLst/>
                        </a:rPr>
                        <a:t>separation</a:t>
                      </a:r>
                      <a:endParaRPr lang="en-US" sz="1000">
                        <a:effectLst/>
                      </a:endParaRPr>
                    </a:p>
                    <a:p>
                      <a:pPr marL="597535" marR="519430" algn="ctr">
                        <a:lnSpc>
                          <a:spcPts val="2400"/>
                        </a:lnSpc>
                        <a:spcBef>
                          <a:spcPts val="0"/>
                        </a:spcBef>
                        <a:spcAft>
                          <a:spcPts val="0"/>
                        </a:spcAft>
                      </a:pPr>
                      <a:r>
                        <a:rPr lang="en-US" sz="1800">
                          <a:effectLst/>
                        </a:rPr>
                        <a:t>↓</a:t>
                      </a:r>
                      <a:r>
                        <a:rPr lang="en-US" sz="1800" spc="60">
                          <a:effectLst/>
                        </a:rPr>
                        <a:t> </a:t>
                      </a:r>
                      <a:r>
                        <a:rPr lang="en-US" sz="1800">
                          <a:effectLst/>
                        </a:rPr>
                        <a:t>string</a:t>
                      </a:r>
                      <a:r>
                        <a:rPr lang="en-US" sz="1800" spc="-50">
                          <a:effectLst/>
                        </a:rPr>
                        <a:t> </a:t>
                      </a:r>
                      <a:r>
                        <a:rPr lang="en-US" sz="1800">
                          <a:effectLst/>
                        </a:rPr>
                        <a:t>stability</a:t>
                      </a:r>
                      <a:endParaRPr lang="en-US" sz="1000">
                        <a:effectLst/>
                      </a:endParaRPr>
                    </a:p>
                    <a:p>
                      <a:pPr marL="306705" marR="227965" algn="ctr">
                        <a:lnSpc>
                          <a:spcPts val="2400"/>
                        </a:lnSpc>
                        <a:spcBef>
                          <a:spcPts val="0"/>
                        </a:spcBef>
                        <a:spcAft>
                          <a:spcPts val="0"/>
                        </a:spcAft>
                      </a:pPr>
                      <a:r>
                        <a:rPr lang="en-US" sz="1800">
                          <a:effectLst/>
                        </a:rPr>
                        <a:t>↑</a:t>
                      </a:r>
                      <a:r>
                        <a:rPr lang="en-US" sz="1800" spc="65">
                          <a:effectLst/>
                        </a:rPr>
                        <a:t> </a:t>
                      </a:r>
                      <a:r>
                        <a:rPr lang="en-US" sz="1800" spc="5">
                          <a:effectLst/>
                        </a:rPr>
                        <a:t>controlle</a:t>
                      </a:r>
                      <a:r>
                        <a:rPr lang="en-US" sz="1800">
                          <a:effectLst/>
                        </a:rPr>
                        <a:t>r</a:t>
                      </a:r>
                      <a:r>
                        <a:rPr lang="en-US" sz="1800" spc="-85">
                          <a:effectLst/>
                        </a:rPr>
                        <a:t> </a:t>
                      </a:r>
                      <a:r>
                        <a:rPr lang="en-US" sz="1800" spc="5">
                          <a:effectLst/>
                        </a:rPr>
                        <a:t>workload</a:t>
                      </a:r>
                      <a:endParaRPr lang="en-US" sz="1000">
                        <a:effectLst/>
                        <a:latin typeface="Calibri"/>
                        <a:ea typeface="Calibri"/>
                        <a:cs typeface="Times New Roman"/>
                      </a:endParaRPr>
                    </a:p>
                  </a:txBody>
                  <a:tcPr marL="0" marR="0" marT="0" marB="0"/>
                </a:tc>
              </a:tr>
              <a:tr h="915492">
                <a:tc>
                  <a:txBody>
                    <a:bodyPr/>
                    <a:lstStyle/>
                    <a:p>
                      <a:pPr marL="114300" marR="131445" indent="1270" algn="ctr">
                        <a:lnSpc>
                          <a:spcPts val="2400"/>
                        </a:lnSpc>
                        <a:spcBef>
                          <a:spcPts val="380"/>
                        </a:spcBef>
                        <a:spcAft>
                          <a:spcPts val="0"/>
                        </a:spcAft>
                      </a:pPr>
                      <a:r>
                        <a:rPr lang="en-US" sz="1800">
                          <a:effectLst/>
                        </a:rPr>
                        <a:t>↑</a:t>
                      </a:r>
                      <a:r>
                        <a:rPr lang="en-US" sz="1800" spc="60">
                          <a:effectLst/>
                        </a:rPr>
                        <a:t> </a:t>
                      </a:r>
                      <a:r>
                        <a:rPr lang="en-US" sz="1800">
                          <a:effectLst/>
                        </a:rPr>
                        <a:t>types</a:t>
                      </a:r>
                      <a:r>
                        <a:rPr lang="en-US" sz="1800" spc="-45">
                          <a:effectLst/>
                        </a:rPr>
                        <a:t> </a:t>
                      </a:r>
                      <a:r>
                        <a:rPr lang="en-US" sz="1800">
                          <a:effectLst/>
                        </a:rPr>
                        <a:t>and</a:t>
                      </a:r>
                      <a:r>
                        <a:rPr lang="en-US" sz="1800" spc="-35">
                          <a:effectLst/>
                        </a:rPr>
                        <a:t> </a:t>
                      </a:r>
                      <a:r>
                        <a:rPr lang="en-US" sz="1800">
                          <a:effectLst/>
                        </a:rPr>
                        <a:t>no.</a:t>
                      </a:r>
                      <a:r>
                        <a:rPr lang="en-US" sz="1800" spc="-30">
                          <a:effectLst/>
                        </a:rPr>
                        <a:t> </a:t>
                      </a:r>
                      <a:r>
                        <a:rPr lang="en-US" sz="1800">
                          <a:effectLst/>
                        </a:rPr>
                        <a:t>of</a:t>
                      </a:r>
                      <a:r>
                        <a:rPr lang="en-US" sz="1800" spc="-25">
                          <a:effectLst/>
                        </a:rPr>
                        <a:t> </a:t>
                      </a:r>
                      <a:r>
                        <a:rPr lang="en-US" sz="1800">
                          <a:effectLst/>
                        </a:rPr>
                        <a:t>aircraft</a:t>
                      </a:r>
                      <a:r>
                        <a:rPr lang="en-US" sz="1800" spc="-60">
                          <a:effectLst/>
                        </a:rPr>
                        <a:t> </a:t>
                      </a:r>
                      <a:r>
                        <a:rPr lang="en-US" sz="1800">
                          <a:effectLst/>
                        </a:rPr>
                        <a:t>certified</a:t>
                      </a:r>
                      <a:r>
                        <a:rPr lang="en-US" sz="1800" spc="-70">
                          <a:effectLst/>
                        </a:rPr>
                        <a:t> </a:t>
                      </a:r>
                      <a:r>
                        <a:rPr lang="en-US" sz="1800">
                          <a:effectLst/>
                        </a:rPr>
                        <a:t>to</a:t>
                      </a:r>
                      <a:r>
                        <a:rPr lang="en-US" sz="1800" spc="-15">
                          <a:effectLst/>
                        </a:rPr>
                        <a:t> </a:t>
                      </a:r>
                      <a:r>
                        <a:rPr lang="en-US" sz="1800">
                          <a:effectLst/>
                        </a:rPr>
                        <a:t>fly</a:t>
                      </a:r>
                      <a:r>
                        <a:rPr lang="en-US" sz="1800" spc="-20">
                          <a:effectLst/>
                        </a:rPr>
                        <a:t> </a:t>
                      </a:r>
                      <a:r>
                        <a:rPr lang="en-US" sz="1800">
                          <a:effectLst/>
                        </a:rPr>
                        <a:t>in</a:t>
                      </a:r>
                      <a:r>
                        <a:rPr lang="en-US" sz="1800" spc="-20">
                          <a:effectLst/>
                        </a:rPr>
                        <a:t> </a:t>
                      </a:r>
                      <a:r>
                        <a:rPr lang="en-US" sz="1800">
                          <a:effectLst/>
                        </a:rPr>
                        <a:t>formation</a:t>
                      </a:r>
                      <a:endParaRPr lang="en-US" sz="1000">
                        <a:effectLst/>
                        <a:latin typeface="Calibri"/>
                        <a:ea typeface="Calibri"/>
                        <a:cs typeface="Times New Roman"/>
                      </a:endParaRPr>
                    </a:p>
                  </a:txBody>
                  <a:tcPr marL="0" marR="0" marT="0" marB="0"/>
                </a:tc>
                <a:tc>
                  <a:txBody>
                    <a:bodyPr/>
                    <a:lstStyle/>
                    <a:p>
                      <a:pPr marL="255905" marR="0">
                        <a:lnSpc>
                          <a:spcPct val="115000"/>
                        </a:lnSpc>
                        <a:spcBef>
                          <a:spcPts val="300"/>
                        </a:spcBef>
                        <a:spcAft>
                          <a:spcPts val="0"/>
                        </a:spcAft>
                      </a:pPr>
                      <a:r>
                        <a:rPr lang="en-US" sz="1800">
                          <a:effectLst/>
                        </a:rPr>
                        <a:t>↑</a:t>
                      </a:r>
                      <a:r>
                        <a:rPr lang="en-US" sz="1800" spc="60">
                          <a:effectLst/>
                        </a:rPr>
                        <a:t> </a:t>
                      </a:r>
                      <a:r>
                        <a:rPr lang="en-US" sz="1800">
                          <a:effectLst/>
                        </a:rPr>
                        <a:t>operational</a:t>
                      </a:r>
                      <a:r>
                        <a:rPr lang="en-US" sz="1800" spc="-100">
                          <a:effectLst/>
                        </a:rPr>
                        <a:t> </a:t>
                      </a:r>
                      <a:r>
                        <a:rPr lang="en-US" sz="1800">
                          <a:effectLst/>
                        </a:rPr>
                        <a:t>flexibility</a:t>
                      </a:r>
                      <a:endParaRPr lang="en-US" sz="1000">
                        <a:effectLst/>
                        <a:latin typeface="Calibri"/>
                        <a:ea typeface="Calibri"/>
                        <a:cs typeface="Times New Roman"/>
                      </a:endParaRPr>
                    </a:p>
                  </a:txBody>
                  <a:tcPr marL="0" marR="0" marT="0" marB="0"/>
                </a:tc>
                <a:tc>
                  <a:txBody>
                    <a:bodyPr/>
                    <a:lstStyle/>
                    <a:p>
                      <a:pPr marL="381000" marR="303530" algn="ctr">
                        <a:lnSpc>
                          <a:spcPct val="115000"/>
                        </a:lnSpc>
                        <a:spcBef>
                          <a:spcPts val="300"/>
                        </a:spcBef>
                        <a:spcAft>
                          <a:spcPts val="0"/>
                        </a:spcAft>
                      </a:pPr>
                      <a:r>
                        <a:rPr lang="en-US" sz="1800">
                          <a:effectLst/>
                        </a:rPr>
                        <a:t>↑</a:t>
                      </a:r>
                      <a:r>
                        <a:rPr lang="en-US" sz="1800" spc="65">
                          <a:effectLst/>
                        </a:rPr>
                        <a:t> </a:t>
                      </a:r>
                      <a:r>
                        <a:rPr lang="en-US" sz="1800">
                          <a:effectLst/>
                        </a:rPr>
                        <a:t>size</a:t>
                      </a:r>
                      <a:r>
                        <a:rPr lang="en-US" sz="1800" spc="-35">
                          <a:effectLst/>
                        </a:rPr>
                        <a:t> </a:t>
                      </a:r>
                      <a:r>
                        <a:rPr lang="en-US" sz="1800">
                          <a:effectLst/>
                        </a:rPr>
                        <a:t>of</a:t>
                      </a:r>
                      <a:r>
                        <a:rPr lang="en-US" sz="1800" spc="-15">
                          <a:effectLst/>
                        </a:rPr>
                        <a:t> </a:t>
                      </a:r>
                      <a:r>
                        <a:rPr lang="en-US" sz="1800">
                          <a:effectLst/>
                        </a:rPr>
                        <a:t>test</a:t>
                      </a:r>
                      <a:r>
                        <a:rPr lang="en-US" sz="1800" spc="-35">
                          <a:effectLst/>
                        </a:rPr>
                        <a:t> </a:t>
                      </a:r>
                      <a:r>
                        <a:rPr lang="en-US" sz="1800">
                          <a:effectLst/>
                        </a:rPr>
                        <a:t>matrix</a:t>
                      </a:r>
                      <a:endParaRPr lang="en-US" sz="1000">
                        <a:effectLst/>
                      </a:endParaRPr>
                    </a:p>
                    <a:p>
                      <a:pPr marL="506095" marR="427355" algn="ctr">
                        <a:lnSpc>
                          <a:spcPts val="2400"/>
                        </a:lnSpc>
                        <a:spcBef>
                          <a:spcPts val="0"/>
                        </a:spcBef>
                        <a:spcAft>
                          <a:spcPts val="0"/>
                        </a:spcAft>
                      </a:pPr>
                      <a:r>
                        <a:rPr lang="en-US" sz="1800">
                          <a:effectLst/>
                        </a:rPr>
                        <a:t>↑</a:t>
                      </a:r>
                      <a:r>
                        <a:rPr lang="en-US" sz="1800" spc="60">
                          <a:effectLst/>
                        </a:rPr>
                        <a:t> </a:t>
                      </a:r>
                      <a:r>
                        <a:rPr lang="en-US" sz="1800">
                          <a:effectLst/>
                        </a:rPr>
                        <a:t>mapping</a:t>
                      </a:r>
                      <a:r>
                        <a:rPr lang="en-US" sz="1800" spc="-75">
                          <a:effectLst/>
                        </a:rPr>
                        <a:t> </a:t>
                      </a:r>
                      <a:r>
                        <a:rPr lang="en-US" sz="1800">
                          <a:effectLst/>
                        </a:rPr>
                        <a:t>matrix</a:t>
                      </a:r>
                      <a:endParaRPr lang="en-US" sz="1000">
                        <a:effectLst/>
                      </a:endParaRPr>
                    </a:p>
                    <a:p>
                      <a:pPr marL="598170" marR="520065" algn="ctr">
                        <a:lnSpc>
                          <a:spcPts val="2400"/>
                        </a:lnSpc>
                        <a:spcBef>
                          <a:spcPts val="0"/>
                        </a:spcBef>
                        <a:spcAft>
                          <a:spcPts val="0"/>
                        </a:spcAft>
                      </a:pPr>
                      <a:r>
                        <a:rPr lang="en-US" sz="1800">
                          <a:effectLst/>
                        </a:rPr>
                        <a:t>↑</a:t>
                      </a:r>
                      <a:r>
                        <a:rPr lang="en-US" sz="1800" spc="65">
                          <a:effectLst/>
                        </a:rPr>
                        <a:t> </a:t>
                      </a:r>
                      <a:r>
                        <a:rPr lang="en-US" sz="1800">
                          <a:effectLst/>
                        </a:rPr>
                        <a:t>time</a:t>
                      </a:r>
                      <a:r>
                        <a:rPr lang="en-US" sz="1800" spc="-40">
                          <a:effectLst/>
                        </a:rPr>
                        <a:t> </a:t>
                      </a:r>
                      <a:r>
                        <a:rPr lang="en-US" sz="1800">
                          <a:effectLst/>
                        </a:rPr>
                        <a:t>to</a:t>
                      </a:r>
                      <a:r>
                        <a:rPr lang="en-US" sz="1800" spc="-15">
                          <a:effectLst/>
                        </a:rPr>
                        <a:t> </a:t>
                      </a:r>
                      <a:r>
                        <a:rPr lang="en-US" sz="1800">
                          <a:effectLst/>
                        </a:rPr>
                        <a:t>certify</a:t>
                      </a:r>
                      <a:endParaRPr lang="en-US" sz="1000">
                        <a:effectLst/>
                        <a:latin typeface="Calibri"/>
                        <a:ea typeface="Calibri"/>
                        <a:cs typeface="Times New Roman"/>
                      </a:endParaRPr>
                    </a:p>
                  </a:txBody>
                  <a:tcPr marL="0" marR="0" marT="0" marB="0"/>
                </a:tc>
              </a:tr>
              <a:tr h="463819">
                <a:tc>
                  <a:txBody>
                    <a:bodyPr/>
                    <a:lstStyle/>
                    <a:p>
                      <a:pPr marL="160655" marR="0">
                        <a:lnSpc>
                          <a:spcPct val="115000"/>
                        </a:lnSpc>
                        <a:spcBef>
                          <a:spcPts val="295"/>
                        </a:spcBef>
                        <a:spcAft>
                          <a:spcPts val="0"/>
                        </a:spcAft>
                      </a:pPr>
                      <a:r>
                        <a:rPr lang="en-US" sz="1800">
                          <a:effectLst/>
                        </a:rPr>
                        <a:t>↑</a:t>
                      </a:r>
                      <a:r>
                        <a:rPr lang="en-US" sz="1800" spc="60">
                          <a:effectLst/>
                        </a:rPr>
                        <a:t> </a:t>
                      </a:r>
                      <a:r>
                        <a:rPr lang="en-US" sz="1800">
                          <a:effectLst/>
                        </a:rPr>
                        <a:t>ATC</a:t>
                      </a:r>
                      <a:r>
                        <a:rPr lang="en-US" sz="1800" spc="-35">
                          <a:effectLst/>
                        </a:rPr>
                        <a:t> </a:t>
                      </a:r>
                      <a:r>
                        <a:rPr lang="en-US" sz="1800">
                          <a:effectLst/>
                        </a:rPr>
                        <a:t>separation</a:t>
                      </a:r>
                      <a:r>
                        <a:rPr lang="en-US" sz="1800" spc="-90">
                          <a:effectLst/>
                        </a:rPr>
                        <a:t> </a:t>
                      </a:r>
                      <a:r>
                        <a:rPr lang="en-US" sz="1800">
                          <a:effectLst/>
                        </a:rPr>
                        <a:t>buffer</a:t>
                      </a:r>
                      <a:endParaRPr lang="en-US" sz="1000">
                        <a:effectLst/>
                        <a:latin typeface="Calibri"/>
                        <a:ea typeface="Calibri"/>
                        <a:cs typeface="Times New Roman"/>
                      </a:endParaRPr>
                    </a:p>
                  </a:txBody>
                  <a:tcPr marL="0" marR="0" marT="0" marB="0"/>
                </a:tc>
                <a:tc>
                  <a:txBody>
                    <a:bodyPr/>
                    <a:lstStyle/>
                    <a:p>
                      <a:pPr marL="1045845" marR="1032510" algn="ctr">
                        <a:lnSpc>
                          <a:spcPct val="115000"/>
                        </a:lnSpc>
                        <a:spcBef>
                          <a:spcPts val="295"/>
                        </a:spcBef>
                        <a:spcAft>
                          <a:spcPts val="0"/>
                        </a:spcAft>
                      </a:pPr>
                      <a:r>
                        <a:rPr lang="en-US" sz="1800">
                          <a:effectLst/>
                        </a:rPr>
                        <a:t>↑</a:t>
                      </a:r>
                      <a:r>
                        <a:rPr lang="en-US" sz="1800" spc="60">
                          <a:effectLst/>
                        </a:rPr>
                        <a:t> </a:t>
                      </a:r>
                      <a:r>
                        <a:rPr lang="en-US" sz="1800">
                          <a:effectLst/>
                        </a:rPr>
                        <a:t>safety</a:t>
                      </a:r>
                      <a:endParaRPr lang="en-US" sz="1000">
                        <a:effectLst/>
                        <a:latin typeface="Calibri"/>
                        <a:ea typeface="Calibri"/>
                        <a:cs typeface="Times New Roman"/>
                      </a:endParaRPr>
                    </a:p>
                  </a:txBody>
                  <a:tcPr marL="0" marR="0" marT="0" marB="0"/>
                </a:tc>
                <a:tc>
                  <a:txBody>
                    <a:bodyPr/>
                    <a:lstStyle/>
                    <a:p>
                      <a:pPr marL="810895" marR="0">
                        <a:lnSpc>
                          <a:spcPct val="115000"/>
                        </a:lnSpc>
                        <a:spcBef>
                          <a:spcPts val="295"/>
                        </a:spcBef>
                        <a:spcAft>
                          <a:spcPts val="0"/>
                        </a:spcAft>
                      </a:pPr>
                      <a:r>
                        <a:rPr lang="en-US" sz="1800" dirty="0">
                          <a:effectLst/>
                        </a:rPr>
                        <a:t>↑</a:t>
                      </a:r>
                      <a:r>
                        <a:rPr lang="en-US" sz="1800" spc="60" dirty="0">
                          <a:effectLst/>
                        </a:rPr>
                        <a:t> </a:t>
                      </a:r>
                      <a:r>
                        <a:rPr lang="en-US" sz="1800" dirty="0">
                          <a:effectLst/>
                        </a:rPr>
                        <a:t>congestion</a:t>
                      </a:r>
                      <a:endParaRPr lang="en-US" sz="1000" dirty="0">
                        <a:effectLst/>
                        <a:latin typeface="Calibri"/>
                        <a:ea typeface="Calibri"/>
                        <a:cs typeface="Times New Roman"/>
                      </a:endParaRPr>
                    </a:p>
                  </a:txBody>
                  <a:tcPr marL="0" marR="0" marT="0" marB="0"/>
                </a:tc>
              </a:tr>
            </a:tbl>
          </a:graphicData>
        </a:graphic>
      </p:graphicFrame>
    </p:spTree>
    <p:extLst>
      <p:ext uri="{BB962C8B-B14F-4D97-AF65-F5344CB8AC3E}">
        <p14:creationId xmlns:p14="http://schemas.microsoft.com/office/powerpoint/2010/main" xmlns="" val="2178051485"/>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381000" y="228600"/>
            <a:ext cx="8229600" cy="742950"/>
          </a:xfrm>
        </p:spPr>
        <p:txBody>
          <a:bodyPr>
            <a:normAutofit/>
          </a:bodyPr>
          <a:lstStyle/>
          <a:p>
            <a:pPr eaLnBrk="1" hangingPunct="1"/>
            <a:r>
              <a:rPr lang="en-US" sz="4000" dirty="0" err="1" smtClean="0"/>
              <a:t>Datalink</a:t>
            </a:r>
            <a:r>
              <a:rPr lang="en-US" sz="4000" dirty="0" smtClean="0"/>
              <a:t> Control Architecture</a:t>
            </a:r>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521207" y="6397109"/>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
        <p:nvSpPr>
          <p:cNvPr id="10" name="Content Placeholder 5"/>
          <p:cNvSpPr txBox="1">
            <a:spLocks/>
          </p:cNvSpPr>
          <p:nvPr/>
        </p:nvSpPr>
        <p:spPr>
          <a:xfrm>
            <a:off x="457200" y="914400"/>
            <a:ext cx="8524875" cy="472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Centralized Leader-Follower: </a:t>
            </a:r>
          </a:p>
          <a:p>
            <a:pPr lvl="1"/>
            <a:r>
              <a:rPr lang="en-US" sz="2000" dirty="0" smtClean="0"/>
              <a:t>Has single leader plane </a:t>
            </a:r>
            <a:r>
              <a:rPr lang="en-US" sz="2000" dirty="0"/>
              <a:t>within the formation that issues commands to all other aircraft </a:t>
            </a:r>
          </a:p>
          <a:p>
            <a:pPr lvl="1"/>
            <a:r>
              <a:rPr lang="en-US" sz="2000" dirty="0" smtClean="0"/>
              <a:t>Leader:</a:t>
            </a:r>
          </a:p>
          <a:p>
            <a:pPr lvl="2"/>
            <a:r>
              <a:rPr lang="en-US" sz="1800" dirty="0" smtClean="0"/>
              <a:t>Receives relative and absolute state information from all other planes</a:t>
            </a:r>
          </a:p>
          <a:p>
            <a:pPr lvl="2"/>
            <a:r>
              <a:rPr lang="en-US" sz="1800" dirty="0" smtClean="0"/>
              <a:t>Acts as DGPS base station</a:t>
            </a:r>
          </a:p>
          <a:p>
            <a:pPr lvl="2"/>
            <a:r>
              <a:rPr lang="en-US" sz="1800" dirty="0" smtClean="0"/>
              <a:t>Issues commands designed to: </a:t>
            </a:r>
          </a:p>
          <a:p>
            <a:pPr lvl="3"/>
            <a:r>
              <a:rPr lang="en-US" sz="1400" dirty="0" smtClean="0"/>
              <a:t>Maintain formation shape with other planes</a:t>
            </a:r>
          </a:p>
          <a:p>
            <a:pPr lvl="3"/>
            <a:r>
              <a:rPr lang="en-US" sz="1400" dirty="0" smtClean="0"/>
              <a:t>Anticipate future planned maneuvers and changes</a:t>
            </a:r>
            <a:r>
              <a:rPr lang="en-US" sz="1200" dirty="0" smtClean="0"/>
              <a:t>.</a:t>
            </a:r>
            <a:endParaRPr lang="en-US" sz="1200" dirty="0"/>
          </a:p>
          <a:p>
            <a:r>
              <a:rPr lang="en-US" sz="2400" dirty="0" smtClean="0"/>
              <a:t>Followers:</a:t>
            </a:r>
          </a:p>
          <a:p>
            <a:pPr lvl="1"/>
            <a:r>
              <a:rPr lang="en-US" sz="2000" dirty="0" smtClean="0"/>
              <a:t>Receives state communication from leader and calculates </a:t>
            </a:r>
            <a:r>
              <a:rPr lang="en-US" sz="2000" smtClean="0"/>
              <a:t>to execute</a:t>
            </a:r>
            <a:r>
              <a:rPr lang="en-US" sz="2000" dirty="0" smtClean="0"/>
              <a:t>.</a:t>
            </a:r>
          </a:p>
          <a:p>
            <a:pPr lvl="1"/>
            <a:r>
              <a:rPr lang="en-US" sz="2000" dirty="0" smtClean="0"/>
              <a:t>Sends aircraft state info to leader.</a:t>
            </a:r>
          </a:p>
        </p:txBody>
      </p:sp>
    </p:spTree>
    <p:extLst>
      <p:ext uri="{BB962C8B-B14F-4D97-AF65-F5344CB8AC3E}">
        <p14:creationId xmlns:p14="http://schemas.microsoft.com/office/powerpoint/2010/main" xmlns="" val="23512371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50000"/>
              </a:spcBef>
              <a:spcAft>
                <a:spcPct val="0"/>
              </a:spcAft>
              <a:buChar char="•"/>
              <a:defRPr sz="2400">
                <a:solidFill>
                  <a:schemeClr val="tx1"/>
                </a:solidFill>
                <a:latin typeface="Arial" pitchFamily="34" charset="0"/>
              </a:defRPr>
            </a:lvl6pPr>
            <a:lvl7pPr marL="2971800" indent="-228600" eaLnBrk="0" fontAlgn="base" hangingPunct="0">
              <a:spcBef>
                <a:spcPct val="50000"/>
              </a:spcBef>
              <a:spcAft>
                <a:spcPct val="0"/>
              </a:spcAft>
              <a:buChar char="•"/>
              <a:defRPr sz="2400">
                <a:solidFill>
                  <a:schemeClr val="tx1"/>
                </a:solidFill>
                <a:latin typeface="Arial" pitchFamily="34" charset="0"/>
              </a:defRPr>
            </a:lvl7pPr>
            <a:lvl8pPr marL="3429000" indent="-228600" eaLnBrk="0" fontAlgn="base" hangingPunct="0">
              <a:spcBef>
                <a:spcPct val="50000"/>
              </a:spcBef>
              <a:spcAft>
                <a:spcPct val="0"/>
              </a:spcAft>
              <a:buChar char="•"/>
              <a:defRPr sz="2400">
                <a:solidFill>
                  <a:schemeClr val="tx1"/>
                </a:solidFill>
                <a:latin typeface="Arial" pitchFamily="34" charset="0"/>
              </a:defRPr>
            </a:lvl8pPr>
            <a:lvl9pPr marL="3886200" indent="-228600" eaLnBrk="0" fontAlgn="base" hangingPunct="0">
              <a:spcBef>
                <a:spcPct val="50000"/>
              </a:spcBef>
              <a:spcAft>
                <a:spcPct val="0"/>
              </a:spcAft>
              <a:buChar char="•"/>
              <a:defRPr sz="2400">
                <a:solidFill>
                  <a:schemeClr val="tx1"/>
                </a:solidFill>
                <a:latin typeface="Arial" pitchFamily="34" charset="0"/>
              </a:defRPr>
            </a:lvl9pPr>
          </a:lstStyle>
          <a:p>
            <a:pPr eaLnBrk="1" hangingPunct="1"/>
            <a:fld id="{C8A7081C-6A39-4112-A4EC-38D7EBC6E76B}" type="slidenum">
              <a:rPr lang="en-US" sz="1400" smtClean="0">
                <a:solidFill>
                  <a:schemeClr val="bg1"/>
                </a:solidFill>
                <a:latin typeface="Times New Roman" pitchFamily="18" charset="0"/>
              </a:rPr>
              <a:pPr eaLnBrk="1" hangingPunct="1"/>
              <a:t>58</a:t>
            </a:fld>
            <a:endParaRPr lang="en-US" sz="1400" smtClean="0">
              <a:solidFill>
                <a:schemeClr val="bg1"/>
              </a:solidFill>
              <a:latin typeface="Times New Roman" pitchFamily="18" charset="0"/>
            </a:endParaRPr>
          </a:p>
        </p:txBody>
      </p:sp>
      <p:sp>
        <p:nvSpPr>
          <p:cNvPr id="17411" name="Rectangle 2"/>
          <p:cNvSpPr>
            <a:spLocks noGrp="1" noChangeArrowheads="1"/>
          </p:cNvSpPr>
          <p:nvPr>
            <p:ph type="title" idx="4294967295"/>
          </p:nvPr>
        </p:nvSpPr>
        <p:spPr>
          <a:xfrm>
            <a:off x="304800" y="457200"/>
            <a:ext cx="8229600" cy="742950"/>
          </a:xfrm>
        </p:spPr>
        <p:txBody>
          <a:bodyPr>
            <a:normAutofit/>
          </a:bodyPr>
          <a:lstStyle/>
          <a:p>
            <a:pPr eaLnBrk="1" hangingPunct="1"/>
            <a:r>
              <a:rPr lang="en-US" sz="4000" dirty="0" smtClean="0"/>
              <a:t>Emerging Services: Next Steps for us</a:t>
            </a:r>
          </a:p>
        </p:txBody>
      </p:sp>
      <p:sp>
        <p:nvSpPr>
          <p:cNvPr id="17412" name="Rectangle 3"/>
          <p:cNvSpPr>
            <a:spLocks noGrp="1" noChangeArrowheads="1"/>
          </p:cNvSpPr>
          <p:nvPr>
            <p:ph type="body" idx="4294967295"/>
          </p:nvPr>
        </p:nvSpPr>
        <p:spPr>
          <a:xfrm>
            <a:off x="381000" y="1524000"/>
            <a:ext cx="8050213" cy="4391025"/>
          </a:xfrm>
        </p:spPr>
        <p:txBody>
          <a:bodyPr/>
          <a:lstStyle/>
          <a:p>
            <a:pPr eaLnBrk="1" hangingPunct="1">
              <a:lnSpc>
                <a:spcPct val="90000"/>
              </a:lnSpc>
            </a:pPr>
            <a:r>
              <a:rPr lang="en-US" sz="2400" dirty="0" smtClean="0"/>
              <a:t>Tailored Arrivals</a:t>
            </a:r>
            <a:endParaRPr lang="en-US" sz="2400" b="0" dirty="0" smtClean="0"/>
          </a:p>
          <a:p>
            <a:pPr lvl="1" eaLnBrk="1" hangingPunct="1">
              <a:lnSpc>
                <a:spcPct val="90000"/>
              </a:lnSpc>
            </a:pPr>
            <a:r>
              <a:rPr lang="en-US" sz="2000" dirty="0" smtClean="0"/>
              <a:t>Optimized arrival profile up-linked to aircraft and loaded into FMS</a:t>
            </a:r>
          </a:p>
          <a:p>
            <a:pPr lvl="1" eaLnBrk="1" hangingPunct="1">
              <a:lnSpc>
                <a:spcPct val="90000"/>
              </a:lnSpc>
            </a:pPr>
            <a:endParaRPr lang="en-US" sz="800" dirty="0" smtClean="0"/>
          </a:p>
          <a:p>
            <a:pPr eaLnBrk="1" hangingPunct="1">
              <a:lnSpc>
                <a:spcPct val="90000"/>
              </a:lnSpc>
            </a:pPr>
            <a:r>
              <a:rPr lang="en-US" sz="2400" dirty="0" smtClean="0"/>
              <a:t>Waypoint Management</a:t>
            </a:r>
          </a:p>
          <a:p>
            <a:pPr lvl="1" eaLnBrk="1" hangingPunct="1">
              <a:lnSpc>
                <a:spcPct val="90000"/>
              </a:lnSpc>
            </a:pPr>
            <a:r>
              <a:rPr lang="en-US" sz="2000" dirty="0" smtClean="0"/>
              <a:t>Managed in-flight spacing using Data </a:t>
            </a:r>
            <a:r>
              <a:rPr lang="en-US" sz="2000" dirty="0" err="1" smtClean="0"/>
              <a:t>Comm</a:t>
            </a:r>
            <a:r>
              <a:rPr lang="en-US" sz="2000" dirty="0" smtClean="0"/>
              <a:t> for delivery of control times at strategic points</a:t>
            </a:r>
          </a:p>
          <a:p>
            <a:pPr lvl="1" eaLnBrk="1" hangingPunct="1">
              <a:lnSpc>
                <a:spcPct val="90000"/>
              </a:lnSpc>
            </a:pPr>
            <a:endParaRPr lang="en-US" sz="800" dirty="0" smtClean="0"/>
          </a:p>
          <a:p>
            <a:pPr eaLnBrk="1" hangingPunct="1">
              <a:lnSpc>
                <a:spcPct val="90000"/>
              </a:lnSpc>
            </a:pPr>
            <a:r>
              <a:rPr lang="en-US" sz="2400" dirty="0" smtClean="0"/>
              <a:t>4-D Trajectory Optimization</a:t>
            </a:r>
          </a:p>
          <a:p>
            <a:pPr lvl="1" eaLnBrk="1" hangingPunct="1">
              <a:lnSpc>
                <a:spcPct val="90000"/>
              </a:lnSpc>
            </a:pPr>
            <a:r>
              <a:rPr lang="en-US" sz="2000" dirty="0" smtClean="0"/>
              <a:t>Enhancements to flight profiles are negotiated via CPDLC</a:t>
            </a:r>
          </a:p>
          <a:p>
            <a:pPr eaLnBrk="1" hangingPunct="1">
              <a:lnSpc>
                <a:spcPct val="90000"/>
              </a:lnSpc>
            </a:pPr>
            <a:endParaRPr lang="en-US" sz="800" dirty="0" smtClean="0"/>
          </a:p>
          <a:p>
            <a:pPr eaLnBrk="1" hangingPunct="1">
              <a:lnSpc>
                <a:spcPct val="90000"/>
              </a:lnSpc>
            </a:pPr>
            <a:r>
              <a:rPr lang="en-US" sz="2400" dirty="0" smtClean="0"/>
              <a:t>ADS-C Oceanic In-Trail Procedures</a:t>
            </a:r>
            <a:endParaRPr lang="en-US" sz="2400" b="0" dirty="0" smtClean="0"/>
          </a:p>
          <a:p>
            <a:pPr lvl="1" eaLnBrk="1" hangingPunct="1">
              <a:lnSpc>
                <a:spcPct val="90000"/>
              </a:lnSpc>
            </a:pPr>
            <a:r>
              <a:rPr lang="en-US" sz="2000" dirty="0" smtClean="0"/>
              <a:t>Separation down to 15NM for climb and descent through a blocking aircraft, and</a:t>
            </a:r>
          </a:p>
          <a:p>
            <a:pPr lvl="1" eaLnBrk="1" hangingPunct="1">
              <a:lnSpc>
                <a:spcPct val="90000"/>
              </a:lnSpc>
            </a:pPr>
            <a:endParaRPr lang="en-US" sz="80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27"/>
          <p:cNvSpPr txBox="1">
            <a:spLocks noChangeArrowheads="1"/>
          </p:cNvSpPr>
          <p:nvPr/>
        </p:nvSpPr>
        <p:spPr bwMode="auto">
          <a:xfrm>
            <a:off x="1752600" y="6400800"/>
            <a:ext cx="7143750" cy="36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charset="-128"/>
              </a:defRPr>
            </a:lvl1pPr>
            <a:lvl2pPr marL="742950" indent="-285750" eaLnBrk="0" hangingPunct="0">
              <a:defRPr>
                <a:solidFill>
                  <a:schemeClr val="tx1"/>
                </a:solidFill>
                <a:latin typeface="Arial" pitchFamily="34" charset="0"/>
                <a:ea typeface="ＭＳ Ｐゴシック" charset="-128"/>
              </a:defRPr>
            </a:lvl2pPr>
            <a:lvl3pPr marL="1143000" indent="-228600" eaLnBrk="0" hangingPunct="0">
              <a:defRPr>
                <a:solidFill>
                  <a:schemeClr val="tx1"/>
                </a:solidFill>
                <a:latin typeface="Arial" pitchFamily="34" charset="0"/>
                <a:ea typeface="ＭＳ Ｐゴシック" charset="-128"/>
              </a:defRPr>
            </a:lvl3pPr>
            <a:lvl4pPr marL="1600200" indent="-228600" eaLnBrk="0" hangingPunct="0">
              <a:defRPr>
                <a:solidFill>
                  <a:schemeClr val="tx1"/>
                </a:solidFill>
                <a:latin typeface="Arial" pitchFamily="34" charset="0"/>
                <a:ea typeface="ＭＳ Ｐゴシック" charset="-128"/>
              </a:defRPr>
            </a:lvl4pPr>
            <a:lvl5pPr marL="2057400" indent="-228600" eaLnBrk="0" hangingPunct="0">
              <a:defRPr>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charset="-128"/>
              </a:defRPr>
            </a:lvl9pPr>
          </a:lstStyle>
          <a:p>
            <a:pPr eaLnBrk="1" hangingPunct="1"/>
            <a:r>
              <a:rPr lang="en-US" sz="1700" dirty="0">
                <a:solidFill>
                  <a:srgbClr val="595959"/>
                </a:solidFill>
                <a:latin typeface="Calibri" pitchFamily="34" charset="0"/>
              </a:rPr>
              <a:t>Background</a:t>
            </a:r>
            <a:r>
              <a:rPr lang="en-US" sz="1700" b="1" dirty="0">
                <a:latin typeface="Calibri" pitchFamily="34" charset="0"/>
              </a:rPr>
              <a:t> </a:t>
            </a:r>
            <a:r>
              <a:rPr lang="en-US" sz="1700" dirty="0">
                <a:solidFill>
                  <a:srgbClr val="7F7F7F"/>
                </a:solidFill>
                <a:latin typeface="Calibri" pitchFamily="34" charset="0"/>
              </a:rPr>
              <a:t>| </a:t>
            </a:r>
            <a:r>
              <a:rPr lang="en-US" sz="1700" kern="1200" dirty="0">
                <a:solidFill>
                  <a:srgbClr val="595959"/>
                </a:solidFill>
                <a:latin typeface="Calibri" pitchFamily="34" charset="0"/>
                <a:ea typeface="ＭＳ Ｐゴシック" charset="-128"/>
                <a:cs typeface="+mn-cs"/>
              </a:rPr>
              <a:t>Problem</a:t>
            </a:r>
            <a:r>
              <a:rPr lang="en-US" sz="1700" dirty="0">
                <a:solidFill>
                  <a:srgbClr val="7F7F7F"/>
                </a:solidFill>
                <a:latin typeface="Calibri" pitchFamily="34" charset="0"/>
              </a:rPr>
              <a:t> </a:t>
            </a:r>
            <a:r>
              <a:rPr lang="en-US" sz="1700" dirty="0">
                <a:solidFill>
                  <a:srgbClr val="595959"/>
                </a:solidFill>
                <a:latin typeface="Calibri" pitchFamily="34" charset="0"/>
              </a:rPr>
              <a:t>| </a:t>
            </a:r>
            <a:r>
              <a:rPr lang="en-US" sz="1700" dirty="0" err="1" smtClean="0">
                <a:solidFill>
                  <a:srgbClr val="595959"/>
                </a:solidFill>
                <a:latin typeface="Calibri" pitchFamily="34" charset="0"/>
              </a:rPr>
              <a:t>DataLink</a:t>
            </a:r>
            <a:r>
              <a:rPr lang="en-US" sz="1700" dirty="0" smtClean="0">
                <a:solidFill>
                  <a:srgbClr val="595959"/>
                </a:solidFill>
                <a:latin typeface="Calibri" pitchFamily="34" charset="0"/>
              </a:rPr>
              <a:t>| </a:t>
            </a:r>
            <a:r>
              <a:rPr lang="en-US" sz="1700" kern="1200" dirty="0">
                <a:solidFill>
                  <a:srgbClr val="595959"/>
                </a:solidFill>
                <a:latin typeface="Calibri" pitchFamily="34" charset="0"/>
                <a:ea typeface="ＭＳ Ｐゴシック" charset="-128"/>
                <a:cs typeface="+mn-cs"/>
              </a:rPr>
              <a:t>Applications</a:t>
            </a:r>
            <a:r>
              <a:rPr lang="en-US" sz="1700" dirty="0">
                <a:solidFill>
                  <a:srgbClr val="595959"/>
                </a:solidFill>
                <a:latin typeface="Calibri" pitchFamily="34" charset="0"/>
              </a:rPr>
              <a:t>| Case Study| </a:t>
            </a:r>
            <a:r>
              <a:rPr lang="en-US" sz="1700" b="1" kern="1200" dirty="0" smtClean="0">
                <a:latin typeface="Calibri" pitchFamily="34" charset="0"/>
                <a:ea typeface="ＭＳ Ｐゴシック" charset="-128"/>
                <a:cs typeface="+mn-cs"/>
              </a:rPr>
              <a:t>Future</a:t>
            </a:r>
            <a:endParaRPr lang="en-US" sz="1700" b="1" kern="1200" dirty="0">
              <a:latin typeface="Calibri" pitchFamily="34" charset="0"/>
              <a:ea typeface="ＭＳ Ｐゴシック" charset="-128"/>
              <a:cs typeface="+mn-cs"/>
            </a:endParaRPr>
          </a:p>
        </p:txBody>
      </p:sp>
      <p:sp>
        <p:nvSpPr>
          <p:cNvPr id="7" name="Rectangle 6"/>
          <p:cNvSpPr/>
          <p:nvPr/>
        </p:nvSpPr>
        <p:spPr>
          <a:xfrm>
            <a:off x="163286" y="6393418"/>
            <a:ext cx="1347035" cy="369332"/>
          </a:xfrm>
          <a:prstGeom prst="rect">
            <a:avLst/>
          </a:prstGeom>
        </p:spPr>
        <p:txBody>
          <a:bodyPr wrap="none">
            <a:spAutoFit/>
          </a:bodyPr>
          <a:lstStyle/>
          <a:p>
            <a:r>
              <a:rPr lang="en-US" dirty="0">
                <a:solidFill>
                  <a:srgbClr val="0070C0"/>
                </a:solidFill>
                <a:latin typeface="Bernard MT Condensed" pitchFamily="18" charset="0"/>
              </a:rPr>
              <a:t> </a:t>
            </a:r>
            <a:r>
              <a:rPr lang="en-US" dirty="0" err="1">
                <a:solidFill>
                  <a:schemeClr val="accent5">
                    <a:lumMod val="75000"/>
                  </a:schemeClr>
                </a:solidFill>
                <a:latin typeface="Bernard MT Condensed" pitchFamily="18" charset="0"/>
              </a:rPr>
              <a:t>FutureComm</a:t>
            </a:r>
            <a:endParaRPr lang="en-US" dirty="0"/>
          </a:p>
        </p:txBody>
      </p:sp>
    </p:spTree>
    <p:extLst>
      <p:ext uri="{BB962C8B-B14F-4D97-AF65-F5344CB8AC3E}">
        <p14:creationId xmlns:p14="http://schemas.microsoft.com/office/powerpoint/2010/main" xmlns="" val="10860170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Marcador de número de diapositiva"/>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E8F0248-E4CF-4675-9021-8A233D527D25}" type="slidenum">
              <a:rPr lang="en-GB" smtClean="0"/>
              <a:pPr eaLnBrk="1" hangingPunct="1"/>
              <a:t>59</a:t>
            </a:fld>
            <a:endParaRPr lang="en-GB" smtClean="0"/>
          </a:p>
        </p:txBody>
      </p:sp>
      <p:sp>
        <p:nvSpPr>
          <p:cNvPr id="8196" name="Rectangle 4"/>
          <p:cNvSpPr txBox="1">
            <a:spLocks noChangeArrowheads="1"/>
          </p:cNvSpPr>
          <p:nvPr/>
        </p:nvSpPr>
        <p:spPr bwMode="auto">
          <a:xfrm>
            <a:off x="1214438" y="571500"/>
            <a:ext cx="6643687" cy="50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GB" sz="2400" b="1"/>
              <a:t>Next Steps:</a:t>
            </a:r>
          </a:p>
        </p:txBody>
      </p:sp>
      <p:pic>
        <p:nvPicPr>
          <p:cNvPr id="8197" name="50 Imagen" descr="tailored arrivals.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791" y="2971800"/>
            <a:ext cx="8888980" cy="263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8" name="5 CuadroTexto"/>
          <p:cNvSpPr txBox="1">
            <a:spLocks noChangeArrowheads="1"/>
          </p:cNvSpPr>
          <p:nvPr/>
        </p:nvSpPr>
        <p:spPr bwMode="auto">
          <a:xfrm>
            <a:off x="1000125" y="1643063"/>
            <a:ext cx="7000875" cy="984885"/>
          </a:xfrm>
          <a:prstGeom prst="rect">
            <a:avLst/>
          </a:prstGeom>
          <a:noFill/>
          <a:ln w="9525">
            <a:noFill/>
            <a:miter lim="800000"/>
            <a:headEnd/>
            <a:tailEnd/>
          </a:ln>
        </p:spPr>
        <p:txBody>
          <a:bodyPr>
            <a:spAutoFit/>
          </a:bodyPr>
          <a:lstStyle/>
          <a:p>
            <a:pPr>
              <a:spcAft>
                <a:spcPts val="1200"/>
              </a:spcAft>
              <a:buFont typeface="Wingdings" pitchFamily="2" charset="2"/>
              <a:buChar char="ü"/>
              <a:defRPr/>
            </a:pPr>
            <a:r>
              <a:rPr lang="es-ES" sz="1600" dirty="0"/>
              <a:t> </a:t>
            </a:r>
            <a:r>
              <a:rPr lang="es-ES" sz="1600" dirty="0" err="1"/>
              <a:t>Tailored</a:t>
            </a:r>
            <a:r>
              <a:rPr lang="es-ES" sz="1600" dirty="0"/>
              <a:t> </a:t>
            </a:r>
            <a:r>
              <a:rPr lang="es-ES" sz="1600" dirty="0" err="1" smtClean="0"/>
              <a:t>Arrivals</a:t>
            </a:r>
            <a:r>
              <a:rPr lang="en-GB" sz="1600" dirty="0" smtClean="0"/>
              <a:t>.  </a:t>
            </a:r>
            <a:endParaRPr lang="en-GB" sz="1600" dirty="0"/>
          </a:p>
          <a:p>
            <a:pPr marL="180975" indent="-180975">
              <a:spcAft>
                <a:spcPts val="1200"/>
              </a:spcAft>
              <a:buFont typeface="Wingdings" pitchFamily="2" charset="2"/>
              <a:buChar char="ü"/>
              <a:defRPr/>
            </a:pPr>
            <a:r>
              <a:rPr lang="es-ES" sz="1600" dirty="0"/>
              <a:t> </a:t>
            </a:r>
            <a:r>
              <a:rPr lang="es-ES" sz="1600" dirty="0" err="1"/>
              <a:t>Continuous</a:t>
            </a:r>
            <a:r>
              <a:rPr lang="es-ES" sz="1600" dirty="0"/>
              <a:t> </a:t>
            </a:r>
            <a:r>
              <a:rPr lang="es-ES" sz="1600" dirty="0" err="1"/>
              <a:t>Descent</a:t>
            </a:r>
            <a:r>
              <a:rPr lang="es-ES" sz="1600" dirty="0"/>
              <a:t> </a:t>
            </a:r>
            <a:r>
              <a:rPr lang="es-ES" sz="1600" dirty="0" err="1"/>
              <a:t>Approaches</a:t>
            </a:r>
            <a:r>
              <a:rPr lang="es-ES" sz="1600" dirty="0"/>
              <a:t> (</a:t>
            </a:r>
            <a:r>
              <a:rPr lang="es-ES" sz="1600" dirty="0" smtClean="0"/>
              <a:t>CDA) and (</a:t>
            </a:r>
            <a:r>
              <a:rPr lang="es-ES" sz="1600" dirty="0" err="1" smtClean="0"/>
              <a:t>Required</a:t>
            </a:r>
            <a:r>
              <a:rPr lang="es-ES" sz="1600" dirty="0" smtClean="0"/>
              <a:t> </a:t>
            </a:r>
            <a:r>
              <a:rPr lang="es-ES" sz="1600" dirty="0"/>
              <a:t>Time of </a:t>
            </a:r>
            <a:r>
              <a:rPr lang="es-ES" sz="1600" dirty="0" err="1"/>
              <a:t>Arrival</a:t>
            </a:r>
            <a:r>
              <a:rPr lang="es-ES" sz="1600" dirty="0"/>
              <a:t> – </a:t>
            </a:r>
            <a:r>
              <a:rPr lang="es-ES" sz="1600" dirty="0" err="1"/>
              <a:t>RTA’s</a:t>
            </a:r>
            <a:r>
              <a:rPr lang="es-ES" sz="1600" dirty="0"/>
              <a:t> </a:t>
            </a:r>
            <a:r>
              <a:rPr lang="es-ES" sz="1600" dirty="0" smtClean="0"/>
              <a:t>)  </a:t>
            </a:r>
            <a:r>
              <a:rPr lang="es-ES" sz="1600" dirty="0" err="1" smtClean="0"/>
              <a:t>commmunicated</a:t>
            </a:r>
            <a:r>
              <a:rPr lang="es-ES" sz="1600" dirty="0" smtClean="0"/>
              <a:t> </a:t>
            </a:r>
            <a:r>
              <a:rPr lang="es-ES" sz="1600" dirty="0" err="1" smtClean="0"/>
              <a:t>through</a:t>
            </a:r>
            <a:r>
              <a:rPr lang="es-ES" sz="1600" dirty="0" smtClean="0"/>
              <a:t> </a:t>
            </a:r>
            <a:r>
              <a:rPr lang="es-ES" sz="1600" dirty="0" err="1" smtClean="0"/>
              <a:t>datalink</a:t>
            </a:r>
            <a:r>
              <a:rPr lang="es-ES" sz="1600" dirty="0" smtClean="0"/>
              <a:t>.</a:t>
            </a:r>
            <a:endParaRPr lang="es-ES" sz="1600" dirty="0"/>
          </a:p>
        </p:txBody>
      </p:sp>
    </p:spTree>
    <p:extLst>
      <p:ext uri="{BB962C8B-B14F-4D97-AF65-F5344CB8AC3E}">
        <p14:creationId xmlns:p14="http://schemas.microsoft.com/office/powerpoint/2010/main" xmlns="" val="2007803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152400" y="152400"/>
            <a:ext cx="8839200" cy="609600"/>
          </a:xfrm>
        </p:spPr>
        <p:txBody>
          <a:bodyPr>
            <a:noAutofit/>
          </a:bodyPr>
          <a:lstStyle/>
          <a:p>
            <a:r>
              <a:rPr lang="en-US" sz="4000" dirty="0" smtClean="0"/>
              <a:t>General </a:t>
            </a:r>
            <a:r>
              <a:rPr lang="en-US" sz="4000" dirty="0" err="1" smtClean="0"/>
              <a:t>DataComm</a:t>
            </a:r>
            <a:r>
              <a:rPr lang="en-US" sz="4000" dirty="0" smtClean="0"/>
              <a:t> Benefits</a:t>
            </a:r>
          </a:p>
        </p:txBody>
      </p:sp>
      <p:sp>
        <p:nvSpPr>
          <p:cNvPr id="10243" name="Content Placeholder 4"/>
          <p:cNvSpPr>
            <a:spLocks noGrp="1"/>
          </p:cNvSpPr>
          <p:nvPr>
            <p:ph sz="half" idx="1"/>
          </p:nvPr>
        </p:nvSpPr>
        <p:spPr>
          <a:xfrm>
            <a:off x="381000" y="838200"/>
            <a:ext cx="7456714" cy="4953000"/>
          </a:xfrm>
        </p:spPr>
        <p:txBody>
          <a:bodyPr/>
          <a:lstStyle/>
          <a:p>
            <a:pPr lvl="1"/>
            <a:endParaRPr lang="en-US" sz="2000" dirty="0" smtClean="0"/>
          </a:p>
          <a:p>
            <a:pPr lvl="1"/>
            <a:endParaRPr lang="en-US" sz="2000" dirty="0" smtClean="0"/>
          </a:p>
        </p:txBody>
      </p:sp>
      <p:cxnSp>
        <p:nvCxnSpPr>
          <p:cNvPr id="4" name="Straight Connector 3"/>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3" name="Diagram 2"/>
          <p:cNvGraphicFramePr/>
          <p:nvPr>
            <p:extLst>
              <p:ext uri="{D42A27DB-BD31-4B8C-83A1-F6EECF244321}">
                <p14:modId xmlns:p14="http://schemas.microsoft.com/office/powerpoint/2010/main" xmlns="" val="3004524021"/>
              </p:ext>
            </p:extLst>
          </p:nvPr>
        </p:nvGraphicFramePr>
        <p:xfrm>
          <a:off x="1066800" y="914400"/>
          <a:ext cx="7391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301718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Segregated Information Broadcast (SIB)</a:t>
            </a:r>
            <a:endParaRPr lang="en-US" dirty="0"/>
          </a:p>
        </p:txBody>
      </p:sp>
      <p:sp>
        <p:nvSpPr>
          <p:cNvPr id="3" name="Subtitle 2"/>
          <p:cNvSpPr>
            <a:spLocks noGrp="1"/>
          </p:cNvSpPr>
          <p:nvPr>
            <p:ph type="subTitle" idx="1"/>
          </p:nvPr>
        </p:nvSpPr>
        <p:spPr/>
        <p:txBody>
          <a:bodyPr/>
          <a:lstStyle/>
          <a:p>
            <a:r>
              <a:rPr lang="en-US" dirty="0" smtClean="0"/>
              <a:t>By: Jeff Ma</a:t>
            </a:r>
            <a:endParaRPr lang="en-US" dirty="0"/>
          </a:p>
        </p:txBody>
      </p:sp>
    </p:spTree>
    <p:extLst>
      <p:ext uri="{BB962C8B-B14F-4D97-AF65-F5344CB8AC3E}">
        <p14:creationId xmlns:p14="http://schemas.microsoft.com/office/powerpoint/2010/main" xmlns="" val="24996353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Party line Effect</a:t>
            </a:r>
            <a:endParaRPr lang="en-US" dirty="0"/>
          </a:p>
        </p:txBody>
      </p:sp>
      <p:sp>
        <p:nvSpPr>
          <p:cNvPr id="4" name="Rounded Rectangle 3"/>
          <p:cNvSpPr/>
          <p:nvPr/>
        </p:nvSpPr>
        <p:spPr bwMode="auto">
          <a:xfrm>
            <a:off x="304800" y="1371600"/>
            <a:ext cx="8534400" cy="5105400"/>
          </a:xfrm>
          <a:prstGeom prst="roundRect">
            <a:avLst>
              <a:gd name="adj" fmla="val 10000"/>
            </a:avLst>
          </a:prstGeom>
          <a:ln>
            <a:solidFill>
              <a:srgbClr val="0070C0"/>
            </a:solidFill>
            <a:round/>
          </a:ln>
        </p:spPr>
        <p:style>
          <a:lnRef idx="2">
            <a:schemeClr val="accent1"/>
          </a:lnRef>
          <a:fillRef idx="1">
            <a:schemeClr val="lt1"/>
          </a:fillRef>
          <a:effectRef idx="0">
            <a:schemeClr val="accent1"/>
          </a:effectRef>
          <a:fontRef idx="minor">
            <a:schemeClr val="dk1"/>
          </a:fontRef>
        </p:style>
        <p:txBody>
          <a:bodyPr/>
          <a:lstStyle/>
          <a:p>
            <a:r>
              <a:rPr lang="en-US" sz="3600" dirty="0" smtClean="0">
                <a:latin typeface="Cambria" pitchFamily="18" charset="0"/>
              </a:rPr>
              <a:t>Radio Communication</a:t>
            </a:r>
          </a:p>
          <a:p>
            <a:pPr marL="571500" indent="-571500">
              <a:buFontTx/>
              <a:buChar char="-"/>
            </a:pPr>
            <a:r>
              <a:rPr lang="en-US" sz="3600" dirty="0" smtClean="0">
                <a:latin typeface="Cambria" pitchFamily="18" charset="0"/>
              </a:rPr>
              <a:t>Benefit of Eavesdropping</a:t>
            </a:r>
          </a:p>
          <a:p>
            <a:pPr marL="571500" indent="-571500">
              <a:buFontTx/>
              <a:buChar char="-"/>
            </a:pPr>
            <a:endParaRPr lang="en-US" sz="3600" dirty="0">
              <a:latin typeface="Cambria" pitchFamily="18" charset="0"/>
            </a:endParaRPr>
          </a:p>
          <a:p>
            <a:r>
              <a:rPr lang="en-US" sz="3600" dirty="0" err="1" smtClean="0">
                <a:latin typeface="Cambria" pitchFamily="18" charset="0"/>
              </a:rPr>
              <a:t>Datalink</a:t>
            </a:r>
            <a:endParaRPr lang="en-US" sz="3600" dirty="0" smtClean="0">
              <a:latin typeface="Cambria" pitchFamily="18" charset="0"/>
            </a:endParaRPr>
          </a:p>
          <a:p>
            <a:pPr marL="571500" indent="-571500">
              <a:buFontTx/>
              <a:buChar char="-"/>
            </a:pPr>
            <a:r>
              <a:rPr lang="en-US" sz="3600" dirty="0" smtClean="0">
                <a:latin typeface="Cambria" pitchFamily="18" charset="0"/>
              </a:rPr>
              <a:t>Loss of situational awareness</a:t>
            </a:r>
          </a:p>
          <a:p>
            <a:endParaRPr lang="en-US" sz="3600" dirty="0">
              <a:latin typeface="Cambria" pitchFamily="18" charset="0"/>
            </a:endParaRPr>
          </a:p>
        </p:txBody>
      </p:sp>
    </p:spTree>
    <p:extLst>
      <p:ext uri="{BB962C8B-B14F-4D97-AF65-F5344CB8AC3E}">
        <p14:creationId xmlns:p14="http://schemas.microsoft.com/office/powerpoint/2010/main" xmlns="" val="3935988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609600" y="1371600"/>
            <a:ext cx="7924800" cy="48768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marL="285750" indent="-285750">
              <a:buFont typeface="Arial" pitchFamily="34" charset="0"/>
              <a:buChar char="•"/>
            </a:pPr>
            <a:endParaRPr lang="en-US" sz="2800" dirty="0">
              <a:latin typeface="Cambria" pitchFamily="18" charset="0"/>
            </a:endParaRPr>
          </a:p>
        </p:txBody>
      </p:sp>
      <p:sp>
        <p:nvSpPr>
          <p:cNvPr id="2" name="Title 1"/>
          <p:cNvSpPr>
            <a:spLocks noGrp="1"/>
          </p:cNvSpPr>
          <p:nvPr>
            <p:ph type="title"/>
          </p:nvPr>
        </p:nvSpPr>
        <p:spPr/>
        <p:txBody>
          <a:bodyPr>
            <a:normAutofit/>
          </a:bodyPr>
          <a:lstStyle/>
          <a:p>
            <a:r>
              <a:rPr lang="en-US" dirty="0" smtClean="0"/>
              <a:t>Situational Awareness</a:t>
            </a:r>
            <a:endParaRPr lang="en-US" dirty="0"/>
          </a:p>
        </p:txBody>
      </p:sp>
      <p:pic>
        <p:nvPicPr>
          <p:cNvPr id="3074" name="Picture 2" descr="C:\Users\Jeffs-gamer\Desktop\CE153 Project\2012-12-1 Situational Awarenes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2000" y="1600200"/>
            <a:ext cx="7467600" cy="40946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62228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 by Sectors</a:t>
            </a:r>
            <a:endParaRPr lang="en-US" dirty="0"/>
          </a:p>
        </p:txBody>
      </p:sp>
      <p:pic>
        <p:nvPicPr>
          <p:cNvPr id="2050" name="Picture 2" descr="\\klein.ce.berkeley.edu\users\jma_121\Desktop\SIB by Sector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91712" y="1966415"/>
            <a:ext cx="3905250" cy="3905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35132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 by Sectors</a:t>
            </a:r>
            <a:endParaRPr lang="en-US" dirty="0"/>
          </a:p>
        </p:txBody>
      </p:sp>
      <p:pic>
        <p:nvPicPr>
          <p:cNvPr id="4" name="Picture 2" descr="\\klein.ce.berkeley.edu\users\jma_121\Desktop\comm by sectors 2.bm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905000"/>
            <a:ext cx="4105275" cy="40481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klein.ce.berkeley.edu\users\jma_121\Desktop\comm by sectors 1.bmp"/>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24400" y="1788993"/>
            <a:ext cx="4057650" cy="40671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327548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SIB by Groups</a:t>
            </a:r>
            <a:endParaRPr lang="en-US" dirty="0"/>
          </a:p>
        </p:txBody>
      </p:sp>
      <p:sp>
        <p:nvSpPr>
          <p:cNvPr id="3" name="Content Placeholder 2"/>
          <p:cNvSpPr>
            <a:spLocks noGrp="1"/>
          </p:cNvSpPr>
          <p:nvPr>
            <p:ph idx="1"/>
          </p:nvPr>
        </p:nvSpPr>
        <p:spPr>
          <a:xfrm>
            <a:off x="1181671" y="5105400"/>
            <a:ext cx="2286000" cy="533400"/>
          </a:xfrm>
        </p:spPr>
        <p:txBody>
          <a:bodyPr>
            <a:normAutofit/>
          </a:bodyPr>
          <a:lstStyle/>
          <a:p>
            <a:pPr marL="0" indent="0" algn="ctr">
              <a:buNone/>
            </a:pPr>
            <a:r>
              <a:rPr lang="en-US" sz="2000" dirty="0" smtClean="0"/>
              <a:t>Flight Formation</a:t>
            </a:r>
            <a:endParaRPr lang="en-US" sz="2000" dirty="0"/>
          </a:p>
        </p:txBody>
      </p:sp>
      <p:pic>
        <p:nvPicPr>
          <p:cNvPr id="4098" name="Picture 2" descr="C:\Users\Jeffs-gamer\Desktop\CE153 Project\FormationIncomplete.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6188" y="1371600"/>
            <a:ext cx="4572000" cy="4572000"/>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43471" y="1447800"/>
            <a:ext cx="3962400"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latin typeface="Cambria" pitchFamily="18" charset="0"/>
              </a:rPr>
              <a:t>(1800) ATC: Southwest79 to join formation. Accept?</a:t>
            </a:r>
          </a:p>
          <a:p>
            <a:r>
              <a:rPr lang="en-US" dirty="0" smtClean="0">
                <a:latin typeface="Cambria" pitchFamily="18" charset="0"/>
              </a:rPr>
              <a:t>(1802) Southwest79 Accepts.</a:t>
            </a:r>
          </a:p>
          <a:p>
            <a:r>
              <a:rPr lang="en-US" dirty="0" smtClean="0">
                <a:latin typeface="Cambria" pitchFamily="18" charset="0"/>
              </a:rPr>
              <a:t>(1802) ATC: Increase speed by 10 knots and turn 5 degrees to the right.</a:t>
            </a:r>
          </a:p>
          <a:p>
            <a:r>
              <a:rPr lang="en-US" dirty="0" smtClean="0">
                <a:solidFill>
                  <a:srgbClr val="FF0000"/>
                </a:solidFill>
                <a:latin typeface="Cambria" pitchFamily="18" charset="0"/>
              </a:rPr>
              <a:t>ATC receives automated </a:t>
            </a:r>
            <a:r>
              <a:rPr lang="en-US" dirty="0" err="1" smtClean="0">
                <a:solidFill>
                  <a:srgbClr val="FF0000"/>
                </a:solidFill>
                <a:latin typeface="Cambria" pitchFamily="18" charset="0"/>
              </a:rPr>
              <a:t>msg</a:t>
            </a:r>
            <a:r>
              <a:rPr lang="en-US" dirty="0" smtClean="0">
                <a:solidFill>
                  <a:srgbClr val="FF0000"/>
                </a:solidFill>
                <a:latin typeface="Cambria" pitchFamily="18" charset="0"/>
              </a:rPr>
              <a:t> when pilot complete </a:t>
            </a:r>
            <a:r>
              <a:rPr lang="en-US" dirty="0" err="1" smtClean="0">
                <a:solidFill>
                  <a:srgbClr val="FF0000"/>
                </a:solidFill>
                <a:latin typeface="Cambria" pitchFamily="18" charset="0"/>
              </a:rPr>
              <a:t>manuever</a:t>
            </a:r>
            <a:endParaRPr lang="en-US" dirty="0" smtClean="0">
              <a:solidFill>
                <a:srgbClr val="FF0000"/>
              </a:solidFill>
              <a:latin typeface="Cambria" pitchFamily="18" charset="0"/>
            </a:endParaRPr>
          </a:p>
          <a:p>
            <a:pPr marL="342900" indent="-342900">
              <a:buAutoNum type="arabicParenBoth" startAt="1803"/>
            </a:pPr>
            <a:r>
              <a:rPr lang="en-US" dirty="0" smtClean="0">
                <a:latin typeface="Cambria" pitchFamily="18" charset="0"/>
              </a:rPr>
              <a:t>ATC: Decrease Elevation by 500meters</a:t>
            </a:r>
          </a:p>
          <a:p>
            <a:r>
              <a:rPr lang="en-US" dirty="0" smtClean="0">
                <a:solidFill>
                  <a:srgbClr val="FF0000"/>
                </a:solidFill>
                <a:latin typeface="Cambria" pitchFamily="18" charset="0"/>
              </a:rPr>
              <a:t>ATC receives automated </a:t>
            </a:r>
            <a:r>
              <a:rPr lang="en-US" dirty="0" err="1" smtClean="0">
                <a:solidFill>
                  <a:srgbClr val="FF0000"/>
                </a:solidFill>
                <a:latin typeface="Cambria" pitchFamily="18" charset="0"/>
              </a:rPr>
              <a:t>msg</a:t>
            </a:r>
            <a:r>
              <a:rPr lang="en-US" dirty="0" smtClean="0">
                <a:solidFill>
                  <a:srgbClr val="FF0000"/>
                </a:solidFill>
                <a:latin typeface="Cambria" pitchFamily="18" charset="0"/>
              </a:rPr>
              <a:t> when pilot complete </a:t>
            </a:r>
            <a:r>
              <a:rPr lang="en-US" dirty="0" err="1" smtClean="0">
                <a:solidFill>
                  <a:srgbClr val="FF0000"/>
                </a:solidFill>
                <a:latin typeface="Cambria" pitchFamily="18" charset="0"/>
              </a:rPr>
              <a:t>manuever</a:t>
            </a:r>
            <a:endParaRPr lang="en-US" dirty="0" smtClean="0">
              <a:latin typeface="Cambria" pitchFamily="18" charset="0"/>
            </a:endParaRPr>
          </a:p>
          <a:p>
            <a:r>
              <a:rPr lang="en-US" dirty="0" smtClean="0">
                <a:latin typeface="Cambria" pitchFamily="18" charset="0"/>
              </a:rPr>
              <a:t>…</a:t>
            </a:r>
            <a:endParaRPr lang="en-US" dirty="0">
              <a:latin typeface="Cambria" pitchFamily="18" charset="0"/>
            </a:endParaRPr>
          </a:p>
        </p:txBody>
      </p:sp>
    </p:spTree>
    <p:extLst>
      <p:ext uri="{BB962C8B-B14F-4D97-AF65-F5344CB8AC3E}">
        <p14:creationId xmlns:p14="http://schemas.microsoft.com/office/powerpoint/2010/main" xmlns="" val="28394419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SIB by Destination</a:t>
            </a:r>
            <a:br>
              <a:rPr lang="en-US" dirty="0" smtClean="0"/>
            </a:br>
            <a:endParaRPr lang="en-US" dirty="0"/>
          </a:p>
        </p:txBody>
      </p:sp>
      <p:sp>
        <p:nvSpPr>
          <p:cNvPr id="3" name="Content Placeholder 2"/>
          <p:cNvSpPr>
            <a:spLocks noGrp="1"/>
          </p:cNvSpPr>
          <p:nvPr>
            <p:ph idx="1"/>
          </p:nvPr>
        </p:nvSpPr>
        <p:spPr>
          <a:xfrm>
            <a:off x="382575" y="1828800"/>
            <a:ext cx="8229600" cy="4525963"/>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ctr">
              <a:buNone/>
            </a:pPr>
            <a:endParaRPr lang="en-US" sz="1200" dirty="0" smtClean="0"/>
          </a:p>
          <a:p>
            <a:pPr marL="0" indent="0" algn="ctr">
              <a:buNone/>
            </a:pPr>
            <a:endParaRPr lang="en-US" sz="1200" dirty="0"/>
          </a:p>
          <a:p>
            <a:pPr marL="0" indent="0" algn="ctr">
              <a:buNone/>
            </a:pPr>
            <a:endParaRPr lang="en-US" sz="1200" dirty="0" smtClean="0"/>
          </a:p>
          <a:p>
            <a:pPr marL="0" indent="0" algn="ctr">
              <a:buNone/>
            </a:pPr>
            <a:endParaRPr lang="en-US" sz="1200" dirty="0"/>
          </a:p>
          <a:p>
            <a:pPr marL="0" indent="0" algn="ctr">
              <a:buNone/>
            </a:pPr>
            <a:r>
              <a:rPr lang="en-US" sz="1200" dirty="0" smtClean="0"/>
              <a:t>http://www.flightstats.com/go/FlightStatus/flightStatusByAirport.do</a:t>
            </a:r>
            <a:endParaRPr lang="en-US" sz="1200" dirty="0"/>
          </a:p>
        </p:txBody>
      </p:sp>
      <p:pic>
        <p:nvPicPr>
          <p:cNvPr id="2050" name="Picture 2" descr="C:\Users\Jeffs-gamer\Desktop\CE153 Project\2012-12-1 Arrival Schedule.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3319" y="1143000"/>
            <a:ext cx="6488112" cy="4810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11902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SIB by Destination: </a:t>
            </a:r>
            <a:br>
              <a:rPr lang="en-US" dirty="0" smtClean="0"/>
            </a:br>
            <a:r>
              <a:rPr lang="en-US" dirty="0" smtClean="0"/>
              <a:t>Airport </a:t>
            </a:r>
            <a:r>
              <a:rPr lang="en-US" dirty="0" err="1" smtClean="0"/>
              <a:t>Witholding</a:t>
            </a:r>
            <a:r>
              <a:rPr lang="en-US" dirty="0" smtClean="0"/>
              <a:t> Procedure</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C:\Users\Jeffs-gamer\Desktop\CE153 Project\HoldingForm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600200"/>
            <a:ext cx="3222625" cy="3983165"/>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C:\Users\Jeffs-gamer\Desktop\CE153 Project\FedE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00" y="1944058"/>
            <a:ext cx="5083175" cy="32954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07199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a:t>
            </a:r>
            <a:endParaRPr lang="en-US" dirty="0"/>
          </a:p>
        </p:txBody>
      </p:sp>
      <p:sp>
        <p:nvSpPr>
          <p:cNvPr id="4" name="Rounded Rectangle 3"/>
          <p:cNvSpPr/>
          <p:nvPr/>
        </p:nvSpPr>
        <p:spPr bwMode="auto">
          <a:xfrm>
            <a:off x="590550" y="1905000"/>
            <a:ext cx="7867650" cy="2895600"/>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pPr>
              <a:buClr>
                <a:srgbClr val="00B050"/>
              </a:buClr>
            </a:pPr>
            <a:r>
              <a:rPr lang="en-US" sz="2800" b="1" dirty="0" smtClean="0">
                <a:latin typeface="Cambria" pitchFamily="18" charset="0"/>
              </a:rPr>
              <a:t>Summary and Benefits</a:t>
            </a:r>
            <a:endParaRPr lang="en-US" sz="2800" b="1" dirty="0">
              <a:latin typeface="Cambria" pitchFamily="18" charset="0"/>
            </a:endParaRPr>
          </a:p>
          <a:p>
            <a:pPr>
              <a:buClr>
                <a:srgbClr val="00B050"/>
              </a:buClr>
            </a:pPr>
            <a:endParaRPr lang="en-US" sz="2800" dirty="0">
              <a:latin typeface="Cambria" pitchFamily="18" charset="0"/>
            </a:endParaRPr>
          </a:p>
          <a:p>
            <a:pPr>
              <a:buClr>
                <a:srgbClr val="00B050"/>
              </a:buClr>
              <a:buFont typeface="Wingdings" pitchFamily="2" charset="2"/>
              <a:buChar char="ü"/>
            </a:pPr>
            <a:r>
              <a:rPr lang="en-US" sz="2800" dirty="0" smtClean="0">
                <a:latin typeface="Cambria" pitchFamily="18" charset="0"/>
              </a:rPr>
              <a:t>Situational Awareness of Pilots</a:t>
            </a:r>
          </a:p>
          <a:p>
            <a:pPr>
              <a:buClr>
                <a:srgbClr val="00B050"/>
              </a:buClr>
            </a:pPr>
            <a:endParaRPr lang="en-US" sz="2800" dirty="0" smtClean="0">
              <a:latin typeface="Cambria" pitchFamily="18" charset="0"/>
            </a:endParaRPr>
          </a:p>
          <a:p>
            <a:pPr>
              <a:buClr>
                <a:srgbClr val="00B050"/>
              </a:buClr>
              <a:buFont typeface="Wingdings" pitchFamily="2" charset="2"/>
              <a:buChar char="ü"/>
            </a:pPr>
            <a:r>
              <a:rPr lang="en-US" sz="2800" dirty="0" smtClean="0">
                <a:latin typeface="Cambria" pitchFamily="18" charset="0"/>
              </a:rPr>
              <a:t> Fuel savings</a:t>
            </a:r>
            <a:endParaRPr lang="en-US" sz="2800" dirty="0">
              <a:latin typeface="Cambria" pitchFamily="18" charset="0"/>
            </a:endParaRPr>
          </a:p>
        </p:txBody>
      </p:sp>
    </p:spTree>
    <p:extLst>
      <p:ext uri="{BB962C8B-B14F-4D97-AF65-F5344CB8AC3E}">
        <p14:creationId xmlns:p14="http://schemas.microsoft.com/office/powerpoint/2010/main" xmlns="" val="24903727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81000" y="1752600"/>
            <a:ext cx="8305800" cy="441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US" sz="2800" dirty="0" err="1">
                <a:solidFill>
                  <a:schemeClr val="tx1"/>
                </a:solidFill>
                <a:latin typeface="Cambria" pitchFamily="18" charset="0"/>
              </a:rPr>
              <a:t>DataComm</a:t>
            </a:r>
            <a:r>
              <a:rPr lang="en-US" sz="2800" dirty="0">
                <a:solidFill>
                  <a:schemeClr val="tx1"/>
                </a:solidFill>
                <a:latin typeface="Cambria" pitchFamily="18" charset="0"/>
              </a:rPr>
              <a:t> has many unique advantages, but also many challenges associated</a:t>
            </a:r>
          </a:p>
          <a:p>
            <a:pPr marL="457200" indent="-457200">
              <a:buFont typeface="Arial" pitchFamily="34" charset="0"/>
              <a:buChar char="•"/>
            </a:pPr>
            <a:r>
              <a:rPr lang="en-US" sz="2800" dirty="0">
                <a:solidFill>
                  <a:schemeClr val="tx1"/>
                </a:solidFill>
                <a:latin typeface="Cambria" pitchFamily="18" charset="0"/>
              </a:rPr>
              <a:t>Change in National Air System is more “evolution than revolution” (F. </a:t>
            </a:r>
            <a:r>
              <a:rPr lang="en-US" sz="2800" dirty="0" err="1">
                <a:solidFill>
                  <a:schemeClr val="tx1"/>
                </a:solidFill>
                <a:latin typeface="Cambria" pitchFamily="18" charset="0"/>
              </a:rPr>
              <a:t>Ketcham</a:t>
            </a:r>
            <a:r>
              <a:rPr lang="en-US" sz="2800" dirty="0">
                <a:solidFill>
                  <a:schemeClr val="tx1"/>
                </a:solidFill>
                <a:latin typeface="Cambria" pitchFamily="18" charset="0"/>
              </a:rPr>
              <a:t>)</a:t>
            </a:r>
          </a:p>
          <a:p>
            <a:pPr marL="457200" indent="-457200">
              <a:buFont typeface="Arial" pitchFamily="34" charset="0"/>
              <a:buChar char="•"/>
            </a:pPr>
            <a:r>
              <a:rPr lang="en-US" sz="2800" dirty="0">
                <a:solidFill>
                  <a:schemeClr val="tx1"/>
                </a:solidFill>
                <a:latin typeface="Cambria" pitchFamily="18" charset="0"/>
              </a:rPr>
              <a:t>Continual Development of innovative ideas to further </a:t>
            </a:r>
            <a:r>
              <a:rPr lang="en-US" sz="2800" dirty="0" err="1">
                <a:solidFill>
                  <a:schemeClr val="tx1"/>
                </a:solidFill>
                <a:latin typeface="Cambria" pitchFamily="18" charset="0"/>
              </a:rPr>
              <a:t>NextGen</a:t>
            </a:r>
            <a:endParaRPr lang="en-US" sz="2800" dirty="0">
              <a:solidFill>
                <a:schemeClr val="tx1"/>
              </a:solidFill>
              <a:latin typeface="Cambria" pitchFamily="18" charset="0"/>
            </a:endParaRPr>
          </a:p>
          <a:p>
            <a:pPr marL="457200" indent="-457200">
              <a:buFont typeface="Arial" pitchFamily="34" charset="0"/>
              <a:buChar char="•"/>
            </a:pPr>
            <a:r>
              <a:rPr lang="en-US" sz="2800" dirty="0">
                <a:solidFill>
                  <a:schemeClr val="tx1"/>
                </a:solidFill>
                <a:latin typeface="Cambria" pitchFamily="18" charset="0"/>
              </a:rPr>
              <a:t>Continual research into </a:t>
            </a:r>
            <a:r>
              <a:rPr lang="en-US" sz="2800" dirty="0" err="1">
                <a:solidFill>
                  <a:schemeClr val="tx1"/>
                </a:solidFill>
                <a:latin typeface="Cambria" pitchFamily="18" charset="0"/>
              </a:rPr>
              <a:t>NextGen</a:t>
            </a:r>
            <a:r>
              <a:rPr lang="en-US" sz="2800" dirty="0">
                <a:solidFill>
                  <a:schemeClr val="tx1"/>
                </a:solidFill>
                <a:latin typeface="Cambria" pitchFamily="18" charset="0"/>
              </a:rPr>
              <a:t> enablers to improve current system</a:t>
            </a:r>
          </a:p>
        </p:txBody>
      </p:sp>
      <p:sp>
        <p:nvSpPr>
          <p:cNvPr id="4" name="Rounded Rectangle 3"/>
          <p:cNvSpPr/>
          <p:nvPr/>
        </p:nvSpPr>
        <p:spPr>
          <a:xfrm>
            <a:off x="381000" y="228600"/>
            <a:ext cx="8382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xmlns="" val="3312793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79615" y="38100"/>
            <a:ext cx="7980363" cy="1143000"/>
          </a:xfrm>
        </p:spPr>
        <p:txBody>
          <a:bodyPr>
            <a:normAutofit/>
          </a:bodyPr>
          <a:lstStyle/>
          <a:p>
            <a:r>
              <a:rPr lang="en-US" sz="4000" dirty="0" smtClean="0"/>
              <a:t>Data </a:t>
            </a:r>
            <a:r>
              <a:rPr lang="en-US" sz="4000" dirty="0" err="1" smtClean="0"/>
              <a:t>Comm</a:t>
            </a:r>
            <a:r>
              <a:rPr lang="en-US" sz="4000" dirty="0" smtClean="0"/>
              <a:t>: Challenges</a:t>
            </a:r>
          </a:p>
        </p:txBody>
      </p:sp>
      <p:sp>
        <p:nvSpPr>
          <p:cNvPr id="11267" name="Content Placeholder 5"/>
          <p:cNvSpPr>
            <a:spLocks noGrp="1"/>
          </p:cNvSpPr>
          <p:nvPr>
            <p:ph sz="half" idx="1"/>
          </p:nvPr>
        </p:nvSpPr>
        <p:spPr>
          <a:xfrm>
            <a:off x="457200" y="914400"/>
            <a:ext cx="8524875" cy="5334000"/>
          </a:xfrm>
        </p:spPr>
        <p:txBody>
          <a:bodyPr>
            <a:normAutofit/>
          </a:bodyPr>
          <a:lstStyle/>
          <a:p>
            <a:r>
              <a:rPr lang="en-US" sz="2400" dirty="0" smtClean="0"/>
              <a:t>Heads-down time</a:t>
            </a:r>
          </a:p>
          <a:p>
            <a:r>
              <a:rPr lang="en-US" sz="2400" dirty="0" smtClean="0"/>
              <a:t>Party line loss</a:t>
            </a:r>
          </a:p>
          <a:p>
            <a:r>
              <a:rPr lang="en-US" sz="2400" dirty="0" smtClean="0"/>
              <a:t>Passive </a:t>
            </a:r>
            <a:r>
              <a:rPr lang="en-US" sz="2400" dirty="0" err="1" smtClean="0"/>
              <a:t>readback</a:t>
            </a:r>
            <a:endParaRPr lang="en-US" sz="2400" dirty="0" smtClean="0"/>
          </a:p>
          <a:p>
            <a:r>
              <a:rPr lang="en-US" sz="2400" dirty="0" smtClean="0"/>
              <a:t>No information from tone of clearance/</a:t>
            </a:r>
            <a:r>
              <a:rPr lang="en-US" sz="2400" dirty="0" err="1" smtClean="0"/>
              <a:t>readback</a:t>
            </a:r>
            <a:endParaRPr lang="en-US" sz="2400" dirty="0" smtClean="0"/>
          </a:p>
          <a:p>
            <a:r>
              <a:rPr lang="en-US" sz="2400" dirty="0" smtClean="0"/>
              <a:t>Visual information overlooked?</a:t>
            </a:r>
          </a:p>
          <a:p>
            <a:pPr lvl="1"/>
            <a:r>
              <a:rPr lang="en-US" sz="2000" dirty="0" smtClean="0"/>
              <a:t>Incoming Data </a:t>
            </a:r>
            <a:r>
              <a:rPr lang="en-US" sz="2000" dirty="0" err="1" smtClean="0"/>
              <a:t>Comm</a:t>
            </a:r>
            <a:r>
              <a:rPr lang="en-US" sz="2000" dirty="0" smtClean="0"/>
              <a:t> on FMS requires paging </a:t>
            </a:r>
          </a:p>
          <a:p>
            <a:pPr lvl="2"/>
            <a:r>
              <a:rPr lang="en-US" sz="1800" dirty="0" smtClean="0"/>
              <a:t>away from current activity</a:t>
            </a:r>
          </a:p>
          <a:p>
            <a:pPr lvl="2"/>
            <a:r>
              <a:rPr lang="en-US" sz="1800" dirty="0" smtClean="0"/>
              <a:t>to get full message</a:t>
            </a:r>
          </a:p>
          <a:p>
            <a:pPr lvl="1"/>
            <a:r>
              <a:rPr lang="en-US" sz="2000" dirty="0" smtClean="0"/>
              <a:t>Aural alert may be insufficient &amp; indistinguishable from other alerts</a:t>
            </a:r>
          </a:p>
          <a:p>
            <a:r>
              <a:rPr lang="en-US" sz="2400" dirty="0" smtClean="0"/>
              <a:t>Mixed voice/Data Link may distract from one other</a:t>
            </a:r>
            <a:endParaRPr lang="en-US" sz="3600" dirty="0" smtClean="0"/>
          </a:p>
          <a:p>
            <a:r>
              <a:rPr lang="en-US" sz="2400" dirty="0" smtClean="0"/>
              <a:t>Controller must track multiple </a:t>
            </a:r>
            <a:r>
              <a:rPr lang="en-US" sz="2400" dirty="0" err="1" smtClean="0"/>
              <a:t>comms</a:t>
            </a:r>
            <a:r>
              <a:rPr lang="en-US" sz="2400" dirty="0" smtClean="0"/>
              <a:t> w/ delayed response times</a:t>
            </a:r>
          </a:p>
        </p:txBody>
      </p:sp>
      <p:cxnSp>
        <p:nvCxnSpPr>
          <p:cNvPr id="4" name="Straight Connector 3"/>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80703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2A743D65-E168-411A-A1E3-1543DFD0FBAF}" type="slidenum">
              <a:rPr lang="en-GB"/>
              <a:pPr/>
              <a:t>70</a:t>
            </a:fld>
            <a:endParaRPr lang="en-GB"/>
          </a:p>
        </p:txBody>
      </p:sp>
      <p:sp>
        <p:nvSpPr>
          <p:cNvPr id="1347586" name="Rectangle 2"/>
          <p:cNvSpPr>
            <a:spLocks noGrp="1" noChangeArrowheads="1"/>
          </p:cNvSpPr>
          <p:nvPr>
            <p:ph type="title"/>
          </p:nvPr>
        </p:nvSpPr>
        <p:spPr/>
        <p:txBody>
          <a:bodyPr/>
          <a:lstStyle/>
          <a:p>
            <a:endParaRPr lang="en-US"/>
          </a:p>
        </p:txBody>
      </p:sp>
      <p:pic>
        <p:nvPicPr>
          <p:cNvPr id="1347587" name="Picture 3" descr="MPj04007180000[1]"/>
          <p:cNvPicPr>
            <a:picLocks noGrp="1" noChangeAspect="1" noChangeArrowheads="1"/>
          </p:cNvPicPr>
          <p:nvPr>
            <p:ph sz="half" idx="1"/>
          </p:nvPr>
        </p:nvPicPr>
        <p:blipFill>
          <a:blip r:embed="rId3" cstate="print">
            <a:extLst>
              <a:ext uri="{28A0092B-C50C-407E-A947-70E740481C1C}">
                <a14:useLocalDpi xmlns:a14="http://schemas.microsoft.com/office/drawing/2010/main" xmlns="" val="0"/>
              </a:ext>
            </a:extLst>
          </a:blip>
          <a:srcRect/>
          <a:stretch>
            <a:fillRect/>
          </a:stretch>
        </p:blipFill>
        <p:spPr>
          <a:xfrm>
            <a:off x="-7938" y="-252413"/>
            <a:ext cx="9617076" cy="71104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47588" name="Text Box 4"/>
          <p:cNvSpPr txBox="1">
            <a:spLocks noChangeArrowheads="1"/>
          </p:cNvSpPr>
          <p:nvPr/>
        </p:nvSpPr>
        <p:spPr bwMode="auto">
          <a:xfrm>
            <a:off x="1828800" y="2590800"/>
            <a:ext cx="5517023"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lgn="ctr">
                <a:solidFill>
                  <a:schemeClr val="tx1"/>
                </a:solidFill>
                <a:miter lim="800000"/>
                <a:headEnd/>
                <a:tailEnd/>
              </a14:hiddenLine>
            </a:ext>
            <a:ext uri="{AF507438-7753-43E0-B8FC-AC1667EBCBE1}">
              <a14:hiddenEffects xmlns:a14="http://schemas.microsoft.com/office/drawing/2010/main" xmlns="">
                <a:effectLst>
                  <a:outerShdw dist="107763" dir="13500000" algn="ctr" rotWithShape="0">
                    <a:schemeClr val="bg2">
                      <a:alpha val="50000"/>
                    </a:schemeClr>
                  </a:outerShdw>
                </a:effectLst>
              </a14:hiddenEffects>
            </a:ext>
          </a:extLst>
        </p:spPr>
        <p:txBody>
          <a:bodyPr wrap="none">
            <a:spAutoFit/>
          </a:bodyPr>
          <a:lstStyle/>
          <a:p>
            <a:endParaRPr lang="fr-BE" sz="2400" dirty="0">
              <a:solidFill>
                <a:schemeClr val="bg1"/>
              </a:solidFill>
            </a:endParaRPr>
          </a:p>
          <a:p>
            <a:r>
              <a:rPr lang="en-US" sz="4000" dirty="0" smtClean="0">
                <a:solidFill>
                  <a:schemeClr val="bg1"/>
                </a:solidFill>
                <a:latin typeface="Tahoma" pitchFamily="34" charset="0"/>
              </a:rPr>
              <a:t>Thank you! Questions? </a:t>
            </a:r>
            <a:endParaRPr lang="en-GB" sz="4000" b="1" dirty="0">
              <a:solidFill>
                <a:schemeClr val="bg1"/>
              </a:solidFill>
              <a:latin typeface="Tahoma" pitchFamily="34" charset="0"/>
            </a:endParaRPr>
          </a:p>
        </p:txBody>
      </p:sp>
    </p:spTree>
    <p:extLst>
      <p:ext uri="{BB962C8B-B14F-4D97-AF65-F5344CB8AC3E}">
        <p14:creationId xmlns:p14="http://schemas.microsoft.com/office/powerpoint/2010/main" xmlns="" val="51656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0" y="457200"/>
            <a:ext cx="8229600" cy="742950"/>
          </a:xfrm>
        </p:spPr>
        <p:txBody>
          <a:bodyPr>
            <a:normAutofit/>
          </a:bodyPr>
          <a:lstStyle/>
          <a:p>
            <a:pPr eaLnBrk="1" hangingPunct="1"/>
            <a:r>
              <a:rPr lang="en-US" sz="4000" dirty="0" smtClean="0"/>
              <a:t>Methodology: Our Approach</a:t>
            </a:r>
          </a:p>
        </p:txBody>
      </p:sp>
      <p:sp>
        <p:nvSpPr>
          <p:cNvPr id="17412" name="Rectangle 3"/>
          <p:cNvSpPr>
            <a:spLocks noGrp="1" noChangeArrowheads="1"/>
          </p:cNvSpPr>
          <p:nvPr>
            <p:ph type="body" idx="4294967295"/>
          </p:nvPr>
        </p:nvSpPr>
        <p:spPr>
          <a:xfrm>
            <a:off x="457200" y="1524000"/>
            <a:ext cx="8050213" cy="4391025"/>
          </a:xfrm>
        </p:spPr>
        <p:txBody>
          <a:bodyPr/>
          <a:lstStyle/>
          <a:p>
            <a:pPr marL="0" indent="0" eaLnBrk="1" hangingPunct="1">
              <a:lnSpc>
                <a:spcPct val="90000"/>
              </a:lnSpc>
              <a:buNone/>
            </a:pPr>
            <a:endParaRPr lang="en-US" sz="2400" b="0" dirty="0" smtClean="0"/>
          </a:p>
        </p:txBody>
      </p:sp>
      <p:cxnSp>
        <p:nvCxnSpPr>
          <p:cNvPr id="5" name="Straight Connector 4"/>
          <p:cNvCxnSpPr/>
          <p:nvPr/>
        </p:nvCxnSpPr>
        <p:spPr>
          <a:xfrm>
            <a:off x="152400" y="6324600"/>
            <a:ext cx="8763000" cy="1588"/>
          </a:xfrm>
          <a:prstGeom prst="line">
            <a:avLst/>
          </a:prstGeom>
          <a:ln w="12700">
            <a:solidFill>
              <a:schemeClr val="accent1">
                <a:alpha val="8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4" name="Diagram 3"/>
          <p:cNvGraphicFramePr/>
          <p:nvPr>
            <p:extLst>
              <p:ext uri="{D42A27DB-BD31-4B8C-83A1-F6EECF244321}">
                <p14:modId xmlns:p14="http://schemas.microsoft.com/office/powerpoint/2010/main" xmlns="" val="2700219631"/>
              </p:ext>
            </p:extLst>
          </p:nvPr>
        </p:nvGraphicFramePr>
        <p:xfrm>
          <a:off x="963421" y="1473200"/>
          <a:ext cx="7140957" cy="485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101490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itchFamily="18" charset="0"/>
              </a:rPr>
              <a:t>Innovative Idea Generation</a:t>
            </a:r>
            <a:endParaRPr lang="en-US" dirty="0">
              <a:latin typeface="Cambria" pitchFamily="18" charset="0"/>
            </a:endParaRPr>
          </a:p>
        </p:txBody>
      </p:sp>
      <p:grpSp>
        <p:nvGrpSpPr>
          <p:cNvPr id="8" name="Group 42"/>
          <p:cNvGrpSpPr>
            <a:grpSpLocks/>
          </p:cNvGrpSpPr>
          <p:nvPr/>
        </p:nvGrpSpPr>
        <p:grpSpPr bwMode="auto">
          <a:xfrm>
            <a:off x="434338" y="2311365"/>
            <a:ext cx="8305800" cy="1117635"/>
            <a:chOff x="152400" y="1939925"/>
            <a:chExt cx="7364413" cy="1538865"/>
          </a:xfrm>
        </p:grpSpPr>
        <p:sp>
          <p:nvSpPr>
            <p:cNvPr id="9" name="Rounded Rectangle 8"/>
            <p:cNvSpPr/>
            <p:nvPr/>
          </p:nvSpPr>
          <p:spPr bwMode="auto">
            <a:xfrm>
              <a:off x="152400" y="2001151"/>
              <a:ext cx="7364413" cy="1477639"/>
            </a:xfrm>
            <a:prstGeom prst="roundRect">
              <a:avLst>
                <a:gd name="adj" fmla="val 10000"/>
              </a:avLst>
            </a:prstGeom>
            <a:ln>
              <a:round/>
            </a:ln>
          </p:spPr>
          <p:style>
            <a:lnRef idx="2">
              <a:schemeClr val="accent1"/>
            </a:lnRef>
            <a:fillRef idx="1">
              <a:schemeClr val="lt1"/>
            </a:fillRef>
            <a:effectRef idx="0">
              <a:schemeClr val="accent1"/>
            </a:effectRef>
            <a:fontRef idx="minor">
              <a:schemeClr val="dk1"/>
            </a:fontRef>
          </p:style>
          <p:txBody>
            <a:bodyPr/>
            <a:lstStyle/>
            <a:p>
              <a:r>
                <a:rPr lang="en-US" sz="2000" dirty="0" smtClean="0">
                  <a:latin typeface="Cambria" pitchFamily="18" charset="0"/>
                </a:rPr>
                <a:t>Members reviewed current uses and literature existing and developed ideas of future application utilizing </a:t>
              </a:r>
              <a:r>
                <a:rPr lang="en-US" sz="2000" dirty="0" err="1" smtClean="0">
                  <a:latin typeface="Cambria" pitchFamily="18" charset="0"/>
                </a:rPr>
                <a:t>DataComm</a:t>
              </a:r>
              <a:r>
                <a:rPr lang="en-US" sz="2000" dirty="0" smtClean="0">
                  <a:latin typeface="Cambria" pitchFamily="18" charset="0"/>
                </a:rPr>
                <a:t>, for Tower, TRACON, and En Route regions</a:t>
              </a:r>
              <a:endParaRPr lang="en-US" sz="2000" dirty="0">
                <a:latin typeface="Cambria" pitchFamily="18" charset="0"/>
              </a:endParaRPr>
            </a:p>
          </p:txBody>
        </p:sp>
        <p:sp>
          <p:nvSpPr>
            <p:cNvPr id="10" name="Rounded Rectangle 4"/>
            <p:cNvSpPr/>
            <p:nvPr/>
          </p:nvSpPr>
          <p:spPr bwMode="auto">
            <a:xfrm>
              <a:off x="609600" y="1939925"/>
              <a:ext cx="6096000" cy="1119188"/>
            </a:xfrm>
            <a:prstGeom prst="rect">
              <a:avLst/>
            </a:prstGeom>
            <a:ln>
              <a:round/>
            </a:ln>
          </p:spPr>
          <p:style>
            <a:lnRef idx="0">
              <a:scrgbClr r="0" g="0" b="0"/>
            </a:lnRef>
            <a:fillRef idx="0">
              <a:scrgbClr r="0" g="0" b="0"/>
            </a:fillRef>
            <a:effectRef idx="0">
              <a:scrgbClr r="0" g="0" b="0"/>
            </a:effectRef>
            <a:fontRef idx="minor">
              <a:schemeClr val="dk1"/>
            </a:fontRef>
          </p:style>
          <p:txBody>
            <a:bodyPr lIns="68580" tIns="68580" rIns="68580" bIns="68580" anchor="ctr"/>
            <a:lstStyle/>
            <a:p>
              <a:endParaRPr lang="en-US" b="1" dirty="0">
                <a:latin typeface="Cambria" pitchFamily="18" charset="0"/>
              </a:endParaRPr>
            </a:p>
          </p:txBody>
        </p:sp>
      </p:grpSp>
      <p:sp>
        <p:nvSpPr>
          <p:cNvPr id="11" name="TextBox 10"/>
          <p:cNvSpPr txBox="1"/>
          <p:nvPr/>
        </p:nvSpPr>
        <p:spPr>
          <a:xfrm>
            <a:off x="464818" y="1320760"/>
            <a:ext cx="8275320" cy="1200329"/>
          </a:xfrm>
          <a:prstGeom prst="rect">
            <a:avLst/>
          </a:prstGeom>
          <a:noFill/>
        </p:spPr>
        <p:txBody>
          <a:bodyPr wrap="square" rtlCol="0">
            <a:spAutoFit/>
          </a:bodyPr>
          <a:lstStyle/>
          <a:p>
            <a:r>
              <a:rPr lang="en-US" b="1" dirty="0" smtClean="0">
                <a:latin typeface="Cambria" pitchFamily="18" charset="0"/>
              </a:rPr>
              <a:t>Collaborative idea generation for </a:t>
            </a:r>
            <a:r>
              <a:rPr lang="en-US" b="1" dirty="0" err="1" smtClean="0">
                <a:latin typeface="Cambria" pitchFamily="18" charset="0"/>
              </a:rPr>
              <a:t>DataComm</a:t>
            </a:r>
            <a:r>
              <a:rPr lang="en-US" b="1" dirty="0" smtClean="0">
                <a:latin typeface="Cambria" pitchFamily="18" charset="0"/>
              </a:rPr>
              <a:t> applications.  With support and assistance from NASA, generation of brand new ideas, “out-of-the-box” or “crazy” ideas.</a:t>
            </a:r>
          </a:p>
          <a:p>
            <a:endParaRPr lang="en-US" dirty="0">
              <a:latin typeface="Cambria" pitchFamily="18" charset="0"/>
            </a:endParaRPr>
          </a:p>
        </p:txBody>
      </p:sp>
      <p:sp>
        <p:nvSpPr>
          <p:cNvPr id="21" name="Rounded Rectangle 20"/>
          <p:cNvSpPr/>
          <p:nvPr/>
        </p:nvSpPr>
        <p:spPr bwMode="auto">
          <a:xfrm>
            <a:off x="434338" y="3657600"/>
            <a:ext cx="8305800" cy="2643277"/>
          </a:xfrm>
          <a:prstGeom prst="roundRect">
            <a:avLst>
              <a:gd name="adj" fmla="val 10000"/>
            </a:avLst>
          </a:prstGeom>
          <a:ln>
            <a:solidFill>
              <a:srgbClr val="FFC000"/>
            </a:solidFill>
            <a:round/>
          </a:ln>
        </p:spPr>
        <p:style>
          <a:lnRef idx="2">
            <a:schemeClr val="accent1"/>
          </a:lnRef>
          <a:fillRef idx="1">
            <a:schemeClr val="lt1"/>
          </a:fillRef>
          <a:effectRef idx="0">
            <a:schemeClr val="accent1"/>
          </a:effectRef>
          <a:fontRef idx="minor">
            <a:schemeClr val="dk1"/>
          </a:fontRef>
        </p:style>
        <p:txBody>
          <a:bodyPr/>
          <a:lstStyle/>
          <a:p>
            <a:r>
              <a:rPr lang="en-US" sz="2400" b="1" dirty="0" smtClean="0">
                <a:latin typeface="Cambria" pitchFamily="18" charset="0"/>
              </a:rPr>
              <a:t>Ideas Currently Developed:</a:t>
            </a:r>
          </a:p>
          <a:p>
            <a:pPr marL="285750" indent="-285750">
              <a:buFont typeface="Arial" pitchFamily="34" charset="0"/>
              <a:buChar char="•"/>
            </a:pPr>
            <a:r>
              <a:rPr lang="en-US" sz="2400" dirty="0" smtClean="0">
                <a:latin typeface="Cambria" pitchFamily="18" charset="0"/>
              </a:rPr>
              <a:t>Automated Tower Systems (ATS)</a:t>
            </a:r>
          </a:p>
          <a:p>
            <a:pPr marL="285750" indent="-285750">
              <a:buFont typeface="Arial" pitchFamily="34" charset="0"/>
              <a:buChar char="•"/>
            </a:pPr>
            <a:r>
              <a:rPr lang="en-US" sz="2400" dirty="0" smtClean="0">
                <a:latin typeface="Cambria" pitchFamily="18" charset="0"/>
              </a:rPr>
              <a:t>Deep Flight Deck Integration (DFDI)</a:t>
            </a:r>
          </a:p>
          <a:p>
            <a:pPr marL="285750" indent="-285750">
              <a:buFont typeface="Arial" pitchFamily="34" charset="0"/>
              <a:buChar char="•"/>
            </a:pPr>
            <a:r>
              <a:rPr lang="en-US" sz="2400" dirty="0" err="1" smtClean="0">
                <a:latin typeface="Cambria" pitchFamily="18" charset="0"/>
              </a:rPr>
              <a:t>Biomimicry</a:t>
            </a:r>
            <a:r>
              <a:rPr lang="en-US" sz="2400" dirty="0" smtClean="0">
                <a:latin typeface="Cambria" pitchFamily="18" charset="0"/>
              </a:rPr>
              <a:t> – Flight Formation</a:t>
            </a:r>
          </a:p>
          <a:p>
            <a:pPr marL="285750" indent="-285750">
              <a:buFont typeface="Arial" pitchFamily="34" charset="0"/>
              <a:buChar char="•"/>
            </a:pPr>
            <a:r>
              <a:rPr lang="en-US" sz="2400" dirty="0" smtClean="0">
                <a:latin typeface="Cambria" pitchFamily="18" charset="0"/>
              </a:rPr>
              <a:t>Segregated Information Broadcast (SIB)</a:t>
            </a:r>
          </a:p>
          <a:p>
            <a:pPr marL="285750" indent="-285750">
              <a:buFont typeface="Arial" pitchFamily="34" charset="0"/>
              <a:buChar char="•"/>
            </a:pPr>
            <a:r>
              <a:rPr lang="en-US" sz="2400" dirty="0" smtClean="0">
                <a:latin typeface="Cambria" pitchFamily="18" charset="0"/>
              </a:rPr>
              <a:t>Automated Aircraft Reporting (AAR)</a:t>
            </a:r>
            <a:endParaRPr lang="en-US" sz="2400" dirty="0">
              <a:latin typeface="Cambria" pitchFamily="18" charset="0"/>
            </a:endParaRPr>
          </a:p>
        </p:txBody>
      </p:sp>
    </p:spTree>
    <p:extLst>
      <p:ext uri="{BB962C8B-B14F-4D97-AF65-F5344CB8AC3E}">
        <p14:creationId xmlns:p14="http://schemas.microsoft.com/office/powerpoint/2010/main" xmlns="" val="146992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687DA19991CA40BE1C685FE3005BB4" ma:contentTypeVersion="8" ma:contentTypeDescription="Create a new document." ma:contentTypeScope="" ma:versionID="085104c597200a4178de25491e764c08">
  <xsd:schema xmlns:xsd="http://www.w3.org/2001/XMLSchema" xmlns:xs="http://www.w3.org/2001/XMLSchema" xmlns:p="http://schemas.microsoft.com/office/2006/metadata/properties" xmlns:ns2="186ce6bd-37dc-4091-8965-df51e85ee464" xmlns:ns3="066d3a3a-d3d7-4188-bfca-e606d38a5b6b" targetNamespace="http://schemas.microsoft.com/office/2006/metadata/properties" ma:root="true" ma:fieldsID="fe61e91d4801ae13e0c8febdfcab554d" ns2:_="" ns3:_="">
    <xsd:import namespace="186ce6bd-37dc-4091-8965-df51e85ee464"/>
    <xsd:import namespace="066d3a3a-d3d7-4188-bfca-e606d38a5b6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6ce6bd-37dc-4091-8965-df51e85ee4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66d3a3a-d3d7-4188-bfca-e606d38a5b6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612F43-485E-4CF4-AE58-0350AC7E317F}"/>
</file>

<file path=customXml/itemProps2.xml><?xml version="1.0" encoding="utf-8"?>
<ds:datastoreItem xmlns:ds="http://schemas.openxmlformats.org/officeDocument/2006/customXml" ds:itemID="{440BA0B7-44E6-48FA-A959-E2DB5965AAFC}"/>
</file>

<file path=customXml/itemProps3.xml><?xml version="1.0" encoding="utf-8"?>
<ds:datastoreItem xmlns:ds="http://schemas.openxmlformats.org/officeDocument/2006/customXml" ds:itemID="{2CE594C3-E382-4211-AEBB-47DE043DC3C4}"/>
</file>

<file path=docProps/app.xml><?xml version="1.0" encoding="utf-8"?>
<Properties xmlns="http://schemas.openxmlformats.org/officeDocument/2006/extended-properties" xmlns:vt="http://schemas.openxmlformats.org/officeDocument/2006/docPropsVTypes">
  <Template/>
  <TotalTime>574</TotalTime>
  <Words>3133</Words>
  <Application>Microsoft Office PowerPoint</Application>
  <PresentationFormat>On-screen Show (4:3)</PresentationFormat>
  <Paragraphs>567</Paragraphs>
  <Slides>70</Slides>
  <Notes>37</Notes>
  <HiddenSlides>0</HiddenSlides>
  <MMClips>1</MMClips>
  <ScaleCrop>false</ScaleCrop>
  <HeadingPairs>
    <vt:vector size="8" baseType="variant">
      <vt:variant>
        <vt:lpstr>Theme</vt:lpstr>
      </vt:variant>
      <vt:variant>
        <vt:i4>1</vt:i4>
      </vt:variant>
      <vt:variant>
        <vt:lpstr>Links</vt:lpstr>
      </vt:variant>
      <vt:variant>
        <vt:i4>3</vt:i4>
      </vt:variant>
      <vt:variant>
        <vt:lpstr>Embedded OLE Servers</vt:lpstr>
      </vt:variant>
      <vt:variant>
        <vt:i4>1</vt:i4>
      </vt:variant>
      <vt:variant>
        <vt:lpstr>Slide Titles</vt:lpstr>
      </vt:variant>
      <vt:variant>
        <vt:i4>70</vt:i4>
      </vt:variant>
    </vt:vector>
  </HeadingPairs>
  <TitlesOfParts>
    <vt:vector size="75" baseType="lpstr">
      <vt:lpstr>Office Theme</vt:lpstr>
      <vt:lpstr>\\klein.ce.berkeley.edu\users\iantai\UC Berkeley\Classes\CE153\Project\ATS - Ian v6.vsd\Drawing\~Page-1\Process.10</vt:lpstr>
      <vt:lpstr>\\klein.ce.berkeley.edu\users\iantai\UC Berkeley\Classes\CE153\Project\ATS - Ian v6.vsd\Drawing\~Page-1\Process.11</vt:lpstr>
      <vt:lpstr>\\klein.ce.berkeley.edu\users\iantai\UC Berkeley\Classes\CE153\Project\ATS - Ian v6.vsd\Drawing\~Page-1\Process.9</vt:lpstr>
      <vt:lpstr>CorelDRAW 6.0</vt:lpstr>
      <vt:lpstr>Slide 1</vt:lpstr>
      <vt:lpstr>The NextGen Vision</vt:lpstr>
      <vt:lpstr>NextGen: Improving Efficiency &amp; Capacity</vt:lpstr>
      <vt:lpstr>What is Data Comm?</vt:lpstr>
      <vt:lpstr>Slide 5</vt:lpstr>
      <vt:lpstr>General DataComm Benefits</vt:lpstr>
      <vt:lpstr>Data Comm: Challenges</vt:lpstr>
      <vt:lpstr>Methodology: Our Approach</vt:lpstr>
      <vt:lpstr>Innovative Idea Generation</vt:lpstr>
      <vt:lpstr>Automated Tower System (ATS)</vt:lpstr>
      <vt:lpstr>Introduction</vt:lpstr>
      <vt:lpstr>Non-Towered Airport Protocol</vt:lpstr>
      <vt:lpstr>Non-towered Consequences</vt:lpstr>
      <vt:lpstr>Slide 14</vt:lpstr>
      <vt:lpstr>Detailed Flow Chart</vt:lpstr>
      <vt:lpstr>Requisites for Implementation</vt:lpstr>
      <vt:lpstr>Benefits of Automated Towers</vt:lpstr>
      <vt:lpstr>Summary</vt:lpstr>
      <vt:lpstr>Data Link Deep Flight Deck Integration (DLDFDI)</vt:lpstr>
      <vt:lpstr>Background</vt:lpstr>
      <vt:lpstr>Background</vt:lpstr>
      <vt:lpstr>Background</vt:lpstr>
      <vt:lpstr>Problem, Engagement, and Methodology</vt:lpstr>
      <vt:lpstr>Problem, Engagement, and Methodology</vt:lpstr>
      <vt:lpstr>Problem, Engagement, and Methodology</vt:lpstr>
      <vt:lpstr>Deep Flight Deck Integration (DFDI)</vt:lpstr>
      <vt:lpstr>DFDI solves Data Communication shortfalls</vt:lpstr>
      <vt:lpstr>DFDI Demonstration</vt:lpstr>
      <vt:lpstr>DFDI Benefits</vt:lpstr>
      <vt:lpstr>DFDI as a Future Concept Enabler</vt:lpstr>
      <vt:lpstr>Phase 1: Basic DFDI</vt:lpstr>
      <vt:lpstr>Phase 2: DFDI With Reporting Capabilities</vt:lpstr>
      <vt:lpstr>Phase 3: DFDI With Conflict Solving Abilities</vt:lpstr>
      <vt:lpstr>Phase 4: DFDI With Automated Sector Management Abilities</vt:lpstr>
      <vt:lpstr>Biomimicry – Formation Flight</vt:lpstr>
      <vt:lpstr>Slide 36</vt:lpstr>
      <vt:lpstr>Slide 37</vt:lpstr>
      <vt:lpstr>Slide 38</vt:lpstr>
      <vt:lpstr>Slide 39</vt:lpstr>
      <vt:lpstr>Formation Flight Benefits</vt:lpstr>
      <vt:lpstr>Formation Flight Benefits</vt:lpstr>
      <vt:lpstr>Formation Flight Benefits</vt:lpstr>
      <vt:lpstr>Formation Flight Benefits</vt:lpstr>
      <vt:lpstr>Formation Flight Benefits</vt:lpstr>
      <vt:lpstr>Formation Flight Case Stuydy</vt:lpstr>
      <vt:lpstr>Formation Flight Types</vt:lpstr>
      <vt:lpstr>Formation Flight made possible through Datalink by…</vt:lpstr>
      <vt:lpstr>Formation Flight made possible through Datalink by…</vt:lpstr>
      <vt:lpstr>Formation Flight Takeoff</vt:lpstr>
      <vt:lpstr>Formation Flight Join-up</vt:lpstr>
      <vt:lpstr>Formation Flight Breakaway</vt:lpstr>
      <vt:lpstr>Autonomous Formation Flight (AFF) System Architecture</vt:lpstr>
      <vt:lpstr>Datalink and Differential GPS  for Position Sensing </vt:lpstr>
      <vt:lpstr>VDL Mode 4 supporting surveillance</vt:lpstr>
      <vt:lpstr>Cockpit display (CDTI) – airborne situation</vt:lpstr>
      <vt:lpstr>Cost/Benefit Analysis</vt:lpstr>
      <vt:lpstr>Datalink Control Architecture</vt:lpstr>
      <vt:lpstr>Emerging Services: Next Steps for us</vt:lpstr>
      <vt:lpstr>Slide 59</vt:lpstr>
      <vt:lpstr>Segregated Information Broadcast (SIB)</vt:lpstr>
      <vt:lpstr>The Party line Effect</vt:lpstr>
      <vt:lpstr>Situational Awareness</vt:lpstr>
      <vt:lpstr>SIB by Sectors</vt:lpstr>
      <vt:lpstr>SIB by Sectors</vt:lpstr>
      <vt:lpstr>SIB by Groups</vt:lpstr>
      <vt:lpstr>SIB by Destination </vt:lpstr>
      <vt:lpstr>SIB by Destination:  Airport Witholding Procedure</vt:lpstr>
      <vt:lpstr>SIB</vt:lpstr>
      <vt:lpstr>Conclusion</vt:lpstr>
      <vt:lpstr>Slide 70</vt:lpstr>
    </vt:vector>
  </TitlesOfParts>
  <Company>UC Berkeley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dc:creator>
  <cp:lastModifiedBy>IanTai</cp:lastModifiedBy>
  <cp:revision>58</cp:revision>
  <dcterms:created xsi:type="dcterms:W3CDTF">2012-12-05T17:26:39Z</dcterms:created>
  <dcterms:modified xsi:type="dcterms:W3CDTF">2013-01-26T00:36:41Z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0x0101002F687DA19991CA40BE1C685FE3005BB4</vt:lpwstr>
  </property>
</Properties>
</file>